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4" r:id="rId3"/>
    <p:sldId id="312" r:id="rId4"/>
    <p:sldId id="321" r:id="rId5"/>
    <p:sldId id="326" r:id="rId6"/>
    <p:sldId id="325" r:id="rId7"/>
    <p:sldId id="327" r:id="rId8"/>
    <p:sldId id="322" r:id="rId9"/>
    <p:sldId id="323" r:id="rId10"/>
    <p:sldId id="328" r:id="rId11"/>
    <p:sldId id="329" r:id="rId12"/>
    <p:sldId id="330" r:id="rId13"/>
    <p:sldId id="315" r:id="rId14"/>
    <p:sldId id="331" r:id="rId15"/>
    <p:sldId id="332" r:id="rId16"/>
    <p:sldId id="333" r:id="rId17"/>
    <p:sldId id="316" r:id="rId18"/>
    <p:sldId id="318" r:id="rId19"/>
    <p:sldId id="324" r:id="rId20"/>
    <p:sldId id="334" r:id="rId21"/>
    <p:sldId id="296" r:id="rId22"/>
  </p:sldIdLst>
  <p:sldSz cx="9144000" cy="6858000" type="screen4x3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| SPSP |" initials="S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DC6B8-2381-409A-9B18-C1D60F73AF94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BBED670-A284-4977-97AA-2B39215D0FF9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ro-RO" sz="2000" b="0" noProof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Obiectivul strategic 1.</a:t>
          </a:r>
        </a:p>
        <a:p>
          <a:pPr algn="ctr"/>
          <a:r>
            <a:rPr lang="ro-RO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Îmbunătăţirea accesului la servicii și utilități publice de calitate</a:t>
          </a:r>
          <a:endParaRPr lang="en-US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3FF56-D080-4953-B723-8321362287BA}" type="parTrans" cxnId="{EEB7443C-D25E-486C-9397-0260607E4242}">
      <dgm:prSet/>
      <dgm:spPr/>
      <dgm:t>
        <a:bodyPr/>
        <a:lstStyle/>
        <a:p>
          <a:endParaRPr lang="en-US"/>
        </a:p>
      </dgm:t>
    </dgm:pt>
    <dgm:pt modelId="{8DC22A25-DC96-4326-AE03-4E854F76D838}" type="sibTrans" cxnId="{EEB7443C-D25E-486C-9397-0260607E4242}">
      <dgm:prSet/>
      <dgm:spPr/>
      <dgm:t>
        <a:bodyPr/>
        <a:lstStyle/>
        <a:p>
          <a:endParaRPr lang="en-US"/>
        </a:p>
      </dgm:t>
    </dgm:pt>
    <dgm:pt modelId="{27B0BD76-37C6-41B8-9F9D-486D3A74BAA6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o-RO" sz="2000" b="0" noProof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Obiectivul </a:t>
          </a:r>
          <a:r>
            <a:rPr lang="en-US" sz="2000" b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2.</a:t>
          </a:r>
        </a:p>
        <a:p>
          <a:r>
            <a:rPr lang="ro-RO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Dezvoltarea economică durabilă şi competitivă a regiunii</a:t>
          </a:r>
          <a:endParaRPr lang="en-US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A13DB4-8993-446A-BC59-86F03E4A2947}" type="parTrans" cxnId="{507E3363-EB60-478E-BF9B-01B99344A370}">
      <dgm:prSet/>
      <dgm:spPr/>
      <dgm:t>
        <a:bodyPr/>
        <a:lstStyle/>
        <a:p>
          <a:endParaRPr lang="en-US"/>
        </a:p>
      </dgm:t>
    </dgm:pt>
    <dgm:pt modelId="{6FE25B2F-9C15-4162-95C1-FCC0765F928D}" type="sibTrans" cxnId="{507E3363-EB60-478E-BF9B-01B99344A370}">
      <dgm:prSet/>
      <dgm:spPr/>
      <dgm:t>
        <a:bodyPr/>
        <a:lstStyle/>
        <a:p>
          <a:endParaRPr lang="en-US"/>
        </a:p>
      </dgm:t>
    </dgm:pt>
    <dgm:pt modelId="{DD156064-0C9E-451F-90C4-BC2200A9A59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o-RO" sz="2000" b="0" noProof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Obiectivul</a:t>
          </a:r>
          <a:r>
            <a:rPr lang="en-US" sz="2000" b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strategic 3.</a:t>
          </a:r>
        </a:p>
        <a:p>
          <a:r>
            <a:rPr lang="en-US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o-RO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Consolidarea  unei bune guvernanțe regionale</a:t>
          </a:r>
          <a:endParaRPr lang="en-US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EB557F-BEED-4641-AE48-0DD96F8C458E}" type="parTrans" cxnId="{8834F39A-AD96-4F16-BE5A-33C6DAB5A1C5}">
      <dgm:prSet/>
      <dgm:spPr/>
      <dgm:t>
        <a:bodyPr/>
        <a:lstStyle/>
        <a:p>
          <a:endParaRPr lang="en-US"/>
        </a:p>
      </dgm:t>
    </dgm:pt>
    <dgm:pt modelId="{4A32D4B7-A0EF-4842-913B-3F0C5D4B1C49}" type="sibTrans" cxnId="{8834F39A-AD96-4F16-BE5A-33C6DAB5A1C5}">
      <dgm:prSet/>
      <dgm:spPr/>
      <dgm:t>
        <a:bodyPr/>
        <a:lstStyle/>
        <a:p>
          <a:endParaRPr lang="en-US"/>
        </a:p>
      </dgm:t>
    </dgm:pt>
    <dgm:pt modelId="{7D3E058B-5F74-4155-94D7-17B0C4CAA56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/>
        </a:solidFill>
        <a:ln>
          <a:solidFill>
            <a:schemeClr val="bg1"/>
          </a:solidFill>
        </a:ln>
      </dgm:spPr>
      <dgm:t>
        <a:bodyPr/>
        <a:lstStyle/>
        <a:p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Obiectivul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general</a:t>
          </a:r>
        </a:p>
        <a:p>
          <a:r>
            <a:rPr lang="ro-RO" sz="3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Dezvoltarea teritorială echilibrată și durabilă a RDC</a:t>
          </a:r>
          <a:endParaRPr lang="en-US" sz="30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C7CFF5-F6FD-4F18-9928-027FFC38A32B}" type="sibTrans" cxnId="{CAA8EB2F-16F9-4960-90C5-FE099912B3AC}">
      <dgm:prSet/>
      <dgm:spPr/>
      <dgm:t>
        <a:bodyPr/>
        <a:lstStyle/>
        <a:p>
          <a:endParaRPr lang="en-US"/>
        </a:p>
      </dgm:t>
    </dgm:pt>
    <dgm:pt modelId="{80030352-300A-4E08-81F1-63BC37F9557B}" type="parTrans" cxnId="{CAA8EB2F-16F9-4960-90C5-FE099912B3AC}">
      <dgm:prSet/>
      <dgm:spPr/>
      <dgm:t>
        <a:bodyPr/>
        <a:lstStyle/>
        <a:p>
          <a:endParaRPr lang="en-US"/>
        </a:p>
      </dgm:t>
    </dgm:pt>
    <dgm:pt modelId="{CDE9382D-2298-4C14-8FD6-269681116B74}" type="pres">
      <dgm:prSet presAssocID="{BAADC6B8-2381-409A-9B18-C1D60F73AF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9E68C3-4AF5-4477-B4C5-5DD7B1B65FC8}" type="pres">
      <dgm:prSet presAssocID="{7D3E058B-5F74-4155-94D7-17B0C4CAA563}" presName="centerShape" presStyleLbl="node0" presStyleIdx="0" presStyleCnt="1" custScaleX="381549" custScaleY="63016" custLinFactNeighborX="3933" custLinFactNeighborY="-5778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1BAA8A5E-6254-451E-8787-75A9D2EED83D}" type="pres">
      <dgm:prSet presAssocID="{B2E3FF56-D080-4953-B723-8321362287BA}" presName="parTrans" presStyleLbl="bgSibTrans2D1" presStyleIdx="0" presStyleCnt="3" custScaleX="95687" custLinFactNeighborX="7231" custLinFactNeighborY="13912"/>
      <dgm:spPr/>
      <dgm:t>
        <a:bodyPr/>
        <a:lstStyle/>
        <a:p>
          <a:endParaRPr lang="ru-RU"/>
        </a:p>
      </dgm:t>
    </dgm:pt>
    <dgm:pt modelId="{438166CC-4C7C-4A42-979D-03765566768E}" type="pres">
      <dgm:prSet presAssocID="{1BBED670-A284-4977-97AA-2B39215D0FF9}" presName="node" presStyleLbl="node1" presStyleIdx="0" presStyleCnt="3" custScaleX="120349" custScaleY="112116" custRadScaleRad="124373" custRadScaleInc="10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D6FB1-5E93-428A-BAB4-A6781118FA7E}" type="pres">
      <dgm:prSet presAssocID="{84A13DB4-8993-446A-BC59-86F03E4A2947}" presName="parTrans" presStyleLbl="bgSibTrans2D1" presStyleIdx="1" presStyleCnt="3" custAng="243109" custScaleX="90997" custLinFactNeighborX="2473" custLinFactNeighborY="38046"/>
      <dgm:spPr/>
      <dgm:t>
        <a:bodyPr/>
        <a:lstStyle/>
        <a:p>
          <a:endParaRPr lang="ru-RU"/>
        </a:p>
      </dgm:t>
    </dgm:pt>
    <dgm:pt modelId="{4F107ACE-B03C-4557-B017-12BCA2B7656A}" type="pres">
      <dgm:prSet presAssocID="{27B0BD76-37C6-41B8-9F9D-486D3A74BAA6}" presName="node" presStyleLbl="node1" presStyleIdx="1" presStyleCnt="3" custScaleX="145226" custScaleY="90858" custRadScaleRad="95831" custRadScaleInc="2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8C274-5885-459E-9A31-BB5D673ACF99}" type="pres">
      <dgm:prSet presAssocID="{26EB557F-BEED-4641-AE48-0DD96F8C458E}" presName="parTrans" presStyleLbl="bgSibTrans2D1" presStyleIdx="2" presStyleCnt="3" custScaleX="92030" custLinFactNeighborX="-10967" custLinFactNeighborY="17461"/>
      <dgm:spPr/>
      <dgm:t>
        <a:bodyPr/>
        <a:lstStyle/>
        <a:p>
          <a:endParaRPr lang="ru-RU"/>
        </a:p>
      </dgm:t>
    </dgm:pt>
    <dgm:pt modelId="{6CB299FE-E323-4692-9C72-A1FB1A6CC6B2}" type="pres">
      <dgm:prSet presAssocID="{DD156064-0C9E-451F-90C4-BC2200A9A59C}" presName="node" presStyleLbl="node1" presStyleIdx="2" presStyleCnt="3" custScaleX="128713" custScaleY="98806" custRadScaleRad="133766" custRadScaleInc="-8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0EF089-ECE5-42F3-BCD4-4254F23FFEF1}" type="presOf" srcId="{7D3E058B-5F74-4155-94D7-17B0C4CAA563}" destId="{FB9E68C3-4AF5-4477-B4C5-5DD7B1B65FC8}" srcOrd="0" destOrd="0" presId="urn:microsoft.com/office/officeart/2005/8/layout/radial4"/>
    <dgm:cxn modelId="{CAA8EB2F-16F9-4960-90C5-FE099912B3AC}" srcId="{BAADC6B8-2381-409A-9B18-C1D60F73AF94}" destId="{7D3E058B-5F74-4155-94D7-17B0C4CAA563}" srcOrd="0" destOrd="0" parTransId="{80030352-300A-4E08-81F1-63BC37F9557B}" sibTransId="{DFC7CFF5-F6FD-4F18-9928-027FFC38A32B}"/>
    <dgm:cxn modelId="{5152E5BD-A0DD-4943-A237-0F4C58E2D709}" type="presOf" srcId="{1BBED670-A284-4977-97AA-2B39215D0FF9}" destId="{438166CC-4C7C-4A42-979D-03765566768E}" srcOrd="0" destOrd="0" presId="urn:microsoft.com/office/officeart/2005/8/layout/radial4"/>
    <dgm:cxn modelId="{3EEEE05D-1281-4ABE-8983-171C7F528964}" type="presOf" srcId="{84A13DB4-8993-446A-BC59-86F03E4A2947}" destId="{668D6FB1-5E93-428A-BAB4-A6781118FA7E}" srcOrd="0" destOrd="0" presId="urn:microsoft.com/office/officeart/2005/8/layout/radial4"/>
    <dgm:cxn modelId="{61AA3B13-C1B7-4392-BF6B-7DECD3A2BB81}" type="presOf" srcId="{DD156064-0C9E-451F-90C4-BC2200A9A59C}" destId="{6CB299FE-E323-4692-9C72-A1FB1A6CC6B2}" srcOrd="0" destOrd="0" presId="urn:microsoft.com/office/officeart/2005/8/layout/radial4"/>
    <dgm:cxn modelId="{FBDABC74-5784-481E-ACB6-71FB94D565A0}" type="presOf" srcId="{26EB557F-BEED-4641-AE48-0DD96F8C458E}" destId="{48A8C274-5885-459E-9A31-BB5D673ACF99}" srcOrd="0" destOrd="0" presId="urn:microsoft.com/office/officeart/2005/8/layout/radial4"/>
    <dgm:cxn modelId="{66306D08-4151-48C8-96D8-3032406BF135}" type="presOf" srcId="{27B0BD76-37C6-41B8-9F9D-486D3A74BAA6}" destId="{4F107ACE-B03C-4557-B017-12BCA2B7656A}" srcOrd="0" destOrd="0" presId="urn:microsoft.com/office/officeart/2005/8/layout/radial4"/>
    <dgm:cxn modelId="{507E3363-EB60-478E-BF9B-01B99344A370}" srcId="{7D3E058B-5F74-4155-94D7-17B0C4CAA563}" destId="{27B0BD76-37C6-41B8-9F9D-486D3A74BAA6}" srcOrd="1" destOrd="0" parTransId="{84A13DB4-8993-446A-BC59-86F03E4A2947}" sibTransId="{6FE25B2F-9C15-4162-95C1-FCC0765F928D}"/>
    <dgm:cxn modelId="{8834F39A-AD96-4F16-BE5A-33C6DAB5A1C5}" srcId="{7D3E058B-5F74-4155-94D7-17B0C4CAA563}" destId="{DD156064-0C9E-451F-90C4-BC2200A9A59C}" srcOrd="2" destOrd="0" parTransId="{26EB557F-BEED-4641-AE48-0DD96F8C458E}" sibTransId="{4A32D4B7-A0EF-4842-913B-3F0C5D4B1C49}"/>
    <dgm:cxn modelId="{3ED5B4AB-1D20-4688-ABAD-C7A886534441}" type="presOf" srcId="{B2E3FF56-D080-4953-B723-8321362287BA}" destId="{1BAA8A5E-6254-451E-8787-75A9D2EED83D}" srcOrd="0" destOrd="0" presId="urn:microsoft.com/office/officeart/2005/8/layout/radial4"/>
    <dgm:cxn modelId="{9277D34E-AE14-4B4D-90DB-44EFDECEAC20}" type="presOf" srcId="{BAADC6B8-2381-409A-9B18-C1D60F73AF94}" destId="{CDE9382D-2298-4C14-8FD6-269681116B74}" srcOrd="0" destOrd="0" presId="urn:microsoft.com/office/officeart/2005/8/layout/radial4"/>
    <dgm:cxn modelId="{EEB7443C-D25E-486C-9397-0260607E4242}" srcId="{7D3E058B-5F74-4155-94D7-17B0C4CAA563}" destId="{1BBED670-A284-4977-97AA-2B39215D0FF9}" srcOrd="0" destOrd="0" parTransId="{B2E3FF56-D080-4953-B723-8321362287BA}" sibTransId="{8DC22A25-DC96-4326-AE03-4E854F76D838}"/>
    <dgm:cxn modelId="{F512C655-FA2D-4957-8A21-A7EC2A19B710}" type="presParOf" srcId="{CDE9382D-2298-4C14-8FD6-269681116B74}" destId="{FB9E68C3-4AF5-4477-B4C5-5DD7B1B65FC8}" srcOrd="0" destOrd="0" presId="urn:microsoft.com/office/officeart/2005/8/layout/radial4"/>
    <dgm:cxn modelId="{6C4977BD-4104-4415-96E1-0E07429652E7}" type="presParOf" srcId="{CDE9382D-2298-4C14-8FD6-269681116B74}" destId="{1BAA8A5E-6254-451E-8787-75A9D2EED83D}" srcOrd="1" destOrd="0" presId="urn:microsoft.com/office/officeart/2005/8/layout/radial4"/>
    <dgm:cxn modelId="{BB1051F3-D980-47D0-9F4F-B3956D169EE0}" type="presParOf" srcId="{CDE9382D-2298-4C14-8FD6-269681116B74}" destId="{438166CC-4C7C-4A42-979D-03765566768E}" srcOrd="2" destOrd="0" presId="urn:microsoft.com/office/officeart/2005/8/layout/radial4"/>
    <dgm:cxn modelId="{6FF2D759-C6D9-4BD2-9D83-5CB3C4EEF43E}" type="presParOf" srcId="{CDE9382D-2298-4C14-8FD6-269681116B74}" destId="{668D6FB1-5E93-428A-BAB4-A6781118FA7E}" srcOrd="3" destOrd="0" presId="urn:microsoft.com/office/officeart/2005/8/layout/radial4"/>
    <dgm:cxn modelId="{D2EE49AA-506C-4FBF-BD10-E7E1C2CD74AD}" type="presParOf" srcId="{CDE9382D-2298-4C14-8FD6-269681116B74}" destId="{4F107ACE-B03C-4557-B017-12BCA2B7656A}" srcOrd="4" destOrd="0" presId="urn:microsoft.com/office/officeart/2005/8/layout/radial4"/>
    <dgm:cxn modelId="{09BCDB8A-54C1-4A9C-B7AF-BFA5A504CA36}" type="presParOf" srcId="{CDE9382D-2298-4C14-8FD6-269681116B74}" destId="{48A8C274-5885-459E-9A31-BB5D673ACF99}" srcOrd="5" destOrd="0" presId="urn:microsoft.com/office/officeart/2005/8/layout/radial4"/>
    <dgm:cxn modelId="{BA023009-FC25-49FD-9080-3D9948222012}" type="presParOf" srcId="{CDE9382D-2298-4C14-8FD6-269681116B74}" destId="{6CB299FE-E323-4692-9C72-A1FB1A6CC6B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E68C3-4AF5-4477-B4C5-5DD7B1B65FC8}">
      <dsp:nvSpPr>
        <dsp:cNvPr id="0" name=""/>
        <dsp:cNvSpPr/>
      </dsp:nvSpPr>
      <dsp:spPr>
        <a:xfrm>
          <a:off x="8755" y="2972066"/>
          <a:ext cx="8704212" cy="1437573"/>
        </a:xfrm>
        <a:prstGeom prst="flowChartAlternateProcess">
          <a:avLst/>
        </a:prstGeom>
        <a:solidFill>
          <a:schemeClr val="accent6"/>
        </a:solidFill>
        <a:ln w="9525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Obiectivul</a:t>
          </a: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general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Dezvoltarea teritorială echilibrată și durabilă a RDC</a:t>
          </a:r>
          <a:endParaRPr lang="en-US" sz="30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930" y="3042241"/>
        <a:ext cx="8563862" cy="1297223"/>
      </dsp:txXfrm>
    </dsp:sp>
    <dsp:sp modelId="{1BAA8A5E-6254-451E-8787-75A9D2EED83D}">
      <dsp:nvSpPr>
        <dsp:cNvPr id="0" name=""/>
        <dsp:cNvSpPr/>
      </dsp:nvSpPr>
      <dsp:spPr>
        <a:xfrm rot="13033623">
          <a:off x="1546303" y="2003434"/>
          <a:ext cx="2126275" cy="650165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166CC-4C7C-4A42-979D-03765566768E}">
      <dsp:nvSpPr>
        <dsp:cNvPr id="0" name=""/>
        <dsp:cNvSpPr/>
      </dsp:nvSpPr>
      <dsp:spPr>
        <a:xfrm>
          <a:off x="259973" y="593984"/>
          <a:ext cx="2608226" cy="194383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0" kern="1200" noProof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Obiectivul strategic 1.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Îmbunătăţirea accesului la servicii și utilități publice de calitate</a:t>
          </a:r>
          <a:endParaRPr lang="en-US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06" y="650917"/>
        <a:ext cx="2494360" cy="1829973"/>
      </dsp:txXfrm>
    </dsp:sp>
    <dsp:sp modelId="{668D6FB1-5E93-428A-BAB4-A6781118FA7E}">
      <dsp:nvSpPr>
        <dsp:cNvPr id="0" name=""/>
        <dsp:cNvSpPr/>
      </dsp:nvSpPr>
      <dsp:spPr>
        <a:xfrm rot="16535851">
          <a:off x="3670973" y="1941123"/>
          <a:ext cx="1554503" cy="650165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07ACE-B03C-4557-B017-12BCA2B7656A}">
      <dsp:nvSpPr>
        <dsp:cNvPr id="0" name=""/>
        <dsp:cNvSpPr/>
      </dsp:nvSpPr>
      <dsp:spPr>
        <a:xfrm>
          <a:off x="2855337" y="377367"/>
          <a:ext cx="3147365" cy="157527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0" kern="1200" noProof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Obiectivul </a:t>
          </a:r>
          <a:r>
            <a:rPr lang="en-US" sz="2000" b="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2.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Dezvoltarea economică durabilă şi competitivă a regiunii</a:t>
          </a:r>
          <a:endParaRPr lang="en-US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1475" y="423505"/>
        <a:ext cx="3055089" cy="1482997"/>
      </dsp:txXfrm>
    </dsp:sp>
    <dsp:sp modelId="{48A8C274-5885-459E-9A31-BB5D673ACF99}">
      <dsp:nvSpPr>
        <dsp:cNvPr id="0" name=""/>
        <dsp:cNvSpPr/>
      </dsp:nvSpPr>
      <dsp:spPr>
        <a:xfrm rot="19371104">
          <a:off x="4987196" y="1965570"/>
          <a:ext cx="2215340" cy="650165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299FE-E323-4692-9C72-A1FB1A6CC6B2}">
      <dsp:nvSpPr>
        <dsp:cNvPr id="0" name=""/>
        <dsp:cNvSpPr/>
      </dsp:nvSpPr>
      <dsp:spPr>
        <a:xfrm>
          <a:off x="5923475" y="593763"/>
          <a:ext cx="2789492" cy="171307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0" kern="1200" noProof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Obiectivul</a:t>
          </a:r>
          <a:r>
            <a:rPr lang="en-US" sz="2000" b="0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strategic 3.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o-RO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Consolidarea  unei bune guvernanțe regionale</a:t>
          </a:r>
          <a:endParaRPr lang="en-US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3649" y="643937"/>
        <a:ext cx="2689144" cy="1612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FE9E4-1FFB-481B-81CF-F9B1EA6DEC0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03D5F-372F-4640-9DF7-485D35AB5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0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9319A-5233-43F8-A8C9-A39F806C4C77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11970-6B87-47E6-BAD4-27FEF9DAE2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6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11970-6B87-47E6-BAD4-27FEF9DAE2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11970-6B87-47E6-BAD4-27FEF9DAE2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11970-6B87-47E6-BAD4-27FEF9DAE22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11970-6B87-47E6-BAD4-27FEF9DAE2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11970-6B87-47E6-BAD4-27FEF9DAE2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11970-6B87-47E6-BAD4-27FEF9DAE2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86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11970-6B87-47E6-BAD4-27FEF9DAE2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11970-6B87-47E6-BAD4-27FEF9DAE2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34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11970-6B87-47E6-BAD4-27FEF9DAE2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98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11970-6B87-47E6-BAD4-27FEF9DAE22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11970-6B87-47E6-BAD4-27FEF9DAE22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263" y="188640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adrcentru.md/img.php?km=cHVibGljL2ZvdG9taW5pYWxidW0vMjhjNWUwLmpwZw==&amp;w=7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1" y="1628800"/>
            <a:ext cx="36352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drcentru.md/img.php?km=cHVibGljL3B1YmxpY2F0aW9uX2NvdmVycy9EU0MwMzc1ODg5N2MuSlBH&amp;w=9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35479"/>
            <a:ext cx="3748763" cy="24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drcentru.md/img.php?km=cHVibGljL2ZvdG9taW5pYWxidW0vbG96b3ZhLTFjMTM0NS5qcGc=&amp;w=7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1" y="4293096"/>
            <a:ext cx="3635263" cy="23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drcentru.md/img.php?km=cHVibGljL2ZvdG9taW5pYWxidW0vRFNDMDMzODhiODk3LkpQRw==&amp;w=7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197610"/>
            <a:ext cx="3748762" cy="24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029"/>
            <a:ext cx="1152128" cy="1277058"/>
          </a:xfrm>
          <a:prstGeom prst="rect">
            <a:avLst/>
          </a:prstGeom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899592" y="709316"/>
            <a:ext cx="830916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o-RO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Raportul cu privire la implementarea SDR Centru în perioada </a:t>
            </a:r>
            <a: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ianuarie –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octombrie</a:t>
            </a:r>
            <a: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201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8</a:t>
            </a:r>
            <a: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22114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Proiecte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ro-RO" sz="3200" b="1" dirty="0">
                <a:solidFill>
                  <a:srgbClr val="C00000"/>
                </a:solidFill>
              </a:rPr>
              <a:t>în implementare </a:t>
            </a:r>
            <a:r>
              <a:rPr lang="ru-RU" sz="3200" b="1" dirty="0" smtClean="0">
                <a:solidFill>
                  <a:srgbClr val="C00000"/>
                </a:solidFill>
              </a:rPr>
              <a:t>O1 </a:t>
            </a:r>
            <a:r>
              <a:rPr lang="ro-RO" sz="3200" b="1" dirty="0" smtClean="0">
                <a:solidFill>
                  <a:srgbClr val="C00000"/>
                </a:solidFill>
              </a:rPr>
              <a:t>- </a:t>
            </a:r>
            <a:r>
              <a:rPr lang="ru-RU" sz="3200" b="1" dirty="0" smtClean="0">
                <a:solidFill>
                  <a:srgbClr val="C00000"/>
                </a:solidFill>
              </a:rPr>
              <a:t>M1.</a:t>
            </a:r>
            <a:r>
              <a:rPr lang="ro-RO" sz="3200" b="1" dirty="0" smtClean="0">
                <a:solidFill>
                  <a:srgbClr val="C00000"/>
                </a:solidFill>
              </a:rPr>
              <a:t>4</a:t>
            </a:r>
            <a:br>
              <a:rPr lang="ro-RO" sz="3200" b="1" dirty="0" smtClean="0">
                <a:solidFill>
                  <a:srgbClr val="C00000"/>
                </a:solidFill>
              </a:rPr>
            </a:br>
            <a:r>
              <a:rPr lang="ro-RO" sz="3200" b="1" dirty="0" smtClean="0">
                <a:solidFill>
                  <a:srgbClr val="C00000"/>
                </a:solidFill>
              </a:rPr>
              <a:t>FNDR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62123"/>
              </p:ext>
            </p:extLst>
          </p:nvPr>
        </p:nvGraphicFramePr>
        <p:xfrm>
          <a:off x="76672" y="2204864"/>
          <a:ext cx="8610128" cy="34300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9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9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88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Denumirea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proiectului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Costul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solicitat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din FNDR </a:t>
                      </a:r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Suma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utilizat</a:t>
                      </a:r>
                      <a:r>
                        <a:rPr lang="ro-RO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ă</a:t>
                      </a:r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</a:rPr>
                        <a:t>din FNDR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o-RO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2017</a:t>
                      </a:r>
                      <a:endParaRPr lang="ro-RO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Bugetul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aprobat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2018</a:t>
                      </a:r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</a:rPr>
                        <a:t>Valorif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2018         (mii lei)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263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Îmbunătăţirea eficienţei energetice a blocului chirugical al IMSP Spitalul raional Orhei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3" marR="9144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8 </a:t>
                      </a:r>
                      <a:r>
                        <a:rPr lang="ro-RO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en-US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70,96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4 328,64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2 736,01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2 736,01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263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600" b="1" dirty="0" smtClean="0">
                          <a:latin typeface="Calibri" pitchFamily="34" charset="0"/>
                          <a:cs typeface="Calibri" pitchFamily="34" charset="0"/>
                        </a:rPr>
                        <a:t>Eficientizarea energetică a edificiului a Centrului de Sănătate Șoldănești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3" marR="9144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  <a:cs typeface="Calibri" pitchFamily="34" charset="0"/>
                        </a:rPr>
                        <a:t>6 025,52</a:t>
                      </a:r>
                      <a:endParaRPr lang="ru-RU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  <a:cs typeface="Calibri" pitchFamily="34" charset="0"/>
                        </a:rPr>
                        <a:t>2 000,00</a:t>
                      </a:r>
                      <a:endParaRPr lang="ru-RU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latin typeface="+mj-lt"/>
                          <a:cs typeface="Calibri" pitchFamily="34" charset="0"/>
                        </a:rPr>
                        <a:t>1 772,54</a:t>
                      </a:r>
                      <a:endParaRPr lang="ru-RU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latin typeface="+mj-lt"/>
                          <a:cs typeface="Calibri" pitchFamily="34" charset="0"/>
                        </a:rPr>
                        <a:t>1 772,54</a:t>
                      </a:r>
                      <a:endParaRPr lang="ru-RU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72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Îmbunătăţirea eficienţei energetice a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Spitalului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Raional</a:t>
                      </a:r>
                      <a:r>
                        <a:rPr lang="ro-RO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Nisporeni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3" marR="9144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25 000,00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9 999,74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1 273,47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029"/>
            <a:ext cx="1152128" cy="1277058"/>
          </a:xfrm>
          <a:prstGeom prst="rect">
            <a:avLst/>
          </a:prstGeom>
        </p:spPr>
      </p:pic>
      <p:pic>
        <p:nvPicPr>
          <p:cNvPr id="6" name="Рисунок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1255" y="188640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1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01113"/>
              </p:ext>
            </p:extLst>
          </p:nvPr>
        </p:nvGraphicFramePr>
        <p:xfrm>
          <a:off x="264370" y="1700808"/>
          <a:ext cx="8615259" cy="47564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81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Denumirea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proiectului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Costul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proiectului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preci</a:t>
                      </a:r>
                      <a:r>
                        <a:rPr lang="ro-RO" sz="1800" b="1" dirty="0" smtClean="0">
                          <a:solidFill>
                            <a:schemeClr val="tx1"/>
                          </a:solidFill>
                          <a:effectLst/>
                        </a:rPr>
                        <a:t>zat </a:t>
                      </a:r>
                    </a:p>
                    <a:p>
                      <a:pPr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effectLst/>
                        </a:rPr>
                        <a:t>Suma aprobată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GIZ</a:t>
                      </a:r>
                      <a:r>
                        <a:rPr lang="ro-RO" sz="1800" b="1" dirty="0" smtClean="0">
                          <a:solidFill>
                            <a:schemeClr val="tx1"/>
                          </a:solidFill>
                          <a:effectLst/>
                        </a:rPr>
                        <a:t>-UE</a:t>
                      </a:r>
                    </a:p>
                    <a:p>
                      <a:pPr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effectLst/>
                        </a:rPr>
                        <a:t>Valorificat din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GIZ</a:t>
                      </a:r>
                      <a:r>
                        <a:rPr lang="ro-RO" sz="1800" b="1" dirty="0" smtClean="0">
                          <a:solidFill>
                            <a:schemeClr val="tx1"/>
                          </a:solidFill>
                          <a:effectLst/>
                        </a:rPr>
                        <a:t>-UE</a:t>
                      </a:r>
                    </a:p>
                    <a:p>
                      <a:pPr algn="ctr"/>
                      <a:r>
                        <a:rPr lang="ro-RO" sz="18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9">
                <a:tc>
                  <a:txBody>
                    <a:bodyPr/>
                    <a:lstStyle/>
                    <a:p>
                      <a:r>
                        <a:rPr lang="ro-RO" sz="1800" b="1" dirty="0" smtClean="0"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b="1" dirty="0" smtClean="0">
                          <a:effectLst/>
                        </a:rPr>
                        <a:t>Sporirea eficienței energetice a liceului ,,Mihai Eminescu,,  r-ul Ungheni</a:t>
                      </a:r>
                      <a:endParaRPr lang="ro-RO" sz="18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53" marR="91453" marT="45722" marB="4572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1 791,18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1 791,18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0,23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202">
                <a:tc>
                  <a:txBody>
                    <a:bodyPr/>
                    <a:lstStyle/>
                    <a:p>
                      <a:r>
                        <a:rPr lang="ro-RO" sz="1800" b="1" dirty="0" smtClean="0"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8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Sporirea eficienței energetice a liceului ,,Alexei Mateevici,,  r-ul Șoldănești</a:t>
                      </a:r>
                      <a:endParaRPr lang="en-US" sz="1800" b="1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3" marR="91453" marT="45722" marB="4572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effectLst/>
                          <a:latin typeface="+mj-lt"/>
                        </a:rPr>
                        <a:t>1 355,96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effectLst/>
                          <a:latin typeface="+mj-lt"/>
                        </a:rPr>
                        <a:t>1 355,96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0,23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937">
                <a:tc>
                  <a:txBody>
                    <a:bodyPr/>
                    <a:lstStyle/>
                    <a:p>
                      <a:r>
                        <a:rPr lang="ro-RO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Sporirea eficienței energetice a liceului ,,Holercani,, r-ul Dubăsari</a:t>
                      </a:r>
                      <a:endParaRPr lang="en-US" sz="1800" b="1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3" marR="91453" marT="45722" marB="4572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545,76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545,76</a:t>
                      </a:r>
                      <a:endParaRPr lang="ru-RU" sz="1600" b="1" dirty="0" smtClean="0"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0,23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0936">
                <a:tc>
                  <a:txBody>
                    <a:bodyPr/>
                    <a:lstStyle/>
                    <a:p>
                      <a:r>
                        <a:rPr lang="ro-RO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Sporirea</a:t>
                      </a:r>
                      <a:r>
                        <a:rPr lang="en-US" sz="18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eficienței</a:t>
                      </a:r>
                      <a:r>
                        <a:rPr lang="en-US" sz="18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energetice</a:t>
                      </a:r>
                      <a:r>
                        <a:rPr lang="en-US" sz="18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a </a:t>
                      </a:r>
                      <a:r>
                        <a:rPr lang="en-US" sz="1800" b="1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liceului</a:t>
                      </a:r>
                      <a:r>
                        <a:rPr lang="en-US" sz="18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,,Ion </a:t>
                      </a:r>
                      <a:r>
                        <a:rPr lang="en-US" sz="1800" b="1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Vatamanu</a:t>
                      </a:r>
                      <a:r>
                        <a:rPr lang="en-US" sz="18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,, r-</a:t>
                      </a:r>
                      <a:r>
                        <a:rPr lang="en-US" sz="1800" b="1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ul</a:t>
                      </a:r>
                      <a:r>
                        <a:rPr lang="en-US" sz="18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Strașeni</a:t>
                      </a:r>
                      <a:endParaRPr lang="en-US" sz="1800" b="1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3" marR="91453" marT="45722" marB="4572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643,60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643,60</a:t>
                      </a:r>
                      <a:endParaRPr lang="ru-RU" sz="1600" b="1" dirty="0" smtClean="0"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0,23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199" y="67282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Proiecte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ro-RO" sz="3200" b="1" dirty="0">
                <a:solidFill>
                  <a:srgbClr val="C00000"/>
                </a:solidFill>
              </a:rPr>
              <a:t>în implementare </a:t>
            </a:r>
            <a:r>
              <a:rPr lang="ru-RU" sz="3200" b="1" dirty="0" smtClean="0">
                <a:solidFill>
                  <a:srgbClr val="C00000"/>
                </a:solidFill>
              </a:rPr>
              <a:t>O1 </a:t>
            </a:r>
            <a:r>
              <a:rPr lang="ro-RO" sz="3200" b="1" dirty="0" smtClean="0">
                <a:solidFill>
                  <a:srgbClr val="C00000"/>
                </a:solidFill>
              </a:rPr>
              <a:t>- </a:t>
            </a:r>
            <a:r>
              <a:rPr lang="ru-RU" sz="3200" b="1" dirty="0" smtClean="0">
                <a:solidFill>
                  <a:srgbClr val="C00000"/>
                </a:solidFill>
              </a:rPr>
              <a:t>M1.</a:t>
            </a:r>
            <a:r>
              <a:rPr lang="ro-RO" sz="3200" b="1" dirty="0" smtClean="0">
                <a:solidFill>
                  <a:srgbClr val="C00000"/>
                </a:solidFill>
              </a:rPr>
              <a:t>4</a:t>
            </a:r>
            <a:br>
              <a:rPr lang="ro-RO" sz="3200" b="1" dirty="0" smtClean="0">
                <a:solidFill>
                  <a:srgbClr val="C00000"/>
                </a:solidFill>
              </a:rPr>
            </a:br>
            <a:r>
              <a:rPr lang="ro-RO" sz="3200" b="1" dirty="0" smtClean="0">
                <a:solidFill>
                  <a:srgbClr val="C00000"/>
                </a:solidFill>
              </a:rPr>
              <a:t>GIZ - UE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Рисунок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49671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029"/>
            <a:ext cx="1152128" cy="12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434"/>
            <a:ext cx="4392488" cy="309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DSC_07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7598"/>
            <a:ext cx="4318172" cy="306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Desktop\img.ph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5"/>
            <a:ext cx="4392488" cy="2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3645025"/>
            <a:ext cx="436555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1" name="AutoShape 6"/>
          <p:cNvCxnSpPr>
            <a:cxnSpLocks noChangeShapeType="1"/>
          </p:cNvCxnSpPr>
          <p:nvPr/>
        </p:nvCxnSpPr>
        <p:spPr bwMode="auto">
          <a:xfrm>
            <a:off x="-1238250" y="-812800"/>
            <a:ext cx="7286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pic>
        <p:nvPicPr>
          <p:cNvPr id="7" name="Рисунок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4"/>
          <p:cNvSpPr/>
          <p:nvPr/>
        </p:nvSpPr>
        <p:spPr>
          <a:xfrm>
            <a:off x="1152128" y="872017"/>
            <a:ext cx="7302220" cy="787521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Obiectivul</a:t>
            </a: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strategic 2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2400" b="1" kern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Dezvoltarea economică durabilă şi competitivă a regiunii</a:t>
            </a:r>
            <a:endParaRPr lang="en-US" sz="2400" b="1" kern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8484" y="2160313"/>
            <a:ext cx="3195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MO" sz="1600" b="1" u="sng" dirty="0">
                <a:solidFill>
                  <a:srgbClr val="C00000"/>
                </a:solidFill>
              </a:rPr>
              <a:t>Măsura </a:t>
            </a:r>
            <a:r>
              <a:rPr lang="ro-MO" sz="1600" b="1" u="sng" dirty="0" smtClean="0">
                <a:solidFill>
                  <a:srgbClr val="C00000"/>
                </a:solidFill>
              </a:rPr>
              <a:t>2.1</a:t>
            </a:r>
            <a:r>
              <a:rPr lang="ro-MO" sz="1600" b="1" dirty="0">
                <a:solidFill>
                  <a:srgbClr val="C00000"/>
                </a:solidFill>
              </a:rPr>
              <a:t> </a:t>
            </a:r>
            <a:endParaRPr lang="ro-MO" sz="1600" b="1" dirty="0" smtClean="0">
              <a:solidFill>
                <a:srgbClr val="C00000"/>
              </a:solidFill>
            </a:endParaRPr>
          </a:p>
          <a:p>
            <a:pPr lvl="0" algn="ctr"/>
            <a:r>
              <a:rPr lang="x-none" sz="1600" b="1" smtClean="0">
                <a:solidFill>
                  <a:schemeClr val="tx2">
                    <a:lumMod val="50000"/>
                  </a:schemeClr>
                </a:solidFill>
              </a:rPr>
              <a:t>Sprijinirea </a:t>
            </a:r>
            <a:r>
              <a:rPr lang="x-none" sz="1600" b="1">
                <a:solidFill>
                  <a:schemeClr val="tx2">
                    <a:lumMod val="50000"/>
                  </a:schemeClr>
                </a:solidFill>
              </a:rPr>
              <a:t>dezvoltării </a:t>
            </a:r>
            <a:endParaRPr lang="ro-RO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r>
              <a:rPr lang="x-none" sz="1600" b="1" smtClean="0">
                <a:solidFill>
                  <a:schemeClr val="tx2">
                    <a:lumMod val="50000"/>
                  </a:schemeClr>
                </a:solidFill>
              </a:rPr>
              <a:t>urbane durabile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1697" y="2067979"/>
            <a:ext cx="18941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MO" sz="1500" b="1" u="sng" dirty="0">
                <a:solidFill>
                  <a:srgbClr val="C00000"/>
                </a:solidFill>
              </a:rPr>
              <a:t>Măsura </a:t>
            </a:r>
            <a:r>
              <a:rPr lang="ro-MO" sz="1500" b="1" u="sng" dirty="0" smtClean="0">
                <a:solidFill>
                  <a:srgbClr val="C00000"/>
                </a:solidFill>
              </a:rPr>
              <a:t>2.2</a:t>
            </a:r>
          </a:p>
          <a:p>
            <a:pPr lvl="0" algn="ctr"/>
            <a:r>
              <a:rPr lang="ro-RO" sz="1500" b="1" dirty="0" smtClean="0">
                <a:solidFill>
                  <a:schemeClr val="tx2">
                    <a:lumMod val="50000"/>
                  </a:schemeClr>
                </a:solidFill>
              </a:rPr>
              <a:t>Dezvoltarea </a:t>
            </a:r>
            <a:r>
              <a:rPr lang="ro-RO" sz="1500" b="1" dirty="0">
                <a:solidFill>
                  <a:schemeClr val="tx2">
                    <a:lumMod val="50000"/>
                  </a:schemeClr>
                </a:solidFill>
              </a:rPr>
              <a:t>economiei </a:t>
            </a:r>
            <a:endParaRPr lang="ro-RO" sz="15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r>
              <a:rPr lang="ro-RO" sz="1500" b="1" dirty="0" smtClean="0">
                <a:solidFill>
                  <a:schemeClr val="tx2">
                    <a:lumMod val="50000"/>
                  </a:schemeClr>
                </a:solidFill>
              </a:rPr>
              <a:t>regionale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75784" y="2023986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MO" sz="1600" b="1" u="sng" dirty="0">
                <a:solidFill>
                  <a:srgbClr val="C00000"/>
                </a:solidFill>
              </a:rPr>
              <a:t>Măsura </a:t>
            </a:r>
            <a:r>
              <a:rPr lang="ro-MO" sz="1600" b="1" u="sng" dirty="0" smtClean="0">
                <a:solidFill>
                  <a:srgbClr val="C00000"/>
                </a:solidFill>
              </a:rPr>
              <a:t>2.3</a:t>
            </a:r>
            <a:r>
              <a:rPr lang="ro-MO" sz="1600" b="1" dirty="0" smtClean="0">
                <a:solidFill>
                  <a:srgbClr val="C00000"/>
                </a:solidFill>
              </a:rPr>
              <a:t> </a:t>
            </a:r>
          </a:p>
          <a:p>
            <a:pPr lvl="0" algn="ctr"/>
            <a:r>
              <a:rPr lang="x-none" sz="1600" b="1" dirty="0" smtClean="0">
                <a:solidFill>
                  <a:schemeClr val="tx2">
                    <a:lumMod val="50000"/>
                  </a:schemeClr>
                </a:solidFill>
              </a:rPr>
              <a:t>Dezvoltarea </a:t>
            </a:r>
            <a:r>
              <a:rPr lang="x-none" sz="1600" b="1" dirty="0">
                <a:solidFill>
                  <a:schemeClr val="tx2">
                    <a:lumMod val="50000"/>
                  </a:schemeClr>
                </a:solidFill>
              </a:rPr>
              <a:t>potențialului </a:t>
            </a:r>
            <a:endParaRPr lang="ro-RO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r>
              <a:rPr lang="x-none" sz="1600" b="1" dirty="0" smtClean="0">
                <a:solidFill>
                  <a:schemeClr val="tx2">
                    <a:lumMod val="50000"/>
                  </a:schemeClr>
                </a:solidFill>
              </a:rPr>
              <a:t>turistic </a:t>
            </a:r>
            <a:r>
              <a:rPr lang="x-none" sz="1600" b="1" dirty="0">
                <a:solidFill>
                  <a:schemeClr val="tx2">
                    <a:lumMod val="50000"/>
                  </a:schemeClr>
                </a:solidFill>
              </a:rPr>
              <a:t>al regiunii</a:t>
            </a:r>
            <a:r>
              <a:rPr lang="ro-MO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o-MO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788538" y="1702927"/>
            <a:ext cx="360040" cy="504056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398732" y="1700808"/>
            <a:ext cx="360040" cy="316818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311516" y="1675513"/>
            <a:ext cx="360040" cy="342113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76755" y="3120737"/>
            <a:ext cx="2433702" cy="275366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o-RO" sz="1400" b="1" dirty="0" smtClean="0">
                <a:solidFill>
                  <a:srgbClr val="C00000"/>
                </a:solidFill>
              </a:rPr>
              <a:t>1 proiect moldo-polonez </a:t>
            </a:r>
            <a:r>
              <a:rPr lang="ro-RO" sz="1400" b="1" dirty="0" smtClean="0">
                <a:solidFill>
                  <a:schemeClr val="tx2">
                    <a:lumMod val="50000"/>
                  </a:schemeClr>
                </a:solidFill>
              </a:rPr>
              <a:t>în proces de implementare</a:t>
            </a:r>
          </a:p>
          <a:p>
            <a:pPr>
              <a:spcAft>
                <a:spcPts val="600"/>
              </a:spcAft>
            </a:pPr>
            <a:r>
              <a:rPr lang="ro-RO" sz="1400" i="1" dirty="0" smtClean="0"/>
              <a:t>... </a:t>
            </a:r>
            <a:r>
              <a:rPr lang="it-IT" sz="1400" i="1" dirty="0" smtClean="0">
                <a:solidFill>
                  <a:schemeClr val="tx2">
                    <a:lumMod val="50000"/>
                  </a:schemeClr>
                </a:solidFill>
              </a:rPr>
              <a:t>dezvolt</a:t>
            </a:r>
            <a:r>
              <a:rPr lang="ro-RO" sz="1400" i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it-IT" sz="1400" i="1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ro-RO" sz="1400" i="1" dirty="0" smtClean="0">
                <a:solidFill>
                  <a:schemeClr val="tx2">
                    <a:lumMod val="50000"/>
                  </a:schemeClr>
                </a:solidFill>
              </a:rPr>
              <a:t>ea</a:t>
            </a:r>
            <a:r>
              <a:rPr lang="it-IT" sz="1400" i="1" dirty="0" smtClean="0">
                <a:solidFill>
                  <a:schemeClr val="tx2">
                    <a:lumMod val="50000"/>
                  </a:schemeClr>
                </a:solidFill>
              </a:rPr>
              <a:t> urban</a:t>
            </a:r>
            <a:r>
              <a:rPr lang="ro-RO" sz="1400" i="1" dirty="0" smtClean="0">
                <a:solidFill>
                  <a:schemeClr val="tx2">
                    <a:lumMod val="50000"/>
                  </a:schemeClr>
                </a:solidFill>
              </a:rPr>
              <a:t>ă</a:t>
            </a:r>
            <a:r>
              <a:rPr lang="it-IT" sz="1400" i="1" dirty="0" smtClean="0">
                <a:solidFill>
                  <a:schemeClr val="tx2">
                    <a:lumMod val="50000"/>
                  </a:schemeClr>
                </a:solidFill>
              </a:rPr>
              <a:t> integrat</a:t>
            </a:r>
            <a:r>
              <a:rPr lang="ro-RO" sz="1400" i="1" dirty="0" smtClean="0">
                <a:solidFill>
                  <a:schemeClr val="tx2">
                    <a:lumMod val="50000"/>
                  </a:schemeClr>
                </a:solidFill>
              </a:rPr>
              <a:t>ă</a:t>
            </a:r>
            <a:r>
              <a:rPr lang="it-IT" sz="1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400" i="1" dirty="0">
                <a:solidFill>
                  <a:schemeClr val="tx2">
                    <a:lumMod val="50000"/>
                  </a:schemeClr>
                </a:solidFill>
              </a:rPr>
              <a:t>și </a:t>
            </a:r>
            <a:r>
              <a:rPr lang="it-IT" sz="1400" i="1" dirty="0" smtClean="0">
                <a:solidFill>
                  <a:schemeClr val="tx2">
                    <a:lumMod val="50000"/>
                  </a:schemeClr>
                </a:solidFill>
              </a:rPr>
              <a:t>durabil</a:t>
            </a:r>
            <a:r>
              <a:rPr lang="ro-RO" sz="1400" i="1" dirty="0" smtClean="0">
                <a:solidFill>
                  <a:schemeClr val="tx2">
                    <a:lumMod val="50000"/>
                  </a:schemeClr>
                </a:solidFill>
              </a:rPr>
              <a:t>ă</a:t>
            </a:r>
            <a:r>
              <a:rPr lang="it-IT" sz="1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400" i="1" dirty="0">
                <a:solidFill>
                  <a:schemeClr val="tx2">
                    <a:lumMod val="50000"/>
                  </a:schemeClr>
                </a:solidFill>
              </a:rPr>
              <a:t>pentru anii </a:t>
            </a:r>
            <a:r>
              <a:rPr lang="it-IT" sz="1400" i="1" dirty="0" smtClean="0">
                <a:solidFill>
                  <a:schemeClr val="tx2">
                    <a:lumMod val="50000"/>
                  </a:schemeClr>
                </a:solidFill>
              </a:rPr>
              <a:t>2017–2019</a:t>
            </a:r>
            <a:endParaRPr lang="ro-RO" sz="14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o-RO" sz="1400" b="1" dirty="0">
                <a:solidFill>
                  <a:srgbClr val="C00000"/>
                </a:solidFill>
              </a:rPr>
              <a:t>1 ședință cu experții </a:t>
            </a:r>
            <a:r>
              <a:rPr lang="ro-RO" sz="1400" b="1" dirty="0">
                <a:solidFill>
                  <a:schemeClr val="tx2">
                    <a:lumMod val="50000"/>
                  </a:schemeClr>
                </a:solidFill>
              </a:rPr>
              <a:t>implicați în procesul de elaborare a 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politicii publice  “Dezvoltarea urbană echilibrată</a:t>
            </a:r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endParaRPr lang="ro-RO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o-RO" sz="1400" b="1" dirty="0">
                <a:solidFill>
                  <a:srgbClr val="C00000"/>
                </a:solidFill>
              </a:rPr>
              <a:t>1 proiect al politicii publice </a:t>
            </a:r>
            <a:r>
              <a:rPr lang="ro-RO" sz="1400" b="1" dirty="0" smtClean="0">
                <a:solidFill>
                  <a:schemeClr val="tx2">
                    <a:lumMod val="50000"/>
                  </a:schemeClr>
                </a:solidFill>
              </a:rPr>
              <a:t>consultat</a:t>
            </a:r>
            <a:endParaRPr lang="ro-RO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6876256" y="3214797"/>
            <a:ext cx="2039863" cy="230425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o-RO" sz="1500" b="1" dirty="0" smtClean="0">
                <a:solidFill>
                  <a:srgbClr val="C00000"/>
                </a:solidFill>
              </a:rPr>
              <a:t>1 concept de proiect </a:t>
            </a:r>
            <a:r>
              <a:rPr lang="ro-RO" sz="1500" b="1" dirty="0" smtClean="0">
                <a:solidFill>
                  <a:schemeClr val="tx2">
                    <a:lumMod val="50000"/>
                  </a:schemeClr>
                </a:solidFill>
              </a:rPr>
              <a:t>elaborat și depus</a:t>
            </a:r>
          </a:p>
          <a:p>
            <a:pPr>
              <a:spcAft>
                <a:spcPts val="600"/>
              </a:spcAft>
            </a:pPr>
            <a:r>
              <a:rPr lang="ro-RO" sz="1500" b="1" dirty="0" smtClean="0">
                <a:solidFill>
                  <a:srgbClr val="FF0000"/>
                </a:solidFill>
              </a:rPr>
              <a:t>5 proiecte </a:t>
            </a:r>
            <a:r>
              <a:rPr lang="ro-RO" sz="1500" b="1" dirty="0" smtClean="0">
                <a:solidFill>
                  <a:srgbClr val="C00000"/>
                </a:solidFill>
              </a:rPr>
              <a:t>în proces de implementare</a:t>
            </a:r>
            <a:endParaRPr lang="ru-RU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907658" y="3183930"/>
            <a:ext cx="3600400" cy="280242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o-RO" sz="1500" b="1" dirty="0" smtClean="0">
                <a:solidFill>
                  <a:srgbClr val="C00000"/>
                </a:solidFill>
              </a:rPr>
              <a:t>2 ședințe ale Grupului de lucru regional sectorial </a:t>
            </a:r>
            <a:r>
              <a:rPr lang="ro-RO" sz="1500" b="1" dirty="0" smtClean="0">
                <a:solidFill>
                  <a:schemeClr val="tx2">
                    <a:lumMod val="50000"/>
                  </a:schemeClr>
                </a:solidFill>
              </a:rPr>
              <a:t>organizate</a:t>
            </a:r>
          </a:p>
          <a:p>
            <a:pPr>
              <a:spcAft>
                <a:spcPts val="600"/>
              </a:spcAft>
            </a:pPr>
            <a:r>
              <a:rPr lang="ro-RO" sz="1500" b="1" dirty="0" smtClean="0">
                <a:solidFill>
                  <a:srgbClr val="C00000"/>
                </a:solidFill>
              </a:rPr>
              <a:t>2 concepte de proiecte </a:t>
            </a:r>
            <a:r>
              <a:rPr lang="ro-RO" sz="1500" b="1" dirty="0" smtClean="0">
                <a:solidFill>
                  <a:schemeClr val="tx2">
                    <a:lumMod val="50000"/>
                  </a:schemeClr>
                </a:solidFill>
              </a:rPr>
              <a:t>elaborate și depuse pentru finanțare</a:t>
            </a:r>
          </a:p>
          <a:p>
            <a:pPr>
              <a:spcAft>
                <a:spcPts val="600"/>
              </a:spcAft>
            </a:pPr>
            <a:r>
              <a:rPr lang="ro-RO" sz="1500" b="1" dirty="0" smtClean="0">
                <a:solidFill>
                  <a:srgbClr val="C00000"/>
                </a:solidFill>
              </a:rPr>
              <a:t>1 proiect în implementare </a:t>
            </a:r>
            <a:r>
              <a:rPr lang="ro-RO" sz="1500" b="1" dirty="0" smtClean="0">
                <a:solidFill>
                  <a:schemeClr val="tx2">
                    <a:lumMod val="50000"/>
                  </a:schemeClr>
                </a:solidFill>
              </a:rPr>
              <a:t>din sursele FNDR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3"/>
            <a:ext cx="1152128" cy="12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24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33207"/>
            <a:ext cx="8229600" cy="922114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Proiecte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ro-RO" sz="3200" b="1" dirty="0">
                <a:solidFill>
                  <a:srgbClr val="C00000"/>
                </a:solidFill>
              </a:rPr>
              <a:t>în implementare </a:t>
            </a:r>
            <a:r>
              <a:rPr lang="ru-RU" sz="3200" b="1" dirty="0" smtClean="0">
                <a:solidFill>
                  <a:srgbClr val="C00000"/>
                </a:solidFill>
              </a:rPr>
              <a:t>O</a:t>
            </a:r>
            <a:r>
              <a:rPr lang="ro-RO" sz="3200" b="1" dirty="0" smtClean="0">
                <a:solidFill>
                  <a:srgbClr val="C00000"/>
                </a:solidFill>
              </a:rPr>
              <a:t>2 -</a:t>
            </a:r>
            <a:r>
              <a:rPr lang="ru-RU" sz="3200" b="1" dirty="0" smtClean="0">
                <a:solidFill>
                  <a:srgbClr val="C00000"/>
                </a:solidFill>
              </a:rPr>
              <a:t> M</a:t>
            </a:r>
            <a:r>
              <a:rPr lang="ro-RO" sz="3200" b="1" dirty="0" smtClean="0">
                <a:solidFill>
                  <a:srgbClr val="C00000"/>
                </a:solidFill>
              </a:rPr>
              <a:t>2.2 FNDR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87574"/>
              </p:ext>
            </p:extLst>
          </p:nvPr>
        </p:nvGraphicFramePr>
        <p:xfrm>
          <a:off x="248961" y="1974555"/>
          <a:ext cx="8610128" cy="17590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9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9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Denumirea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proiectului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Costul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solicitat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din FNDR </a:t>
                      </a:r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Suma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utilizat</a:t>
                      </a:r>
                      <a:r>
                        <a:rPr lang="ro-RO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ă</a:t>
                      </a:r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din FNDR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o-RO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2017</a:t>
                      </a:r>
                      <a:endParaRPr lang="ro-R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Bugetul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aprobat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2018</a:t>
                      </a:r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Valorif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2018         (mii lei)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263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CENTRUL regional de afaceri și dezvoltare comunitară în raioanele Strășeni, Călărași și Hîncești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3" marR="9144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19</a:t>
                      </a:r>
                      <a:r>
                        <a:rPr lang="en-US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 300,00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4,36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7 437,13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2 649,24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029"/>
            <a:ext cx="1152128" cy="1277058"/>
          </a:xfrm>
          <a:prstGeom prst="rect">
            <a:avLst/>
          </a:prstGeom>
        </p:spPr>
      </p:pic>
      <p:pic>
        <p:nvPicPr>
          <p:cNvPr id="6" name="Рисунок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1255" y="188640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adrcentru.md/img.php?km=cHVibGljL2ZvdG9taW5pYWxidW0vRFNDMDYxMmM1YjQwLkpQRw==&amp;w=7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1" y="3897778"/>
            <a:ext cx="3816424" cy="255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:\20180815_1443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91408"/>
            <a:ext cx="3739661" cy="25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22114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Proiecte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ro-RO" sz="3200" b="1" dirty="0">
                <a:solidFill>
                  <a:srgbClr val="C00000"/>
                </a:solidFill>
              </a:rPr>
              <a:t>în implementare </a:t>
            </a:r>
            <a:r>
              <a:rPr lang="ru-RU" sz="3200" b="1" dirty="0" smtClean="0">
                <a:solidFill>
                  <a:srgbClr val="C00000"/>
                </a:solidFill>
              </a:rPr>
              <a:t>O</a:t>
            </a:r>
            <a:r>
              <a:rPr lang="ro-RO" sz="3200" b="1" dirty="0" smtClean="0">
                <a:solidFill>
                  <a:srgbClr val="C00000"/>
                </a:solidFill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o-RO" sz="3200" b="1" dirty="0" smtClean="0">
                <a:solidFill>
                  <a:srgbClr val="C00000"/>
                </a:solidFill>
              </a:rPr>
              <a:t>– </a:t>
            </a:r>
            <a:r>
              <a:rPr lang="ru-RU" sz="3200" b="1" dirty="0" smtClean="0">
                <a:solidFill>
                  <a:srgbClr val="C00000"/>
                </a:solidFill>
              </a:rPr>
              <a:t>M</a:t>
            </a:r>
            <a:r>
              <a:rPr lang="ro-RO" sz="3200" b="1" dirty="0" smtClean="0">
                <a:solidFill>
                  <a:srgbClr val="C00000"/>
                </a:solidFill>
              </a:rPr>
              <a:t>2.3</a:t>
            </a:r>
            <a:br>
              <a:rPr lang="ro-RO" sz="3200" b="1" dirty="0" smtClean="0">
                <a:solidFill>
                  <a:srgbClr val="C00000"/>
                </a:solidFill>
              </a:rPr>
            </a:br>
            <a:r>
              <a:rPr lang="ro-RO" sz="3200" b="1" dirty="0" smtClean="0">
                <a:solidFill>
                  <a:srgbClr val="C00000"/>
                </a:solidFill>
              </a:rPr>
              <a:t>FNDR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466549"/>
              </p:ext>
            </p:extLst>
          </p:nvPr>
        </p:nvGraphicFramePr>
        <p:xfrm>
          <a:off x="107504" y="2060848"/>
          <a:ext cx="8610128" cy="3761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9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9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Denumirea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proiectului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Costul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solicitat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din FNDR </a:t>
                      </a:r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Suma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utilizat</a:t>
                      </a:r>
                      <a:r>
                        <a:rPr lang="ro-RO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ă</a:t>
                      </a:r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din FNDR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o-RO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2017</a:t>
                      </a:r>
                      <a:endParaRPr lang="ro-R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Bugetul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aprobat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2018</a:t>
                      </a:r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Valorif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o-R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2018         (mii lei)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263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Valorificarea potențialului turistic al regiunii de centru a RM - rn Strășeni, Călărași, Nisporeni și Ungheni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3" marR="9144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27 454,91</a:t>
                      </a:r>
                      <a:endParaRPr lang="ru-RU" sz="14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3 351,07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4 000,00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smtClean="0">
                          <a:latin typeface="+mj-lt"/>
                        </a:rPr>
                        <a:t>1 </a:t>
                      </a:r>
                      <a:r>
                        <a:rPr lang="ro-RO" sz="1400" b="1" smtClean="0">
                          <a:latin typeface="+mj-lt"/>
                        </a:rPr>
                        <a:t>854,35</a:t>
                      </a:r>
                      <a:endParaRPr lang="ru-RU" sz="1400" b="1" dirty="0" smtClean="0">
                        <a:latin typeface="+mj-lt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15074"/>
                  </a:ext>
                </a:extLst>
              </a:tr>
              <a:tr h="717263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Construcția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complexului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Turistic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Sportiv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satul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Costești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3" marR="91453" marT="45722" marB="4572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22 500,00</a:t>
                      </a:r>
                      <a:endParaRPr lang="ru-RU" sz="14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5 712,6</a:t>
                      </a:r>
                      <a:r>
                        <a:rPr lang="ro-RO" sz="14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4</a:t>
                      </a:r>
                      <a:r>
                        <a:rPr lang="ro-RO" sz="1400" b="1" baseline="0" dirty="0" smtClean="0">
                          <a:effectLst/>
                          <a:latin typeface="+mj-lt"/>
                          <a:cs typeface="Times New Roman" pitchFamily="18" charset="0"/>
                        </a:rPr>
                        <a:t> 000,00</a:t>
                      </a:r>
                      <a:endParaRPr lang="ru-RU" sz="14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3 985,35</a:t>
                      </a:r>
                      <a:endParaRPr lang="ru-RU" sz="14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263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Îmbunătățirea infrastructurii de turism de masă din regiunea Centru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+mn-lt"/>
                          <a:cs typeface="Times New Roman" pitchFamily="18" charset="0"/>
                        </a:rPr>
                        <a:t>44 979,60</a:t>
                      </a:r>
                      <a:endParaRPr lang="ru-RU" sz="14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6 216,10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12 000,00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11 895,93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727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Traseul turistic în 9 localități - crearea oportunităților de investire în turism (primăria Ulmu, r-nul Ialoveni)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53" marR="91453" marT="45722" marB="4572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  <a:latin typeface="+mn-lt"/>
                        </a:rPr>
                        <a:t>11 097,0</a:t>
                      </a:r>
                      <a:r>
                        <a:rPr lang="ro-RO" sz="1400" b="1" dirty="0" smtClean="0">
                          <a:effectLst/>
                          <a:latin typeface="+mn-lt"/>
                        </a:rPr>
                        <a:t>2</a:t>
                      </a:r>
                      <a:endParaRPr lang="ru-RU" sz="14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+mn-lt"/>
                        </a:rPr>
                        <a:t>4573,45</a:t>
                      </a:r>
                      <a:endParaRPr lang="ru-RU" sz="14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+mn-lt"/>
                        </a:rPr>
                        <a:t>2 008,43</a:t>
                      </a:r>
                      <a:endParaRPr lang="ru-RU" sz="14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+mn-lt"/>
                          <a:cs typeface="Times New Roman" pitchFamily="18" charset="0"/>
                        </a:rPr>
                        <a:t>2 008,43</a:t>
                      </a:r>
                      <a:endParaRPr lang="ru-RU" sz="14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029"/>
            <a:ext cx="1152128" cy="1277058"/>
          </a:xfrm>
          <a:prstGeom prst="rect">
            <a:avLst/>
          </a:prstGeom>
        </p:spPr>
      </p:pic>
      <p:pic>
        <p:nvPicPr>
          <p:cNvPr id="6" name="Рисунок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1255" y="188640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15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DSC_0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8985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SAM_3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96" y="332656"/>
            <a:ext cx="4362600" cy="291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adrcentru.md/img.php?km=cHVibGljL2ZvdG9taW5pYWxidW0vRFNDMDM4MDE2OTk0LkpQRw==&amp;w=7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62600" cy="29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1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1" name="AutoShape 6"/>
          <p:cNvCxnSpPr>
            <a:cxnSpLocks noChangeShapeType="1"/>
          </p:cNvCxnSpPr>
          <p:nvPr/>
        </p:nvCxnSpPr>
        <p:spPr bwMode="auto">
          <a:xfrm>
            <a:off x="-1238250" y="-812800"/>
            <a:ext cx="7286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pic>
        <p:nvPicPr>
          <p:cNvPr id="7" name="Рисунок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1466" y="1397133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MO" sz="1600" b="1" dirty="0">
                <a:solidFill>
                  <a:srgbClr val="C00000"/>
                </a:solidFill>
              </a:rPr>
              <a:t>Măsura </a:t>
            </a:r>
            <a:r>
              <a:rPr lang="ro-MO" sz="1600" b="1" dirty="0" smtClean="0">
                <a:solidFill>
                  <a:srgbClr val="C00000"/>
                </a:solidFill>
              </a:rPr>
              <a:t>3.1</a:t>
            </a:r>
          </a:p>
          <a:p>
            <a:pPr lvl="0"/>
            <a:r>
              <a:rPr lang="x-none" sz="1400" b="1" dirty="0" smtClean="0">
                <a:solidFill>
                  <a:schemeClr val="tx2">
                    <a:lumMod val="50000"/>
                  </a:schemeClr>
                </a:solidFill>
              </a:rPr>
              <a:t>Consolidarea capacităților 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x-none" sz="1400" b="1" dirty="0" smtClean="0">
                <a:solidFill>
                  <a:schemeClr val="tx2">
                    <a:lumMod val="50000"/>
                  </a:schemeClr>
                </a:solidFill>
              </a:rPr>
              <a:t>actorilor locali </a:t>
            </a:r>
            <a:r>
              <a:rPr lang="x-none" sz="1400" b="1" dirty="0">
                <a:solidFill>
                  <a:schemeClr val="tx2">
                    <a:lumMod val="50000"/>
                  </a:schemeClr>
                </a:solidFill>
              </a:rPr>
              <a:t>și regionali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1461695"/>
            <a:ext cx="321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MO" sz="1600" b="1" dirty="0">
                <a:solidFill>
                  <a:srgbClr val="C00000"/>
                </a:solidFill>
              </a:rPr>
              <a:t>Măsura </a:t>
            </a:r>
            <a:r>
              <a:rPr lang="ro-MO" sz="1600" b="1" dirty="0" smtClean="0">
                <a:solidFill>
                  <a:srgbClr val="C00000"/>
                </a:solidFill>
              </a:rPr>
              <a:t>3.2</a:t>
            </a:r>
          </a:p>
          <a:p>
            <a:pPr lvl="0"/>
            <a:r>
              <a:rPr lang="x-none" sz="1400" b="1" dirty="0" smtClean="0">
                <a:solidFill>
                  <a:schemeClr val="tx2">
                    <a:lumMod val="50000"/>
                  </a:schemeClr>
                </a:solidFill>
              </a:rPr>
              <a:t>Promovarea </a:t>
            </a:r>
            <a:r>
              <a:rPr lang="x-none" sz="1400" b="1" dirty="0">
                <a:solidFill>
                  <a:schemeClr val="tx2">
                    <a:lumMod val="50000"/>
                  </a:schemeClr>
                </a:solidFill>
              </a:rPr>
              <a:t>potențialului </a:t>
            </a:r>
            <a:endParaRPr lang="ro-RO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x-none" sz="1400" b="1" dirty="0" smtClean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x-none" sz="1400" b="1" dirty="0">
                <a:solidFill>
                  <a:schemeClr val="tx2">
                    <a:lumMod val="50000"/>
                  </a:schemeClr>
                </a:solidFill>
              </a:rPr>
              <a:t>dezvoltare al RD Centru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959" y="2289685"/>
            <a:ext cx="375220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o-RO" sz="1600" b="1" dirty="0" smtClean="0">
                <a:solidFill>
                  <a:srgbClr val="C00000"/>
                </a:solidFill>
              </a:rPr>
              <a:t>10 sesiuni de instruire, </a:t>
            </a:r>
            <a:r>
              <a:rPr lang="ro-RO" sz="1600" b="1" dirty="0">
                <a:solidFill>
                  <a:srgbClr val="C00000"/>
                </a:solidFill>
              </a:rPr>
              <a:t>5</a:t>
            </a:r>
            <a:r>
              <a:rPr lang="ro-RO" sz="1600" b="1" dirty="0" smtClean="0">
                <a:solidFill>
                  <a:srgbClr val="C00000"/>
                </a:solidFill>
              </a:rPr>
              <a:t> ateliere, 1 masă rotundă, </a:t>
            </a:r>
            <a:r>
              <a:rPr lang="ro-RO" sz="1600" b="1" dirty="0">
                <a:solidFill>
                  <a:srgbClr val="C00000"/>
                </a:solidFill>
              </a:rPr>
              <a:t>3</a:t>
            </a:r>
            <a:r>
              <a:rPr lang="ro-RO" sz="1600" b="1" dirty="0" smtClean="0">
                <a:solidFill>
                  <a:srgbClr val="C00000"/>
                </a:solidFill>
              </a:rPr>
              <a:t> conferinţe și </a:t>
            </a:r>
            <a:r>
              <a:rPr lang="ro-RO" sz="1600" b="1" dirty="0">
                <a:solidFill>
                  <a:srgbClr val="C00000"/>
                </a:solidFill>
              </a:rPr>
              <a:t>4</a:t>
            </a:r>
            <a:r>
              <a:rPr lang="ro-RO" sz="1600" b="1" dirty="0" smtClean="0">
                <a:solidFill>
                  <a:srgbClr val="C00000"/>
                </a:solidFill>
              </a:rPr>
              <a:t> vizite</a:t>
            </a:r>
            <a:r>
              <a:rPr lang="ro-RO" sz="1600" dirty="0" smtClean="0">
                <a:solidFill>
                  <a:srgbClr val="C00000"/>
                </a:solidFill>
              </a:rPr>
              <a:t> </a:t>
            </a:r>
            <a:r>
              <a:rPr lang="ro-RO" sz="1600" dirty="0" smtClean="0"/>
              <a:t>peste hotarele țării, </a:t>
            </a:r>
            <a:r>
              <a:rPr lang="ro-RO" sz="1600" b="1" dirty="0" smtClean="0">
                <a:solidFill>
                  <a:srgbClr val="C00000"/>
                </a:solidFill>
              </a:rPr>
              <a:t>1 ședință</a:t>
            </a:r>
            <a:r>
              <a:rPr lang="ro-RO" sz="1600" b="1" dirty="0" smtClean="0"/>
              <a:t> </a:t>
            </a:r>
            <a:r>
              <a:rPr lang="ro-RO" sz="1600" dirty="0" smtClean="0"/>
              <a:t>ordinară a CRD Centru </a:t>
            </a:r>
            <a:r>
              <a:rPr lang="ro-RO" sz="1600" b="1" dirty="0" smtClean="0">
                <a:solidFill>
                  <a:srgbClr val="C00000"/>
                </a:solidFill>
              </a:rPr>
              <a:t>organizată</a:t>
            </a:r>
            <a:r>
              <a:rPr lang="ro-RO" sz="1600" dirty="0" smtClean="0"/>
              <a:t>, </a:t>
            </a:r>
            <a:r>
              <a:rPr lang="ro-RO" sz="1600" b="1" dirty="0">
                <a:solidFill>
                  <a:srgbClr val="C00000"/>
                </a:solidFill>
              </a:rPr>
              <a:t>5</a:t>
            </a:r>
            <a:r>
              <a:rPr lang="ro-RO" sz="1600" b="1" dirty="0" smtClean="0">
                <a:solidFill>
                  <a:srgbClr val="C00000"/>
                </a:solidFill>
              </a:rPr>
              <a:t> decizii aprobate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1702782" y="774624"/>
            <a:ext cx="6012160" cy="687071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Obiectivul </a:t>
            </a:r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3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200" b="1" kern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Consolidarea</a:t>
            </a:r>
            <a:r>
              <a:rPr lang="ro-RO" sz="2300" b="1" kern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unei bune guvernanțe regionale</a:t>
            </a:r>
            <a:endParaRPr lang="en-US" sz="2300" b="1" kern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00604" y="2231136"/>
            <a:ext cx="405732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o-MD" sz="1600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o-MD" sz="1600" b="1" dirty="0" smtClean="0">
                <a:solidFill>
                  <a:srgbClr val="C00000"/>
                </a:solidFill>
              </a:rPr>
              <a:t>actualizarea paginii web</a:t>
            </a:r>
            <a:endParaRPr lang="ru-RU" sz="1600" b="1" dirty="0">
              <a:solidFill>
                <a:srgbClr val="C00000"/>
              </a:solidFill>
            </a:endParaRPr>
          </a:p>
          <a:p>
            <a:pPr lvl="0"/>
            <a:r>
              <a:rPr lang="ro-MD" sz="1600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o-MD" sz="1600" b="1" dirty="0" smtClean="0">
                <a:solidFill>
                  <a:srgbClr val="C00000"/>
                </a:solidFill>
              </a:rPr>
              <a:t>plasarea </a:t>
            </a:r>
            <a:r>
              <a:rPr lang="ro-MD" sz="1600" b="1" dirty="0">
                <a:solidFill>
                  <a:srgbClr val="C00000"/>
                </a:solidFill>
              </a:rPr>
              <a:t>a 109 comunicate </a:t>
            </a:r>
            <a:r>
              <a:rPr lang="ro-MD" sz="1600" b="1" dirty="0">
                <a:solidFill>
                  <a:schemeClr val="tx2">
                    <a:lumMod val="50000"/>
                  </a:schemeClr>
                </a:solidFill>
              </a:rPr>
              <a:t>și informații utile pe pagina </a:t>
            </a:r>
            <a:r>
              <a:rPr lang="ro-MD" sz="1600" b="1" dirty="0" smtClean="0">
                <a:solidFill>
                  <a:schemeClr val="tx2">
                    <a:lumMod val="50000"/>
                  </a:schemeClr>
                </a:solidFill>
              </a:rPr>
              <a:t>oficială</a:t>
            </a:r>
            <a:endParaRPr lang="ru-RU" sz="1600" b="1" dirty="0">
              <a:solidFill>
                <a:srgbClr val="C00000"/>
              </a:solidFill>
            </a:endParaRPr>
          </a:p>
          <a:p>
            <a:pPr lvl="0"/>
            <a:r>
              <a:rPr lang="ro-MD" sz="1600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o-MD" sz="1600" b="1" dirty="0" smtClean="0">
                <a:solidFill>
                  <a:srgbClr val="C00000"/>
                </a:solidFill>
              </a:rPr>
              <a:t>modificarea </a:t>
            </a:r>
            <a:r>
              <a:rPr lang="ro-MD" sz="1600" b="1" dirty="0">
                <a:solidFill>
                  <a:schemeClr val="tx2">
                    <a:lumMod val="50000"/>
                  </a:schemeClr>
                </a:solidFill>
              </a:rPr>
              <a:t>parțială a structurii </a:t>
            </a:r>
            <a:r>
              <a:rPr lang="ro-MD" sz="1600" b="1" dirty="0">
                <a:solidFill>
                  <a:srgbClr val="C00000"/>
                </a:solidFill>
              </a:rPr>
              <a:t>meniului </a:t>
            </a:r>
            <a:r>
              <a:rPr lang="ro-MD" sz="1600" b="1" dirty="0">
                <a:solidFill>
                  <a:schemeClr val="tx2">
                    <a:lumMod val="50000"/>
                  </a:schemeClr>
                </a:solidFill>
              </a:rPr>
              <a:t>principal și </a:t>
            </a:r>
            <a:r>
              <a:rPr lang="ro-MD" sz="1600" b="1" dirty="0" smtClean="0">
                <a:solidFill>
                  <a:schemeClr val="tx2">
                    <a:lumMod val="50000"/>
                  </a:schemeClr>
                </a:solidFill>
              </a:rPr>
              <a:t>secundar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o-MD" sz="16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o-MD" sz="1600" b="1" dirty="0" smtClean="0">
                <a:solidFill>
                  <a:srgbClr val="C00000"/>
                </a:solidFill>
              </a:rPr>
              <a:t> actualizarea </a:t>
            </a:r>
            <a:r>
              <a:rPr lang="ro-MD" sz="1600" b="1" dirty="0">
                <a:solidFill>
                  <a:srgbClr val="C00000"/>
                </a:solidFill>
              </a:rPr>
              <a:t>rubricii Calendarul </a:t>
            </a:r>
            <a:r>
              <a:rPr lang="ro-MD" sz="1600" b="1" dirty="0" smtClean="0">
                <a:solidFill>
                  <a:srgbClr val="C00000"/>
                </a:solidFill>
              </a:rPr>
              <a:t>Regiunii</a:t>
            </a:r>
            <a:endParaRPr lang="ro-RO" sz="1600" b="1" dirty="0">
              <a:solidFill>
                <a:srgbClr val="C00000"/>
              </a:solidFill>
            </a:endParaRPr>
          </a:p>
        </p:txBody>
      </p:sp>
      <p:pic>
        <p:nvPicPr>
          <p:cNvPr id="10252" name="Picture 12" descr="http://adrcentru.md/img.php?km=cHVibGljL2ZvdG9taW5pYWxidW0vODA5NTk4LkpQRw==&amp;w=7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" y="3490014"/>
            <a:ext cx="3051473" cy="203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adrcentru.md/img.php?km=cHVibGljL2ZvdG9taW5pYWxidW0vMTY3YmQyZS5qcGc=&amp;w=7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80" y="4365104"/>
            <a:ext cx="2925402" cy="194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drcentru.md/img.php?km=cHVibGljL2ZvdG9taW5pYWxidW0vNDhiYzZmLmpwZw==&amp;w=7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82" y="3904559"/>
            <a:ext cx="2852393" cy="18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029"/>
            <a:ext cx="1152128" cy="12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24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1" name="AutoShape 6"/>
          <p:cNvCxnSpPr>
            <a:cxnSpLocks noChangeShapeType="1"/>
          </p:cNvCxnSpPr>
          <p:nvPr/>
        </p:nvCxnSpPr>
        <p:spPr bwMode="auto">
          <a:xfrm>
            <a:off x="-1238250" y="-812800"/>
            <a:ext cx="7286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pic>
        <p:nvPicPr>
          <p:cNvPr id="7" name="Рисунок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970864"/>
            <a:ext cx="679159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o-MO" b="1" dirty="0">
                <a:solidFill>
                  <a:srgbClr val="C00000"/>
                </a:solidFill>
              </a:rPr>
              <a:t>Măsura </a:t>
            </a:r>
            <a:r>
              <a:rPr lang="ro-MO" b="1" dirty="0" smtClean="0">
                <a:solidFill>
                  <a:srgbClr val="C00000"/>
                </a:solidFill>
              </a:rPr>
              <a:t>3.3  </a:t>
            </a:r>
            <a:r>
              <a:rPr lang="x-none" b="1" dirty="0" smtClean="0">
                <a:solidFill>
                  <a:schemeClr val="tx2">
                    <a:lumMod val="50000"/>
                  </a:schemeClr>
                </a:solidFill>
              </a:rPr>
              <a:t>Perfecționarea </a:t>
            </a:r>
            <a:r>
              <a:rPr lang="x-none" b="1" dirty="0">
                <a:solidFill>
                  <a:schemeClr val="tx2">
                    <a:lumMod val="50000"/>
                  </a:schemeClr>
                </a:solidFill>
              </a:rPr>
              <a:t>sistemului </a:t>
            </a:r>
            <a:r>
              <a:rPr lang="ro-RO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x-none" b="1" dirty="0" smtClean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ro-RO" b="1" dirty="0">
                <a:solidFill>
                  <a:schemeClr val="tx2">
                    <a:lumMod val="50000"/>
                  </a:schemeClr>
                </a:solidFill>
              </a:rPr>
              <a:t>planificare și programare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618444"/>
            <a:ext cx="4824536" cy="2200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o-RO" sz="1400" b="1" dirty="0" smtClean="0">
                <a:solidFill>
                  <a:srgbClr val="C00000"/>
                </a:solidFill>
              </a:rPr>
              <a:t>1 </a:t>
            </a:r>
            <a:r>
              <a:rPr lang="ru-RU" sz="1400" b="1" dirty="0">
                <a:solidFill>
                  <a:srgbClr val="C00000"/>
                </a:solidFill>
              </a:rPr>
              <a:t>S</a:t>
            </a:r>
            <a:r>
              <a:rPr lang="ro-RO" sz="1400" b="1" dirty="0" smtClean="0">
                <a:solidFill>
                  <a:srgbClr val="C00000"/>
                </a:solidFill>
              </a:rPr>
              <a:t>istem de indicatori de evaluare a SDR</a:t>
            </a:r>
            <a:r>
              <a:rPr lang="ru-RU" sz="1400" b="1" dirty="0" smtClean="0">
                <a:solidFill>
                  <a:srgbClr val="C00000"/>
                </a:solidFill>
              </a:rPr>
              <a:t> Centru</a:t>
            </a:r>
            <a:r>
              <a:rPr lang="ro-RO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aprobat</a:t>
            </a:r>
            <a:endParaRPr lang="ro-RO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o-RO" sz="1400" b="1" dirty="0">
                <a:solidFill>
                  <a:srgbClr val="C00000"/>
                </a:solidFill>
              </a:rPr>
              <a:t>1 Sistem de monitorizare a implementării SNDR </a:t>
            </a:r>
            <a:r>
              <a:rPr lang="ro-RO" sz="1400" b="1" dirty="0" smtClean="0">
                <a:solidFill>
                  <a:schemeClr val="tx2">
                    <a:lumMod val="50000"/>
                  </a:schemeClr>
                </a:solidFill>
              </a:rPr>
              <a:t>consultat</a:t>
            </a:r>
          </a:p>
          <a:p>
            <a:pPr>
              <a:spcAft>
                <a:spcPts val="600"/>
              </a:spcAft>
            </a:pPr>
            <a:r>
              <a:rPr lang="ro-RO" sz="1400" b="1" dirty="0" smtClean="0">
                <a:solidFill>
                  <a:srgbClr val="C00000"/>
                </a:solidFill>
              </a:rPr>
              <a:t>1 </a:t>
            </a:r>
            <a:r>
              <a:rPr lang="ro-RO" sz="1400" b="1" dirty="0">
                <a:solidFill>
                  <a:srgbClr val="C00000"/>
                </a:solidFill>
              </a:rPr>
              <a:t>Raport de implementare a SDR Centru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pentru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perioada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ianuarie-iunie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2018 </a:t>
            </a:r>
            <a:r>
              <a:rPr lang="ro-RO" sz="1400" b="1" dirty="0" smtClean="0">
                <a:solidFill>
                  <a:schemeClr val="tx2">
                    <a:lumMod val="50000"/>
                  </a:schemeClr>
                </a:solidFill>
              </a:rPr>
              <a:t>elaborat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C00000"/>
                </a:solidFill>
              </a:rPr>
              <a:t>3 </a:t>
            </a:r>
            <a:r>
              <a:rPr lang="ru-RU" sz="1400" b="1" dirty="0" err="1" smtClean="0">
                <a:solidFill>
                  <a:srgbClr val="C00000"/>
                </a:solidFill>
              </a:rPr>
              <a:t>Rapoarte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de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activitate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trimestriale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elaborate</a:t>
            </a:r>
            <a:endParaRPr lang="ro-RO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o-RO" sz="1400" b="1" dirty="0">
                <a:solidFill>
                  <a:srgbClr val="C00000"/>
                </a:solidFill>
              </a:rPr>
              <a:t>2 CRS </a:t>
            </a:r>
            <a:r>
              <a:rPr lang="ro-RO" sz="1400" b="1" dirty="0" smtClean="0">
                <a:solidFill>
                  <a:srgbClr val="C00000"/>
                </a:solidFill>
              </a:rPr>
              <a:t>funcționale: </a:t>
            </a:r>
            <a:r>
              <a:rPr lang="ro-RO" sz="1400" b="1" dirty="0" smtClean="0">
                <a:solidFill>
                  <a:schemeClr val="tx2">
                    <a:lumMod val="50000"/>
                  </a:schemeClr>
                </a:solidFill>
              </a:rPr>
              <a:t>organizate 4 ședințe, 1 atelier de lucru, 1 vizită de documentare în Romania</a:t>
            </a:r>
          </a:p>
          <a:p>
            <a:pPr lvl="0">
              <a:spcAft>
                <a:spcPts val="600"/>
              </a:spcAft>
            </a:pPr>
            <a:r>
              <a:rPr lang="ro-MD" sz="1400" b="1" dirty="0">
                <a:solidFill>
                  <a:srgbClr val="C00000"/>
                </a:solidFill>
              </a:rPr>
              <a:t>5 Planuri de dezvoltare economică locală</a:t>
            </a:r>
            <a:r>
              <a:rPr lang="ro-MD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o-MD" sz="1400" b="1" dirty="0" smtClean="0">
                <a:solidFill>
                  <a:schemeClr val="tx2">
                    <a:lumMod val="50000"/>
                  </a:schemeClr>
                </a:solidFill>
              </a:rPr>
              <a:t>elaborate</a:t>
            </a:r>
            <a:endParaRPr lang="ro-RO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6" descr="http://adrcentru.md/img.php?km=cHVibGljL2ZvdG9taW5pYWxidW0vMmQ3NzdmLmpwZw==&amp;w=7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" y="4166526"/>
            <a:ext cx="2941808" cy="19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adrcentru.md/img.php?km=cHVibGljL3B1YmxpY2F0aW9uX2NvdmVycy8xMHBvemEtdml6aXRhLVJvbWFuaWE4ZTAyMC5qcGc=&amp;w=9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8" y="4166526"/>
            <a:ext cx="2942165" cy="19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drcentru.md/img.php?km=cHVibGljL2ZvdG9taW5pYWxidW0vN3BvemEtdml6aXRhLVJvbWFuaWE1Yzc1MC5qcGc=&amp;w=7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84" y="4166526"/>
            <a:ext cx="2964728" cy="19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adrcentru.md/img.php?km=cHVibGljL2ZvdG9taW5pYWxidW0vSU1HMjAxODA2MjgxNTE4MDY2OWQ5ZS5qcGc=&amp;w=7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37" y="1518946"/>
            <a:ext cx="3256973" cy="226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029"/>
            <a:ext cx="1152128" cy="12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07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1" name="AutoShape 6"/>
          <p:cNvCxnSpPr>
            <a:cxnSpLocks noChangeShapeType="1"/>
          </p:cNvCxnSpPr>
          <p:nvPr/>
        </p:nvCxnSpPr>
        <p:spPr bwMode="auto">
          <a:xfrm>
            <a:off x="-1238250" y="-812800"/>
            <a:ext cx="7286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8" name="Прямоугольник 7"/>
          <p:cNvSpPr/>
          <p:nvPr/>
        </p:nvSpPr>
        <p:spPr>
          <a:xfrm>
            <a:off x="1123159" y="16594"/>
            <a:ext cx="579732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o-MO" b="1" dirty="0">
                <a:solidFill>
                  <a:srgbClr val="C00000"/>
                </a:solidFill>
              </a:rPr>
              <a:t>Măsura </a:t>
            </a:r>
            <a:r>
              <a:rPr lang="ro-MO" b="1" dirty="0" smtClean="0">
                <a:solidFill>
                  <a:srgbClr val="C00000"/>
                </a:solidFill>
              </a:rPr>
              <a:t>3.4 </a:t>
            </a:r>
            <a:r>
              <a:rPr lang="ro-RO" b="1" dirty="0">
                <a:solidFill>
                  <a:schemeClr val="tx2">
                    <a:lumMod val="50000"/>
                  </a:schemeClr>
                </a:solidFill>
              </a:rPr>
              <a:t>Consolidarea cooperării cu partenerii de dezvoltare şi atragerea investiţiilor în domeniul dezvoltării regionale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39599" y="916835"/>
            <a:ext cx="4680520" cy="2616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o-MO" sz="1600" b="1" dirty="0">
                <a:solidFill>
                  <a:srgbClr val="C00000"/>
                </a:solidFill>
              </a:rPr>
              <a:t>1 </a:t>
            </a:r>
            <a:r>
              <a:rPr lang="ro-RO" sz="1600" b="1" dirty="0">
                <a:solidFill>
                  <a:srgbClr val="C00000"/>
                </a:solidFill>
              </a:rPr>
              <a:t>Memorandum de înțelegere și cooperare </a:t>
            </a:r>
            <a:r>
              <a:rPr lang="ro-RO" sz="1600" b="1" dirty="0">
                <a:solidFill>
                  <a:schemeClr val="tx2">
                    <a:lumMod val="50000"/>
                  </a:schemeClr>
                </a:solidFill>
              </a:rPr>
              <a:t>prelungit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ro-RO" sz="1600" b="1" dirty="0" smtClean="0">
                <a:solidFill>
                  <a:srgbClr val="C00000"/>
                </a:solidFill>
              </a:rPr>
              <a:t>1 proiect moldo-slovac </a:t>
            </a:r>
            <a:r>
              <a:rPr lang="ro-RO" sz="1600" b="1" dirty="0" smtClean="0">
                <a:solidFill>
                  <a:schemeClr val="tx2">
                    <a:lumMod val="50000"/>
                  </a:schemeClr>
                </a:solidFill>
              </a:rPr>
              <a:t>lansat 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ro-RO" sz="1600" b="1" dirty="0" smtClean="0">
                <a:solidFill>
                  <a:srgbClr val="C00000"/>
                </a:solidFill>
              </a:rPr>
              <a:t>8 propuneri </a:t>
            </a:r>
            <a:r>
              <a:rPr lang="ro-RO" sz="1600" b="1" dirty="0">
                <a:solidFill>
                  <a:srgbClr val="C00000"/>
                </a:solidFill>
              </a:rPr>
              <a:t>de </a:t>
            </a:r>
            <a:r>
              <a:rPr lang="ro-RO" sz="1600" b="1" dirty="0" smtClean="0">
                <a:solidFill>
                  <a:srgbClr val="C00000"/>
                </a:solidFill>
              </a:rPr>
              <a:t>proiecte </a:t>
            </a:r>
            <a:r>
              <a:rPr lang="ro-RO" sz="1600" b="1" dirty="0" smtClean="0">
                <a:solidFill>
                  <a:schemeClr val="tx2">
                    <a:lumMod val="50000"/>
                  </a:schemeClr>
                </a:solidFill>
              </a:rPr>
              <a:t>elaborate </a:t>
            </a:r>
            <a:r>
              <a:rPr lang="ro-RO" sz="1600" b="1" dirty="0">
                <a:solidFill>
                  <a:schemeClr val="tx2">
                    <a:lumMod val="50000"/>
                  </a:schemeClr>
                </a:solidFill>
              </a:rPr>
              <a:t>și </a:t>
            </a:r>
            <a:r>
              <a:rPr lang="ro-RO" sz="1600" b="1" dirty="0" smtClean="0">
                <a:solidFill>
                  <a:schemeClr val="tx2">
                    <a:lumMod val="50000"/>
                  </a:schemeClr>
                </a:solidFill>
              </a:rPr>
              <a:t>depuse </a:t>
            </a:r>
            <a:r>
              <a:rPr lang="ro-RO" sz="1600" dirty="0" smtClean="0">
                <a:solidFill>
                  <a:schemeClr val="tx2">
                    <a:lumMod val="50000"/>
                  </a:schemeClr>
                </a:solidFill>
              </a:rPr>
              <a:t>(Institutul Suedez, </a:t>
            </a:r>
            <a:r>
              <a:rPr lang="ro-RO" sz="1600" dirty="0" err="1" smtClean="0">
                <a:solidFill>
                  <a:schemeClr val="tx2">
                    <a:lumMod val="50000"/>
                  </a:schemeClr>
                </a:solidFill>
              </a:rPr>
              <a:t>SlovacAid</a:t>
            </a:r>
            <a:r>
              <a:rPr lang="ro-RO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o-RO" sz="1600" dirty="0" err="1" smtClean="0">
                <a:solidFill>
                  <a:schemeClr val="tx2">
                    <a:lumMod val="50000"/>
                  </a:schemeClr>
                </a:solidFill>
              </a:rPr>
              <a:t>CzechAid</a:t>
            </a:r>
            <a:r>
              <a:rPr lang="ro-RO" sz="1600" dirty="0" smtClean="0">
                <a:solidFill>
                  <a:schemeClr val="tx2">
                    <a:lumMod val="50000"/>
                  </a:schemeClr>
                </a:solidFill>
              </a:rPr>
              <a:t>, POC Romania – </a:t>
            </a:r>
            <a:r>
              <a:rPr lang="ro-RO" sz="1600" dirty="0" err="1" smtClean="0">
                <a:solidFill>
                  <a:schemeClr val="tx2">
                    <a:lumMod val="50000"/>
                  </a:schemeClr>
                </a:solidFill>
              </a:rPr>
              <a:t>R.Moldova</a:t>
            </a:r>
            <a:r>
              <a:rPr lang="ro-RO" sz="1600" dirty="0" smtClean="0">
                <a:solidFill>
                  <a:schemeClr val="tx2">
                    <a:lumMod val="50000"/>
                  </a:schemeClr>
                </a:solidFill>
              </a:rPr>
              <a:t> 2014-2020,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The EEA and Norway grants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fund</a:t>
            </a:r>
            <a:r>
              <a:rPr lang="ro-RO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o-RO" sz="1600" dirty="0" err="1" smtClean="0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ro-RO" sz="1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0">
              <a:spcAft>
                <a:spcPts val="600"/>
              </a:spcAft>
            </a:pPr>
            <a:r>
              <a:rPr lang="ro-RO" sz="1600" b="1" dirty="0" smtClean="0">
                <a:solidFill>
                  <a:srgbClr val="C00000"/>
                </a:solidFill>
              </a:rPr>
              <a:t>2 </a:t>
            </a:r>
            <a:r>
              <a:rPr lang="ro-RO" sz="1600" b="1" dirty="0">
                <a:solidFill>
                  <a:srgbClr val="C00000"/>
                </a:solidFill>
              </a:rPr>
              <a:t>propuneri de proiecte </a:t>
            </a:r>
            <a:r>
              <a:rPr lang="ro-RO" sz="1600" b="1" dirty="0" smtClean="0">
                <a:solidFill>
                  <a:schemeClr val="tx2">
                    <a:lumMod val="50000"/>
                  </a:schemeClr>
                </a:solidFill>
              </a:rPr>
              <a:t>selectate spre finanțare</a:t>
            </a:r>
            <a:endParaRPr lang="ro-RO" sz="16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o-RO" sz="1600" b="1" dirty="0">
                <a:solidFill>
                  <a:srgbClr val="C00000"/>
                </a:solidFill>
              </a:rPr>
              <a:t>Suportul</a:t>
            </a:r>
            <a:r>
              <a:rPr lang="ro-RO" sz="1600" b="1" dirty="0" smtClean="0">
                <a:solidFill>
                  <a:schemeClr val="tx2">
                    <a:lumMod val="50000"/>
                  </a:schemeClr>
                </a:solidFill>
              </a:rPr>
              <a:t> informativ/consultativ </a:t>
            </a:r>
            <a:r>
              <a:rPr lang="ro-RO" sz="1600" b="1" dirty="0">
                <a:solidFill>
                  <a:schemeClr val="tx2">
                    <a:lumMod val="50000"/>
                  </a:schemeClr>
                </a:solidFill>
              </a:rPr>
              <a:t>APL </a:t>
            </a:r>
            <a:r>
              <a:rPr lang="ro-RO" sz="1600" b="1" dirty="0" smtClean="0">
                <a:solidFill>
                  <a:schemeClr val="tx2">
                    <a:lumMod val="50000"/>
                  </a:schemeClr>
                </a:solidFill>
              </a:rPr>
              <a:t>cu privire la concursuri de propuneri de proiecte oferit </a:t>
            </a:r>
            <a:r>
              <a:rPr lang="ro-RO" sz="1600" dirty="0" smtClean="0">
                <a:solidFill>
                  <a:schemeClr val="tx2">
                    <a:lumMod val="50000"/>
                  </a:schemeClr>
                </a:solidFill>
              </a:rPr>
              <a:t>(cca 70)</a:t>
            </a:r>
            <a:endParaRPr lang="ro-RO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\Downloads\img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888432" cy="264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42698740_1125929357561947_5452932011335352320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6942"/>
            <a:ext cx="3888432" cy="26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img (1) 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99" y="3615978"/>
            <a:ext cx="4680519" cy="29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" y="0"/>
            <a:ext cx="1152128" cy="1277058"/>
          </a:xfrm>
          <a:prstGeom prst="rect">
            <a:avLst/>
          </a:prstGeom>
        </p:spPr>
      </p:pic>
      <p:pic>
        <p:nvPicPr>
          <p:cNvPr id="14" name="Рисунок 2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511" y="155959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56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ubstituent conținut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942831"/>
              </p:ext>
            </p:extLst>
          </p:nvPr>
        </p:nvGraphicFramePr>
        <p:xfrm>
          <a:off x="179512" y="1106827"/>
          <a:ext cx="8712968" cy="500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2" descr="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28604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029"/>
            <a:ext cx="1152128" cy="12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4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715200" cy="1143000"/>
          </a:xfrm>
        </p:spPr>
        <p:txBody>
          <a:bodyPr>
            <a:noAutofit/>
          </a:bodyPr>
          <a:lstStyle/>
          <a:p>
            <a:r>
              <a:rPr lang="ro-RO" sz="2000" b="1" dirty="0">
                <a:solidFill>
                  <a:srgbClr val="C00000"/>
                </a:solidFill>
              </a:rPr>
              <a:t>„Sprijin în dezvoltarea gestionării apelor reziduale în regiunea centrală a Moldovei - o mai bună gestionare a apelor uzate pas cu pas”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268760"/>
            <a:ext cx="5760640" cy="53457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029"/>
            <a:ext cx="1152128" cy="1277058"/>
          </a:xfrm>
          <a:prstGeom prst="rect">
            <a:avLst/>
          </a:prstGeom>
        </p:spPr>
      </p:pic>
      <p:pic>
        <p:nvPicPr>
          <p:cNvPr id="6" name="Рисунок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7993" y="13568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5815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664092"/>
            <a:ext cx="9144000" cy="748684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o-RO" altLang="ro-RO" sz="3200" b="1" dirty="0" smtClean="0">
                <a:solidFill>
                  <a:srgbClr val="FFC000"/>
                </a:solidFill>
                <a:cs typeface="Arial" charset="0"/>
              </a:rPr>
              <a:t>Vă mulțumesc !</a:t>
            </a:r>
            <a:endParaRPr lang="ru-RU" altLang="ro-RO" sz="3200" b="1" dirty="0" smtClean="0">
              <a:solidFill>
                <a:srgbClr val="FFC000"/>
              </a:solidFill>
              <a:cs typeface="Arial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39767" y="2118046"/>
            <a:ext cx="3080105" cy="2446665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868" y="1876366"/>
            <a:ext cx="4888564" cy="4504962"/>
          </a:xfrm>
          <a:prstGeom prst="round2Diag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4" rIns="91430" bIns="45714" anchor="ctr">
            <a:normAutofit fontScale="92500" lnSpcReduction="10000"/>
          </a:bodyPr>
          <a:lstStyle/>
          <a:p>
            <a:pPr algn="ctr" defTabSz="1081088">
              <a:defRPr/>
            </a:pPr>
            <a:r>
              <a:rPr lang="ro-RO" altLang="ro-RO" sz="27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Agenția de </a:t>
            </a:r>
            <a:r>
              <a:rPr lang="en-US" altLang="ro-RO" sz="27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</a:t>
            </a:r>
            <a:r>
              <a:rPr lang="ro-RO" altLang="ro-RO" sz="27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ezvoltare Regională Centru</a:t>
            </a:r>
          </a:p>
          <a:p>
            <a:pPr algn="ctr" defTabSz="1081088">
              <a:defRPr/>
            </a:pPr>
            <a:endParaRPr lang="ro-RO" altLang="ro-RO" sz="270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defTabSz="1081088">
              <a:defRPr/>
            </a:pPr>
            <a:r>
              <a:rPr lang="ro-RO" sz="2400" b="1" dirty="0" smtClean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adrcentru.md</a:t>
            </a:r>
            <a:endParaRPr lang="ro-RO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defTabSz="1081088">
              <a:defRPr/>
            </a:pPr>
            <a:endParaRPr lang="ro-RO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defTabSz="1081088">
              <a:defRPr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adrcentru</a:t>
            </a:r>
            <a:endParaRPr lang="ro-RO" altLang="ro-RO" sz="240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defTabSz="1081088">
              <a:defRPr/>
            </a:pPr>
            <a:endParaRPr lang="ro-RO" altLang="ro-RO" sz="200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lvl="0" algn="ctr" defTabSz="1081088">
              <a:defRPr/>
            </a:pPr>
            <a:r>
              <a:rPr lang="ro-MO" sz="2000" b="1" dirty="0" smtClean="0">
                <a:solidFill>
                  <a:srgbClr val="215868"/>
                </a:solidFill>
                <a:ea typeface="Calibri" pitchFamily="34" charset="0"/>
                <a:cs typeface="Times New Roman" pitchFamily="18" charset="0"/>
              </a:rPr>
              <a:t>        </a:t>
            </a:r>
            <a:r>
              <a:rPr lang="ro-MO" sz="2400" b="1" dirty="0" smtClean="0">
                <a:solidFill>
                  <a:schemeClr val="tx2">
                    <a:lumMod val="75000"/>
                  </a:schemeClr>
                </a:solidFill>
              </a:rPr>
              <a:t>0 (268) 22692</a:t>
            </a:r>
          </a:p>
          <a:p>
            <a:pPr lvl="0" algn="ctr" defTabSz="1081088">
              <a:defRPr/>
            </a:pPr>
            <a:endParaRPr lang="ro-MO" sz="2400" b="1" dirty="0" smtClean="0">
              <a:solidFill>
                <a:srgbClr val="215868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defTabSz="1081088">
              <a:defRPr/>
            </a:pPr>
            <a:r>
              <a:rPr lang="ro-MO" sz="2100" b="1" dirty="0" smtClean="0">
                <a:solidFill>
                  <a:srgbClr val="215868"/>
                </a:solidFill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lang="ro-MO" sz="2400" b="1" dirty="0" smtClean="0">
                <a:solidFill>
                  <a:schemeClr val="tx2">
                    <a:lumMod val="75000"/>
                  </a:schemeClr>
                </a:solidFill>
              </a:rPr>
              <a:t>oficiu.adrc@gmail.com</a:t>
            </a:r>
          </a:p>
          <a:p>
            <a:pPr algn="ctr" defTabSz="1081088">
              <a:defRPr/>
            </a:pPr>
            <a:endParaRPr lang="ro-RO" altLang="ro-RO" sz="200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defTabSz="1081088">
              <a:defRPr/>
            </a:pPr>
            <a:r>
              <a:rPr lang="ro-RO" altLang="ro-RO" sz="20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MD-6801 </a:t>
            </a:r>
            <a:r>
              <a:rPr lang="ro-RO" altLang="ro-RO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or. Ialoveni, </a:t>
            </a:r>
          </a:p>
          <a:p>
            <a:pPr algn="ctr" defTabSz="1081088">
              <a:defRPr/>
            </a:pPr>
            <a:r>
              <a:rPr lang="ro-RO" altLang="ro-RO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str. Alexandru cel Bun, </a:t>
            </a:r>
            <a:r>
              <a:rPr lang="ro-RO" altLang="ro-RO" sz="20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33</a:t>
            </a:r>
            <a:endParaRPr lang="ro-RO" altLang="ro-RO" sz="20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7" name="Picture 6" descr="Imagini"/>
          <p:cNvPicPr/>
          <p:nvPr/>
        </p:nvPicPr>
        <p:blipFill>
          <a:blip r:embed="rId4" cstate="print">
            <a:clrChange>
              <a:clrFrom>
                <a:srgbClr val="444444">
                  <a:alpha val="5882"/>
                </a:srgbClr>
              </a:clrFrom>
              <a:clrTo>
                <a:srgbClr val="44444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140968"/>
            <a:ext cx="576064" cy="5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ini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0364" y="3789040"/>
            <a:ext cx="3617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ini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365104"/>
            <a:ext cx="360879" cy="29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ini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941169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Svetlana\Desktop\a1f45-h_sdrc\1070048_376072975826729_359620248_n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844824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933688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1" name="AutoShape 6"/>
          <p:cNvCxnSpPr>
            <a:cxnSpLocks noChangeShapeType="1"/>
          </p:cNvCxnSpPr>
          <p:nvPr/>
        </p:nvCxnSpPr>
        <p:spPr bwMode="auto">
          <a:xfrm>
            <a:off x="-1238250" y="-812800"/>
            <a:ext cx="7286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2" name="Скругленный прямоугольник 4"/>
          <p:cNvSpPr/>
          <p:nvPr/>
        </p:nvSpPr>
        <p:spPr>
          <a:xfrm>
            <a:off x="2195736" y="1374520"/>
            <a:ext cx="4968552" cy="1601752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2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Obiectivul</a:t>
            </a:r>
            <a:r>
              <a:rPr lang="en-US" sz="2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strategic 1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2400" b="1" kern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Îmbunătăţirea accesului la servicii și utilități publice de calitate</a:t>
            </a:r>
            <a:endParaRPr lang="en-US" sz="2400" b="1" kern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173667"/>
            <a:ext cx="2016224" cy="20313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o-MO" b="1" dirty="0" smtClean="0">
                <a:solidFill>
                  <a:srgbClr val="C00000"/>
                </a:solidFill>
              </a:rPr>
              <a:t>Măsura 1.1 </a:t>
            </a:r>
            <a:r>
              <a:rPr lang="x-none" b="1" dirty="0" smtClean="0">
                <a:solidFill>
                  <a:schemeClr val="tx2">
                    <a:lumMod val="50000"/>
                  </a:schemeClr>
                </a:solidFill>
              </a:rPr>
              <a:t>Reabilitarea </a:t>
            </a:r>
            <a:r>
              <a:rPr lang="x-none" b="1" dirty="0">
                <a:solidFill>
                  <a:schemeClr val="tx2">
                    <a:lumMod val="50000"/>
                  </a:schemeClr>
                </a:solidFill>
              </a:rPr>
              <a:t>rețelei de drumuri locale și </a:t>
            </a:r>
            <a:r>
              <a:rPr lang="x-none" b="1" dirty="0" smtClean="0">
                <a:solidFill>
                  <a:schemeClr val="tx2">
                    <a:lumMod val="50000"/>
                  </a:schemeClr>
                </a:solidFill>
              </a:rPr>
              <a:t>regionale</a:t>
            </a:r>
            <a:r>
              <a:rPr lang="ro-RO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</a:rPr>
              <a:t>5</a:t>
            </a:r>
            <a:r>
              <a:rPr lang="ro-RO" b="1" dirty="0" smtClean="0">
                <a:solidFill>
                  <a:srgbClr val="FF0000"/>
                </a:solidFill>
              </a:rPr>
              <a:t> proiect în implementare din surse FNDR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66594" y="3676289"/>
            <a:ext cx="244827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o-MO" b="1" dirty="0" smtClean="0">
                <a:solidFill>
                  <a:srgbClr val="C00000"/>
                </a:solidFill>
              </a:rPr>
              <a:t>Măsura 1.2  </a:t>
            </a:r>
            <a:r>
              <a:rPr lang="x-none" b="1" dirty="0" smtClean="0">
                <a:solidFill>
                  <a:schemeClr val="tx2">
                    <a:lumMod val="50000"/>
                  </a:schemeClr>
                </a:solidFill>
              </a:rPr>
              <a:t>Îmbunătățirea </a:t>
            </a:r>
            <a:r>
              <a:rPr lang="x-none" b="1" dirty="0">
                <a:solidFill>
                  <a:schemeClr val="tx2">
                    <a:lumMod val="50000"/>
                  </a:schemeClr>
                </a:solidFill>
              </a:rPr>
              <a:t>sistemelor de aprovizionare cu apă și </a:t>
            </a:r>
            <a:r>
              <a:rPr lang="x-none" b="1" dirty="0" smtClean="0">
                <a:solidFill>
                  <a:schemeClr val="tx2">
                    <a:lumMod val="50000"/>
                  </a:schemeClr>
                </a:solidFill>
              </a:rPr>
              <a:t>canalizare</a:t>
            </a:r>
            <a:endParaRPr lang="ro-RO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7</a:t>
            </a:r>
            <a:r>
              <a:rPr lang="ro-RO" b="1" dirty="0" smtClean="0">
                <a:solidFill>
                  <a:srgbClr val="FF0000"/>
                </a:solidFill>
              </a:rPr>
              <a:t> proiecte în </a:t>
            </a:r>
            <a:r>
              <a:rPr lang="ro-RO" b="1" dirty="0">
                <a:solidFill>
                  <a:srgbClr val="FF0000"/>
                </a:solidFill>
              </a:rPr>
              <a:t>implementaredin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3 - </a:t>
            </a:r>
            <a:r>
              <a:rPr lang="ro-RO" b="1" dirty="0" smtClean="0">
                <a:solidFill>
                  <a:srgbClr val="C00000"/>
                </a:solidFill>
              </a:rPr>
              <a:t>surse FNDR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4 – GIZ - UE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76594" y="3676289"/>
            <a:ext cx="2016224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o-MO" b="1" dirty="0">
                <a:solidFill>
                  <a:srgbClr val="C00000"/>
                </a:solidFill>
              </a:rPr>
              <a:t>Măsura </a:t>
            </a:r>
            <a:r>
              <a:rPr lang="ro-MO" b="1" dirty="0" smtClean="0">
                <a:solidFill>
                  <a:srgbClr val="C00000"/>
                </a:solidFill>
              </a:rPr>
              <a:t>1.4 </a:t>
            </a:r>
          </a:p>
          <a:p>
            <a:pPr lvl="0" algn="ctr"/>
            <a:r>
              <a:rPr lang="ro-MO" dirty="0" smtClean="0">
                <a:solidFill>
                  <a:srgbClr val="C00000"/>
                </a:solidFill>
              </a:rPr>
              <a:t> </a:t>
            </a:r>
            <a:r>
              <a:rPr lang="ro-MO" b="1" dirty="0" smtClean="0">
                <a:solidFill>
                  <a:schemeClr val="tx2">
                    <a:lumMod val="50000"/>
                  </a:schemeClr>
                </a:solidFill>
              </a:rPr>
              <a:t>Sporirea </a:t>
            </a:r>
            <a:r>
              <a:rPr lang="ro-MO" b="1" dirty="0">
                <a:solidFill>
                  <a:schemeClr val="tx2">
                    <a:lumMod val="50000"/>
                  </a:schemeClr>
                </a:solidFill>
              </a:rPr>
              <a:t>eficienței energetice a clădirilor și spațiilor </a:t>
            </a:r>
            <a:r>
              <a:rPr lang="ro-MO" b="1" dirty="0" smtClean="0">
                <a:solidFill>
                  <a:schemeClr val="tx2">
                    <a:lumMod val="50000"/>
                  </a:schemeClr>
                </a:solidFill>
              </a:rPr>
              <a:t>publice 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</a:rPr>
              <a:t>9</a:t>
            </a:r>
            <a:r>
              <a:rPr lang="ro-MO" b="1" dirty="0" smtClean="0">
                <a:solidFill>
                  <a:srgbClr val="FF0000"/>
                </a:solidFill>
              </a:rPr>
              <a:t> proiecte în implementare</a:t>
            </a:r>
          </a:p>
          <a:p>
            <a:pPr lvl="0" algn="ctr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r>
              <a:rPr lang="x-none" b="1" dirty="0" smtClean="0">
                <a:solidFill>
                  <a:srgbClr val="C00000"/>
                </a:solidFill>
              </a:rPr>
              <a:t>3 – FNDR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6 </a:t>
            </a:r>
            <a:r>
              <a:rPr lang="ru-RU" b="1" dirty="0">
                <a:solidFill>
                  <a:srgbClr val="C00000"/>
                </a:solidFill>
              </a:rPr>
              <a:t>– GIZ - UE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11055" y="4168731"/>
            <a:ext cx="180020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o-MO" b="1" dirty="0">
                <a:solidFill>
                  <a:srgbClr val="C00000"/>
                </a:solidFill>
              </a:rPr>
              <a:t>Măsura </a:t>
            </a:r>
            <a:r>
              <a:rPr lang="ro-MO" b="1" dirty="0" smtClean="0">
                <a:solidFill>
                  <a:srgbClr val="C00000"/>
                </a:solidFill>
              </a:rPr>
              <a:t>1.3 </a:t>
            </a:r>
            <a:r>
              <a:rPr lang="ro-MO" sz="1600" b="1" dirty="0">
                <a:solidFill>
                  <a:schemeClr val="tx2">
                    <a:lumMod val="50000"/>
                  </a:schemeClr>
                </a:solidFill>
              </a:rPr>
              <a:t>Dezvoltarea unui sistem de management integrat al deșeurilor </a:t>
            </a:r>
            <a:r>
              <a:rPr lang="ro-MO" sz="1600" b="1" dirty="0" smtClean="0">
                <a:solidFill>
                  <a:schemeClr val="tx2">
                    <a:lumMod val="50000"/>
                  </a:schemeClr>
                </a:solidFill>
              </a:rPr>
              <a:t>solide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</a:rPr>
              <a:t>proiect</a:t>
            </a:r>
            <a:r>
              <a:rPr lang="ru-RU" b="1" dirty="0" smtClean="0">
                <a:solidFill>
                  <a:srgbClr val="C00000"/>
                </a:solidFill>
              </a:rPr>
              <a:t> - GIZ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1119708" y="784808"/>
            <a:ext cx="7390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Implementare </a:t>
            </a:r>
            <a:r>
              <a:rPr lang="ro-RO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ianuarie - </a:t>
            </a:r>
            <a:r>
              <a:rPr lang="ru-RU" sz="32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octombrie</a:t>
            </a:r>
            <a:r>
              <a:rPr lang="ro-RO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201</a:t>
            </a:r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8</a:t>
            </a:r>
            <a:endParaRPr lang="en-US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9" name="Elbow Connector 28"/>
          <p:cNvCxnSpPr>
            <a:stCxn id="12" idx="2"/>
            <a:endCxn id="5" idx="0"/>
          </p:cNvCxnSpPr>
          <p:nvPr/>
        </p:nvCxnSpPr>
        <p:spPr>
          <a:xfrm rot="5400000">
            <a:off x="2371125" y="1864779"/>
            <a:ext cx="1197395" cy="3420380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2" idx="2"/>
            <a:endCxn id="13" idx="0"/>
          </p:cNvCxnSpPr>
          <p:nvPr/>
        </p:nvCxnSpPr>
        <p:spPr>
          <a:xfrm rot="5400000">
            <a:off x="3785363" y="2781639"/>
            <a:ext cx="700017" cy="1089282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2" idx="2"/>
            <a:endCxn id="19" idx="0"/>
          </p:cNvCxnSpPr>
          <p:nvPr/>
        </p:nvCxnSpPr>
        <p:spPr>
          <a:xfrm rot="16200000" flipH="1">
            <a:off x="4649354" y="3006929"/>
            <a:ext cx="1192459" cy="1131143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" idx="2"/>
            <a:endCxn id="18" idx="0"/>
          </p:cNvCxnSpPr>
          <p:nvPr/>
        </p:nvCxnSpPr>
        <p:spPr>
          <a:xfrm rot="16200000" flipH="1">
            <a:off x="5882351" y="1773933"/>
            <a:ext cx="700017" cy="3104694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255" y="188640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029"/>
            <a:ext cx="1152128" cy="12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78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71731"/>
              </p:ext>
            </p:extLst>
          </p:nvPr>
        </p:nvGraphicFramePr>
        <p:xfrm>
          <a:off x="244842" y="1424525"/>
          <a:ext cx="8856983" cy="48014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2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28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Denumirea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proiectului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Costul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proiectului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solicitat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din FNDR 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Suma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utilizat</a:t>
                      </a:r>
                      <a:r>
                        <a:rPr lang="ro-RO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ă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din FNDR inclusiv</a:t>
                      </a:r>
                      <a:r>
                        <a:rPr lang="ro-RO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2017 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Bugetul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aprobat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pentru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anul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(mii lei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Valorificat 2018         (mii lei)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71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Reabilitarea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conectarea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drumului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local L165 la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drumul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național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R20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coridorul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regional nr. 13 M2- R20 </a:t>
                      </a:r>
                      <a:endParaRPr lang="ru-RU" sz="1400" b="1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n-lt"/>
                          <a:cs typeface="Times New Roman" panose="02020603050405020304" pitchFamily="18" charset="0"/>
                        </a:rPr>
                        <a:t>70 000,00</a:t>
                      </a:r>
                      <a:endParaRPr lang="ru-RU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Times New Roman" panose="02020603050405020304" pitchFamily="18" charset="0"/>
                        </a:rPr>
                        <a:t>12 247,52</a:t>
                      </a:r>
                      <a:endParaRPr lang="ru-RU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n-lt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o-RO" sz="14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310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Reabilitarea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infrastructurii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de transport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traseul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L392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Ungheni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Cetireni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Alexeevca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+mn-lt"/>
                          <a:cs typeface="Times New Roman" pitchFamily="18" charset="0"/>
                        </a:rPr>
                        <a:t>65 398,17</a:t>
                      </a:r>
                      <a:endParaRPr lang="ru-RU" sz="14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7 000,00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4 416,29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49531"/>
                  </a:ext>
                </a:extLst>
              </a:tr>
              <a:tr h="673868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400" b="1" dirty="0" smtClean="0">
                          <a:latin typeface="Calibri" panose="020F0502020204030204" pitchFamily="34" charset="0"/>
                        </a:rPr>
                        <a:t>Reabilitarea și modernizarea drumului regional L442 - Strășeni - Voinova, Raionul Strășeni</a:t>
                      </a:r>
                      <a:endParaRPr lang="ru-RU" sz="1400" b="1" dirty="0">
                        <a:latin typeface="Calibri" panose="020F0502020204030204" pitchFamily="34" charset="0"/>
                      </a:endParaRPr>
                    </a:p>
                  </a:txBody>
                  <a:tcPr marL="91443" marR="9144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j-lt"/>
                          <a:cs typeface="Times New Roman" panose="02020603050405020304" pitchFamily="18" charset="0"/>
                        </a:rPr>
                        <a:t>70 000,00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j-lt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o-RO" sz="1400" b="1" baseline="0" dirty="0" smtClean="0">
                          <a:latin typeface="+mj-lt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j-lt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671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400" b="1" dirty="0" smtClean="0">
                          <a:latin typeface="Calibri" pitchFamily="34" charset="0"/>
                          <a:cs typeface="Calibri" pitchFamily="34" charset="0"/>
                        </a:rPr>
                        <a:t>Construcția capitală a drumului de ocolire R1 - R14, căi de acces spre subzonele Nr. 4,5 a zonei economice libere. Or. Strășeni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3" marR="9144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j-lt"/>
                          <a:cs typeface="Calibri" pitchFamily="34" charset="0"/>
                        </a:rPr>
                        <a:t>30 295,97</a:t>
                      </a:r>
                      <a:endParaRPr lang="ru-RU" sz="14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j-lt"/>
                          <a:cs typeface="Calibri" pitchFamily="34" charset="0"/>
                        </a:rPr>
                        <a:t>0,00</a:t>
                      </a:r>
                      <a:endParaRPr lang="ru-RU" sz="14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j-lt"/>
                          <a:cs typeface="Calibri" pitchFamily="34" charset="0"/>
                        </a:rPr>
                        <a:t>1</a:t>
                      </a:r>
                      <a:r>
                        <a:rPr lang="ro-RO" sz="1400" b="1" baseline="0" dirty="0" smtClean="0"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lang="ro-RO" sz="1400" b="1" dirty="0" smtClean="0">
                          <a:latin typeface="+mj-lt"/>
                          <a:cs typeface="Calibri" pitchFamily="34" charset="0"/>
                        </a:rPr>
                        <a:t>000,00</a:t>
                      </a:r>
                      <a:endParaRPr lang="ru-RU" sz="14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j-lt"/>
                          <a:cs typeface="Calibri" pitchFamily="34" charset="0"/>
                        </a:rPr>
                        <a:t>0,00</a:t>
                      </a:r>
                      <a:endParaRPr lang="ru-RU" sz="14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531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Reabilitarea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infrastructurii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rutiere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de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acces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în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regiunea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Centruprin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asfaltarea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drumului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L-326.M2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Clișova-Suhuluceni-Leușeni-Verejeni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3" marR="9144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68 942,00</a:t>
                      </a:r>
                      <a:endParaRPr lang="ru-RU" sz="14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1 360,69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12 291,88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5 198,65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754" y="211368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029"/>
            <a:ext cx="1152128" cy="127705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58533" y="5304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C00000"/>
                </a:solidFill>
              </a:rPr>
              <a:t>Proiecte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o-RO" sz="3200" b="1" dirty="0" smtClean="0">
                <a:solidFill>
                  <a:srgbClr val="C00000"/>
                </a:solidFill>
              </a:rPr>
              <a:t>în implementare </a:t>
            </a:r>
            <a:r>
              <a:rPr lang="ru-RU" sz="3200" b="1" dirty="0" smtClean="0">
                <a:solidFill>
                  <a:srgbClr val="C00000"/>
                </a:solidFill>
              </a:rPr>
              <a:t>O1</a:t>
            </a:r>
            <a:r>
              <a:rPr lang="ro-RO" sz="3200" b="1" dirty="0" smtClean="0">
                <a:solidFill>
                  <a:srgbClr val="C00000"/>
                </a:solidFill>
              </a:rPr>
              <a:t> -</a:t>
            </a:r>
            <a:r>
              <a:rPr lang="ru-RU" sz="3200" b="1" dirty="0" smtClean="0">
                <a:solidFill>
                  <a:srgbClr val="C00000"/>
                </a:solidFill>
              </a:rPr>
              <a:t> M1.</a:t>
            </a:r>
            <a:r>
              <a:rPr lang="ro-RO" sz="3200" b="1" dirty="0" smtClean="0">
                <a:solidFill>
                  <a:srgbClr val="C00000"/>
                </a:solidFill>
              </a:rPr>
              <a:t>1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Desktop\img.p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52" y="3501008"/>
            <a:ext cx="4389518" cy="305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esktop\img.p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7584"/>
            <a:ext cx="4427984" cy="303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drcentru.md/img.php?km=cHVibGljL3B1YmxpY2F0aW9uX2NvdmVycy9EU0MwMTc2MTFiMjIuSlBH&amp;w=9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380552" cy="305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drcentru.md/img.php?km=cHVibGljL2ZvdG9taW5pYWxidW0vRFNDMDE3OTI5ZTI2LkpQRw==&amp;w=7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18635"/>
            <a:ext cx="4409728" cy="303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0789"/>
            <a:ext cx="8229600" cy="868958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Proiecte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ro-RO" sz="3200" b="1" dirty="0">
                <a:solidFill>
                  <a:srgbClr val="C00000"/>
                </a:solidFill>
              </a:rPr>
              <a:t>în </a:t>
            </a:r>
            <a:r>
              <a:rPr lang="ro-RO" sz="3200" b="1" dirty="0" smtClean="0">
                <a:solidFill>
                  <a:srgbClr val="C00000"/>
                </a:solidFill>
              </a:rPr>
              <a:t>implementare</a:t>
            </a:r>
            <a:r>
              <a:rPr lang="ro-RO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O1 </a:t>
            </a:r>
            <a:r>
              <a:rPr lang="ro-RO" sz="3200" b="1" dirty="0" smtClean="0">
                <a:solidFill>
                  <a:srgbClr val="C00000"/>
                </a:solidFill>
              </a:rPr>
              <a:t>- </a:t>
            </a:r>
            <a:r>
              <a:rPr lang="ru-RU" sz="3200" b="1" dirty="0" smtClean="0">
                <a:solidFill>
                  <a:srgbClr val="C00000"/>
                </a:solidFill>
              </a:rPr>
              <a:t>M1.</a:t>
            </a:r>
            <a:r>
              <a:rPr lang="ro-RO" sz="3200" b="1" dirty="0" smtClean="0">
                <a:solidFill>
                  <a:srgbClr val="C00000"/>
                </a:solidFill>
              </a:rPr>
              <a:t>2</a:t>
            </a:r>
            <a:br>
              <a:rPr lang="ro-RO" sz="3200" b="1" dirty="0" smtClean="0">
                <a:solidFill>
                  <a:srgbClr val="C00000"/>
                </a:solidFill>
              </a:rPr>
            </a:br>
            <a:r>
              <a:rPr lang="ro-RO" sz="3200" b="1" dirty="0" smtClean="0">
                <a:solidFill>
                  <a:srgbClr val="C00000"/>
                </a:solidFill>
              </a:rPr>
              <a:t>FNDR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953387"/>
              </p:ext>
            </p:extLst>
          </p:nvPr>
        </p:nvGraphicFramePr>
        <p:xfrm>
          <a:off x="251519" y="1699293"/>
          <a:ext cx="8640961" cy="46715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67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Denumirea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proiectului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Costul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solicitat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din FNDR 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Suma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utilizat</a:t>
                      </a:r>
                      <a:r>
                        <a:rPr lang="ro-RO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ă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din FNDR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o-RO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2017</a:t>
                      </a:r>
                      <a:endParaRPr lang="ro-RO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Bugetul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aprobat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2018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(mii lei)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Valorif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2018         (mii lei)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0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400" b="1" dirty="0" smtClean="0"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”Îmbunătățirea calității vieții populației rurale prin construcția sistemelor  de apă potabilă şi de canalizare, regionalizarea serviciilor comunale  în satele din lunca r. Lapuşniţa, raionul Hînceşti”. Primăria s.Sofia, r-nul Hîncești.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  <a:latin typeface="+mj-lt"/>
                          <a:cs typeface="+mn-cs"/>
                        </a:rPr>
                        <a:t>24 156,00</a:t>
                      </a:r>
                      <a:endParaRPr lang="ru-RU" sz="14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+mj-lt"/>
                        </a:rPr>
                        <a:t>11 251,18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+mj-lt"/>
                        </a:rPr>
                        <a:t>4 000,00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3 172,00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418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latin typeface="Calibri" panose="020F0502020204030204" pitchFamily="34" charset="0"/>
                        </a:rPr>
                        <a:t>Apeduct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</a:rPr>
                        <a:t>magistral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</a:rPr>
                        <a:t>pentru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</a:rPr>
                        <a:t>localitatea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</a:rPr>
                        <a:t>Bardar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</a:rPr>
                        <a:t>Ruseștii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</a:rPr>
                        <a:t>Noi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       (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</a:rPr>
                        <a:t>etapa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 II)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</a:rPr>
                        <a:t>și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</a:rPr>
                        <a:t>rețele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</a:rPr>
                        <a:t>canalizare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</a:rPr>
                        <a:t>pentru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 or. </a:t>
                      </a:r>
                      <a:r>
                        <a:rPr lang="en-US" sz="1400" b="1" dirty="0" err="1" smtClean="0">
                          <a:latin typeface="Calibri" panose="020F0502020204030204" pitchFamily="34" charset="0"/>
                        </a:rPr>
                        <a:t>Ialoveni</a:t>
                      </a:r>
                      <a:endParaRPr lang="ru-RU" sz="1400" b="1" dirty="0">
                        <a:latin typeface="Calibri" panose="020F0502020204030204" pitchFamily="34" charset="0"/>
                      </a:endParaRPr>
                    </a:p>
                  </a:txBody>
                  <a:tcPr marL="91443" marR="9144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27 921,53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4 500,00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4</a:t>
                      </a:r>
                      <a:r>
                        <a:rPr lang="en-US" sz="1400" b="1" baseline="0" dirty="0" smtClean="0">
                          <a:latin typeface="+mj-lt"/>
                        </a:rPr>
                        <a:t> </a:t>
                      </a:r>
                      <a:r>
                        <a:rPr lang="ro-RO" sz="1400" b="1" baseline="0" dirty="0" smtClean="0">
                          <a:latin typeface="+mj-lt"/>
                        </a:rPr>
                        <a:t>0</a:t>
                      </a:r>
                      <a:r>
                        <a:rPr lang="en-US" sz="1400" b="1" baseline="0" dirty="0" smtClean="0">
                          <a:latin typeface="+mj-lt"/>
                        </a:rPr>
                        <a:t>00,00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latin typeface="+mj-lt"/>
                        </a:rPr>
                        <a:t>4</a:t>
                      </a:r>
                      <a:r>
                        <a:rPr lang="ro-RO" sz="1400" b="1" baseline="0" dirty="0" smtClean="0">
                          <a:latin typeface="+mj-lt"/>
                        </a:rPr>
                        <a:t> 000,00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418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Construcția și reabilitarea sistemului de canalizare în or. Nisporeni, com. Vărzărești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3" marR="91443" marT="45723" marB="4572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44 995,30</a:t>
                      </a:r>
                      <a:endParaRPr lang="ru-RU" sz="14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8 813,59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0,26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0,26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3" marR="91443" marT="45723" marB="4572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97"/>
            <a:ext cx="1152128" cy="1277058"/>
          </a:xfrm>
          <a:prstGeom prst="rect">
            <a:avLst/>
          </a:prstGeom>
        </p:spPr>
      </p:pic>
      <p:pic>
        <p:nvPicPr>
          <p:cNvPr id="7" name="Рисунок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8622" y="142614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1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3498"/>
            <a:ext cx="8229600" cy="43691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Proiecte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ro-RO" sz="3200" b="1" dirty="0">
                <a:solidFill>
                  <a:srgbClr val="C00000"/>
                </a:solidFill>
              </a:rPr>
              <a:t>în implementare </a:t>
            </a:r>
            <a:r>
              <a:rPr lang="ru-RU" sz="3200" b="1" dirty="0">
                <a:solidFill>
                  <a:srgbClr val="C00000"/>
                </a:solidFill>
              </a:rPr>
              <a:t>O1 </a:t>
            </a:r>
            <a:r>
              <a:rPr lang="ro-RO" sz="3200" b="1" dirty="0" smtClean="0">
                <a:solidFill>
                  <a:srgbClr val="C00000"/>
                </a:solidFill>
              </a:rPr>
              <a:t>- </a:t>
            </a:r>
            <a:r>
              <a:rPr lang="ru-RU" sz="3200" b="1" dirty="0" smtClean="0">
                <a:solidFill>
                  <a:srgbClr val="C00000"/>
                </a:solidFill>
              </a:rPr>
              <a:t>M1.</a:t>
            </a:r>
            <a:r>
              <a:rPr lang="ro-RO" sz="3200" b="1" dirty="0">
                <a:solidFill>
                  <a:srgbClr val="C00000"/>
                </a:solidFill>
              </a:rPr>
              <a:t>2</a:t>
            </a:r>
            <a:br>
              <a:rPr lang="ro-RO" sz="3200" b="1" dirty="0">
                <a:solidFill>
                  <a:srgbClr val="C00000"/>
                </a:solidFill>
              </a:rPr>
            </a:br>
            <a:r>
              <a:rPr lang="ro-RO" sz="3200" b="1" dirty="0" smtClean="0">
                <a:solidFill>
                  <a:srgbClr val="C00000"/>
                </a:solidFill>
              </a:rPr>
              <a:t>GIZ - UE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2908"/>
              </p:ext>
            </p:extLst>
          </p:nvPr>
        </p:nvGraphicFramePr>
        <p:xfrm>
          <a:off x="269776" y="1700808"/>
          <a:ext cx="8604448" cy="46085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3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85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proiectului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Costul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proiectului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</a:t>
                      </a:r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zat </a:t>
                      </a:r>
                    </a:p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(mii lei)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Suma aprobată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GIZ</a:t>
                      </a:r>
                      <a:endParaRPr lang="ro-RO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(mii lei)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Valorificat din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GIZ</a:t>
                      </a:r>
                      <a:endParaRPr lang="ro-RO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(mii lei)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5" marB="457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712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Construcția sistemului de sanitație și stației de epurare în s. Ustia</a:t>
                      </a:r>
                      <a:endParaRPr lang="ro-RO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3" marR="91453" marT="45722" marB="4572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2 568,71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2 568,71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198,08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95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Îmbunătățirea și extinderea serviciilor de alimentare cu apă și de canalizare în or. Călărași</a:t>
                      </a:r>
                      <a:endParaRPr lang="en-US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22" marB="4572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2 728,30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2 728,30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208,05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659">
                <a:tc>
                  <a:txBody>
                    <a:bodyPr/>
                    <a:lstStyle/>
                    <a:p>
                      <a:r>
                        <a:rPr lang="ro-RO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Îmbunătățirea serviciilor de alimentare cu apă și de canalizare în or. Ungheni</a:t>
                      </a:r>
                      <a:endParaRPr lang="en-US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22" marB="4572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3 443,70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3 443,70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273,15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3" marR="91453" marT="45722" marB="45722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029"/>
            <a:ext cx="1152128" cy="1277058"/>
          </a:xfrm>
          <a:prstGeom prst="rect">
            <a:avLst/>
          </a:prstGeom>
        </p:spPr>
      </p:pic>
      <p:pic>
        <p:nvPicPr>
          <p:cNvPr id="9" name="Рисунок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4594" y="160192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86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Desktop\Poze\Foto Proiecte ADR Centru\4. Telenesti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6" y="3517479"/>
            <a:ext cx="4069179" cy="286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drcentru.md/img.php?km=cHVibGljL2ZvdG9taW5pYWxidW0vMzlkNTc2LmpwZw==&amp;w=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47" y="352449"/>
            <a:ext cx="4522719" cy="28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drcentru.md/img.php?km=cHVibGljL2ZvdG9taW5pYWxidW0vMjhjNWUwLmpwZw==&amp;w=7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021"/>
            <a:ext cx="403603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adrcentru.md/img.php?km=cHVibGljL2ZvdG9taW5pYWxidW0vRFNDMDg1Njc0NjEyLkpQRw==&amp;w=7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47" y="3517479"/>
            <a:ext cx="4522719" cy="286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755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Proiecte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ro-RO" sz="3200" b="1" dirty="0">
                <a:solidFill>
                  <a:srgbClr val="C00000"/>
                </a:solidFill>
              </a:rPr>
              <a:t>în implementare </a:t>
            </a:r>
            <a:r>
              <a:rPr lang="ru-RU" sz="3200" b="1" dirty="0" smtClean="0">
                <a:solidFill>
                  <a:srgbClr val="C00000"/>
                </a:solidFill>
              </a:rPr>
              <a:t>O1 </a:t>
            </a:r>
            <a:r>
              <a:rPr lang="ro-RO" sz="3200" b="1" dirty="0" smtClean="0">
                <a:solidFill>
                  <a:srgbClr val="C00000"/>
                </a:solidFill>
              </a:rPr>
              <a:t>- </a:t>
            </a:r>
            <a:r>
              <a:rPr lang="ru-RU" sz="3200" b="1" dirty="0" smtClean="0">
                <a:solidFill>
                  <a:srgbClr val="C00000"/>
                </a:solidFill>
              </a:rPr>
              <a:t>M1.</a:t>
            </a:r>
            <a:r>
              <a:rPr lang="ro-RO" sz="3200" b="1" dirty="0" smtClean="0">
                <a:solidFill>
                  <a:srgbClr val="C00000"/>
                </a:solidFill>
              </a:rPr>
              <a:t>3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adrcentru.md/img.php?km=cHVibGljL2ZvdG9taW5pYWxidW0vMjkyNTg2ODAxMzA5MDIwODM5MTk4NjAwNjMxMjgxMzMyNjE3NDc4MTQ0MG5jN2VlYy5qcGc=&amp;w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42" y="3169052"/>
            <a:ext cx="4335438" cy="28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tografia postatÄ de ADR Centru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9" y="3169052"/>
            <a:ext cx="4335438" cy="28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" y="1844824"/>
            <a:ext cx="8075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D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Elaborate cu suportul GIZ și transmise autorităților locale studile </a:t>
            </a:r>
            <a:r>
              <a:rPr lang="ro-MD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de fezabilitate </a:t>
            </a:r>
            <a:r>
              <a:rPr lang="ro-MD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în </a:t>
            </a:r>
            <a:r>
              <a:rPr lang="ro-MD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baza Programului Regional Sectorial în domeniul MDS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1255" y="188640"/>
            <a:ext cx="218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029"/>
            <a:ext cx="1152128" cy="12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1396</Words>
  <Application>Microsoft Office PowerPoint</Application>
  <PresentationFormat>Экран (4:3)</PresentationFormat>
  <Paragraphs>303</Paragraphs>
  <Slides>21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Proiecte în implementare O1 - M1.2 FNDR</vt:lpstr>
      <vt:lpstr>Proiecte în implementare O1 - M1.2 GIZ - UE</vt:lpstr>
      <vt:lpstr>Презентация PowerPoint</vt:lpstr>
      <vt:lpstr>Proiecte în implementare O1 - M1.3</vt:lpstr>
      <vt:lpstr>Proiecte în implementare O1 - M1.4 FNDR</vt:lpstr>
      <vt:lpstr>Proiecte în implementare O1 - M1.4 GIZ - UE</vt:lpstr>
      <vt:lpstr>Презентация PowerPoint</vt:lpstr>
      <vt:lpstr>Презентация PowerPoint</vt:lpstr>
      <vt:lpstr>Proiecte în implementare O2 - M2.2 FNDR</vt:lpstr>
      <vt:lpstr>Proiecte în implementare O2 – M2.3 FNDR</vt:lpstr>
      <vt:lpstr>Презентация PowerPoint</vt:lpstr>
      <vt:lpstr>Презентация PowerPoint</vt:lpstr>
      <vt:lpstr>Презентация PowerPoint</vt:lpstr>
      <vt:lpstr>Презентация PowerPoint</vt:lpstr>
      <vt:lpstr>„Sprijin în dezvoltarea gestionării apelor reziduale în regiunea centrală a Moldovei - o mai bună gestionare a apelor uzate pas cu pas”</vt:lpstr>
      <vt:lpstr>Vă mulțumesc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ADR Centru</cp:lastModifiedBy>
  <cp:revision>250</cp:revision>
  <cp:lastPrinted>2016-05-16T13:22:38Z</cp:lastPrinted>
  <dcterms:created xsi:type="dcterms:W3CDTF">2015-10-21T12:15:14Z</dcterms:created>
  <dcterms:modified xsi:type="dcterms:W3CDTF">2018-10-17T13:45:21Z</dcterms:modified>
</cp:coreProperties>
</file>