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8" r:id="rId1"/>
  </p:sldMasterIdLst>
  <p:notesMasterIdLst>
    <p:notesMasterId r:id="rId15"/>
  </p:notesMasterIdLst>
  <p:handoutMasterIdLst>
    <p:handoutMasterId r:id="rId16"/>
  </p:handoutMasterIdLst>
  <p:sldIdLst>
    <p:sldId id="445" r:id="rId2"/>
    <p:sldId id="501" r:id="rId3"/>
    <p:sldId id="514" r:id="rId4"/>
    <p:sldId id="500" r:id="rId5"/>
    <p:sldId id="502" r:id="rId6"/>
    <p:sldId id="506" r:id="rId7"/>
    <p:sldId id="503" r:id="rId8"/>
    <p:sldId id="509" r:id="rId9"/>
    <p:sldId id="511" r:id="rId10"/>
    <p:sldId id="508" r:id="rId11"/>
    <p:sldId id="513" r:id="rId12"/>
    <p:sldId id="512" r:id="rId13"/>
    <p:sldId id="505" r:id="rId14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DCDCDC"/>
    <a:srgbClr val="CFCFCF"/>
    <a:srgbClr val="6DF974"/>
    <a:srgbClr val="9900FF"/>
    <a:srgbClr val="0066FF"/>
    <a:srgbClr val="E1F23E"/>
    <a:srgbClr val="F1F9A5"/>
    <a:srgbClr val="00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>
      <p:cViewPr>
        <p:scale>
          <a:sx n="66" d="100"/>
          <a:sy n="66" d="100"/>
        </p:scale>
        <p:origin x="-152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0E719-AA14-4BCF-9575-E0D60370B7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5829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6300"/>
            <a:ext cx="5386387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11D516-92D1-4748-A398-77F6B13CE9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765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E8C779-4FA5-48FA-8BD3-58E719D44C74}" type="slidenum">
              <a:rPr lang="ru-RU" altLang="en-US"/>
              <a:pPr eaLnBrk="1" hangingPunct="1"/>
              <a:t>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243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21243-650C-4017-AA4D-1A6829AD3C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42126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1F259-7F71-4D0B-8396-ED4E366AF9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908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36001-C2FA-47C1-9589-337627612D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33850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F35E7-F727-4B5D-9C64-1E040A6B2E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882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B16C8-408D-4C0C-A878-DBA46D5C56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40094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B247F-31FB-459A-B7CB-DEB10439D0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54459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9312-AD63-455B-A0E7-2E44A7FED5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36048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E8467-12FC-45B0-BD5E-38B8DE960D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46622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101AB-2BD9-40A3-989A-DD17F569D4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6051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338F-F96D-454C-BAC7-3F251F99CA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15034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CAB4A-88EC-466A-866E-ADB1FA9502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80977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245E8-C324-45A1-AE93-3D04CEDB9C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6358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68D6460-EF56-4040-A70F-98AB0264D4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57188" y="1341438"/>
            <a:ext cx="4702895" cy="424780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4800" b="1" dirty="0" smtClean="0"/>
              <a:t/>
            </a:r>
            <a:br>
              <a:rPr lang="ro-RO" sz="4800" b="1" dirty="0" smtClean="0"/>
            </a:br>
            <a:r>
              <a:rPr lang="ro-RO" sz="4800" b="1" dirty="0" smtClean="0"/>
              <a:t/>
            </a:r>
            <a:br>
              <a:rPr lang="ro-RO" sz="4800" b="1" dirty="0" smtClean="0"/>
            </a:br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sz="2800" b="1" dirty="0" smtClean="0"/>
              <a:t/>
            </a:r>
            <a:br>
              <a:rPr lang="ro-RO" sz="2800" b="1" dirty="0" smtClean="0"/>
            </a:br>
            <a:r>
              <a:rPr lang="ro-RO" sz="2800" b="1" dirty="0" smtClean="0"/>
              <a:t/>
            </a:r>
            <a:br>
              <a:rPr lang="ro-RO" sz="2800" b="1" dirty="0" smtClean="0"/>
            </a:br>
            <a:r>
              <a:rPr lang="ro-RO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/>
            </a:r>
            <a:br>
              <a:rPr lang="en-US" sz="2000" b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accent2"/>
                </a:solidFill>
              </a:rPr>
              <a:t/>
            </a:r>
            <a:br>
              <a:rPr lang="en-US" sz="2000" b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accent2"/>
                </a:solidFill>
              </a:rPr>
              <a:t/>
            </a:r>
            <a:br>
              <a:rPr lang="en-US" sz="2000" b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accent2"/>
                </a:solidFill>
              </a:rPr>
              <a:t/>
            </a:r>
            <a:br>
              <a:rPr lang="en-US" sz="2000" b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accent2"/>
                </a:solidFill>
              </a:rPr>
              <a:t/>
            </a:r>
            <a:br>
              <a:rPr lang="en-US" sz="2000" b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accent2"/>
                </a:solidFill>
              </a:rPr>
              <a:t/>
            </a:r>
            <a:br>
              <a:rPr lang="en-US" sz="2000" b="1" dirty="0" smtClean="0">
                <a:solidFill>
                  <a:schemeClr val="accent2"/>
                </a:solidFill>
              </a:rPr>
            </a:br>
            <a:r>
              <a:rPr lang="x-none" sz="2000" b="1" dirty="0" smtClean="0">
                <a:solidFill>
                  <a:schemeClr val="accent2"/>
                </a:solidFill>
              </a:rPr>
              <a:t/>
            </a:r>
            <a:br>
              <a:rPr lang="x-none" sz="2000" b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accent2"/>
                </a:solidFill>
              </a:rPr>
              <a:t/>
            </a:r>
            <a:br>
              <a:rPr lang="en-US" sz="2000" b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accent2"/>
                </a:solidFill>
              </a:rPr>
              <a:t/>
            </a:r>
            <a:br>
              <a:rPr lang="en-US" sz="2000" b="1" dirty="0" smtClean="0">
                <a:solidFill>
                  <a:schemeClr val="accent2"/>
                </a:solidFill>
              </a:rPr>
            </a:br>
            <a:r>
              <a:rPr lang="x-none" i="1" smtClean="0"/>
              <a:t>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4900" b="1" dirty="0" err="1" smtClean="0">
                <a:solidFill>
                  <a:srgbClr val="002060"/>
                </a:solidFill>
              </a:rPr>
              <a:t>Rolul</a:t>
            </a:r>
            <a:r>
              <a:rPr lang="ro-RO" sz="4900" b="1" dirty="0" smtClean="0">
                <a:solidFill>
                  <a:srgbClr val="002060"/>
                </a:solidFill>
              </a:rPr>
              <a:t> şi atribuţiile</a:t>
            </a:r>
            <a:r>
              <a:rPr lang="en-US" sz="4900" b="1" dirty="0" smtClean="0">
                <a:solidFill>
                  <a:srgbClr val="002060"/>
                </a:solidFill>
              </a:rPr>
              <a:t> </a:t>
            </a:r>
            <a:r>
              <a:rPr lang="en-US" sz="4900" b="1" dirty="0" err="1" smtClean="0">
                <a:solidFill>
                  <a:srgbClr val="002060"/>
                </a:solidFill>
              </a:rPr>
              <a:t>membrilor</a:t>
            </a:r>
            <a:r>
              <a:rPr lang="en-US" sz="4900" dirty="0" smtClean="0">
                <a:solidFill>
                  <a:srgbClr val="002060"/>
                </a:solidFill>
              </a:rPr>
              <a:t> </a:t>
            </a:r>
            <a:r>
              <a:rPr lang="en-US" sz="4900" b="1" dirty="0" smtClean="0">
                <a:solidFill>
                  <a:srgbClr val="002060"/>
                </a:solidFill>
              </a:rPr>
              <a:t/>
            </a:r>
            <a:br>
              <a:rPr lang="en-US" sz="4900" b="1" dirty="0" smtClean="0">
                <a:solidFill>
                  <a:srgbClr val="002060"/>
                </a:solidFill>
              </a:rPr>
            </a:br>
            <a:r>
              <a:rPr lang="en-US" sz="4900" b="1" dirty="0" smtClean="0">
                <a:solidFill>
                  <a:srgbClr val="002060"/>
                </a:solidFill>
              </a:rPr>
              <a:t>CRD CENTRU</a:t>
            </a:r>
            <a:r>
              <a:rPr lang="ro-RO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o-RO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o-RO" b="1" dirty="0" smtClean="0"/>
              <a:t>                                   </a:t>
            </a:r>
            <a:r>
              <a:rPr lang="ro-RO" sz="2400" b="1" dirty="0" smtClean="0"/>
              <a:t> </a:t>
            </a:r>
            <a:r>
              <a:rPr lang="ro-RO" sz="2800" b="1" dirty="0" smtClean="0">
                <a:solidFill>
                  <a:schemeClr val="accent2"/>
                </a:solidFill>
              </a:rPr>
              <a:t/>
            </a:r>
            <a:br>
              <a:rPr lang="ro-RO" sz="2800" b="1" dirty="0" smtClean="0">
                <a:solidFill>
                  <a:schemeClr val="accent2"/>
                </a:solidFill>
              </a:rPr>
            </a:br>
            <a:r>
              <a:rPr lang="ro-RO" sz="2800" b="1" dirty="0" smtClean="0"/>
              <a:t/>
            </a:r>
            <a:br>
              <a:rPr lang="ro-RO" sz="2800" b="1" dirty="0" smtClean="0"/>
            </a:br>
            <a:r>
              <a:rPr lang="ro-RO" sz="3800" b="1" dirty="0" smtClean="0"/>
              <a:t/>
            </a:r>
            <a:br>
              <a:rPr lang="ro-RO" sz="3800" b="1" dirty="0" smtClean="0"/>
            </a:b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ro-RO" sz="4000" b="1" dirty="0" smtClean="0">
                <a:solidFill>
                  <a:schemeClr val="accent2"/>
                </a:solidFill>
              </a:rPr>
              <a:t> 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b="1" dirty="0" smtClean="0"/>
              <a:t/>
            </a:r>
            <a:br>
              <a:rPr lang="ro-RO" b="1" dirty="0" smtClean="0"/>
            </a:br>
            <a:endParaRPr lang="en-US" sz="3200" dirty="0" smtClean="0"/>
          </a:p>
        </p:txBody>
      </p:sp>
      <p:cxnSp>
        <p:nvCxnSpPr>
          <p:cNvPr id="8" name="Straight Connector 8"/>
          <p:cNvCxnSpPr/>
          <p:nvPr/>
        </p:nvCxnSpPr>
        <p:spPr>
          <a:xfrm>
            <a:off x="357188" y="1528763"/>
            <a:ext cx="848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reptunghi 8"/>
          <p:cNvSpPr/>
          <p:nvPr/>
        </p:nvSpPr>
        <p:spPr>
          <a:xfrm>
            <a:off x="2267744" y="6146140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x-non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SECTIA  POLITICI  REGIONALE ȘI COOPERARE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x-non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EXTERNĂ,</a:t>
            </a:r>
          </a:p>
          <a:p>
            <a:pPr algn="ctr">
              <a:defRPr/>
            </a:pPr>
            <a:r>
              <a:rPr lang="x-non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ADR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</a:t>
            </a:r>
            <a:r>
              <a:rPr lang="x-non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CENTRU</a:t>
            </a:r>
            <a:endParaRPr lang="ro-RO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265112"/>
            <a:ext cx="3336308" cy="1022351"/>
          </a:xfrm>
          <a:prstGeom prst="rect">
            <a:avLst/>
          </a:prstGeom>
        </p:spPr>
      </p:pic>
      <p:pic>
        <p:nvPicPr>
          <p:cNvPr id="1026" name="Picture 2" descr="C:\Users\user\Desktop\PNG\adrCentru\03-ADR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6867"/>
            <a:ext cx="3147115" cy="85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harta R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73881"/>
            <a:ext cx="4345854" cy="457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85812"/>
          </a:xfrm>
        </p:spPr>
        <p:txBody>
          <a:bodyPr/>
          <a:lstStyle/>
          <a:p>
            <a:pPr eaLnBrk="1" hangingPunct="1">
              <a:defRPr/>
            </a:pPr>
            <a:r>
              <a:rPr lang="ro-RO" altLang="en-US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A</a:t>
            </a:r>
            <a:r>
              <a:rPr lang="ro-RO" altLang="en-US" sz="3200" b="1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sistența</a:t>
            </a:r>
            <a:r>
              <a:rPr lang="ro-RO" altLang="en-US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acordat</a:t>
            </a:r>
            <a:r>
              <a:rPr lang="x-none" altLang="en-US" sz="3200" b="1">
                <a:solidFill>
                  <a:srgbClr val="C00000"/>
                </a:solidFill>
                <a:latin typeface="+mn-lt"/>
                <a:cs typeface="Times New Roman" pitchFamily="18" charset="0"/>
              </a:rPr>
              <a:t>ă</a:t>
            </a:r>
            <a:r>
              <a:rPr lang="ro-RO" altLang="en-US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de ADR</a:t>
            </a:r>
            <a:r>
              <a:rPr lang="ro-RO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charset="0"/>
              </a:rPr>
              <a:t/>
            </a:r>
            <a:br>
              <a:rPr lang="ro-RO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charset="0"/>
              </a:rPr>
            </a:br>
            <a:endParaRPr lang="en-US" sz="3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42B443-F337-4347-9E8D-D64A056471E2}" type="slidenum">
              <a:rPr lang="en-US" altLang="ru-RU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ru-RU">
              <a:solidFill>
                <a:srgbClr val="898989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9851" y="1700808"/>
            <a:ext cx="2923279" cy="10932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Pregăteşte şi prezintă materialele în cadrul şedinţelor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4193" y="3024252"/>
            <a:ext cx="2928937" cy="12144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Organizează şi asigură convocarea şedinţelor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4193" y="4464844"/>
            <a:ext cx="3000375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Întocmeşte şi semnează procesele-verbale </a:t>
            </a:r>
            <a:endParaRPr lang="ro-RO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</a:rPr>
              <a:t>ale 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şedinţelor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77221" y="1700808"/>
            <a:ext cx="3071813" cy="10709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</a:rPr>
              <a:t>Asigură evidenţa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, păstrarea şi arhivarea documentelor CRD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77221" y="3071812"/>
            <a:ext cx="3071813" cy="11668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Asistă preşedintele şi membrii CRD în </a:t>
            </a:r>
            <a:endParaRPr lang="ro-RO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</a:rPr>
              <a:t>perioada 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dintre şedinţe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77222" y="4464844"/>
            <a:ext cx="314325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Asigură transparența activității CRD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7625" y="2000250"/>
            <a:ext cx="1500188" cy="314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CRD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Centru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</a:rPr>
              <a:t>ADR </a:t>
            </a:r>
            <a:r>
              <a:rPr lang="en-US" sz="2000" b="1" dirty="0" err="1">
                <a:solidFill>
                  <a:srgbClr val="C00000"/>
                </a:solidFill>
              </a:rPr>
              <a:t>Centru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607" y="303719"/>
            <a:ext cx="686991" cy="707454"/>
          </a:xfrm>
          <a:prstGeom prst="rect">
            <a:avLst/>
          </a:prstGeom>
        </p:spPr>
      </p:pic>
      <p:pic>
        <p:nvPicPr>
          <p:cNvPr id="14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ăgeată în sus 2"/>
          <p:cNvSpPr/>
          <p:nvPr/>
        </p:nvSpPr>
        <p:spPr>
          <a:xfrm>
            <a:off x="4427984" y="3071813"/>
            <a:ext cx="432048" cy="1005259"/>
          </a:xfrm>
          <a:prstGeom prst="up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85812"/>
          </a:xfrm>
        </p:spPr>
        <p:txBody>
          <a:bodyPr/>
          <a:lstStyle/>
          <a:p>
            <a:pPr eaLnBrk="1" hangingPunct="1">
              <a:defRPr/>
            </a:pPr>
            <a:r>
              <a:rPr lang="ro-RO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Conflictul de interese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42B443-F337-4347-9E8D-D64A056471E2}" type="slidenum">
              <a:rPr lang="en-US" altLang="ru-RU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ru-RU">
              <a:solidFill>
                <a:srgbClr val="898989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9552" y="1628800"/>
            <a:ext cx="8072094" cy="210312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Orice membru al </a:t>
            </a:r>
            <a:r>
              <a:rPr lang="ro-RO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CRD </a:t>
            </a:r>
            <a:r>
              <a:rPr lang="vi-VN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care </a:t>
            </a:r>
            <a:r>
              <a:rPr lang="vi-VN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 află în situația unui conflict de interese </a:t>
            </a:r>
            <a:r>
              <a:rPr lang="vi-VN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sau</a:t>
            </a:r>
            <a:r>
              <a:rPr lang="ro-RO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conflict </a:t>
            </a:r>
            <a:r>
              <a:rPr lang="vi-VN" sz="24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potențial</a:t>
            </a:r>
            <a:r>
              <a:rPr lang="vi-VN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interese în legătură cu orice problemă examinată la ședința </a:t>
            </a:r>
            <a:r>
              <a:rPr lang="vi-VN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Consiliului,</a:t>
            </a:r>
            <a:r>
              <a:rPr lang="ro-RO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trebuie </a:t>
            </a:r>
            <a:r>
              <a:rPr lang="vi-VN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să-și declare interesul sau interesul potențial la începutul ședinței </a:t>
            </a:r>
            <a:r>
              <a:rPr lang="ro-RO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(după anunțul făcut de președinte)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607" y="303719"/>
            <a:ext cx="686991" cy="707454"/>
          </a:xfrm>
          <a:prstGeom prst="rect">
            <a:avLst/>
          </a:prstGeom>
        </p:spPr>
      </p:pic>
      <p:pic>
        <p:nvPicPr>
          <p:cNvPr id="14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0"/>
          <p:cNvSpPr/>
          <p:nvPr/>
        </p:nvSpPr>
        <p:spPr>
          <a:xfrm>
            <a:off x="1499543" y="4077072"/>
            <a:ext cx="6168801" cy="172819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vi-V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În caz că oricare membru al Consiliului Regional se află în situația unui</a:t>
            </a:r>
            <a:r>
              <a:rPr lang="ro-RO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conflict de interese</a:t>
            </a:r>
            <a:r>
              <a:rPr lang="ro-RO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care ar putea rezulta în satisfacerea unui interes personal, acesta nu va participa la</a:t>
            </a:r>
            <a:r>
              <a:rPr lang="ro-RO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examinarea chestiunii și va părăsi sala de ședință în perioada dezbaterii și votării </a:t>
            </a:r>
            <a:r>
              <a:rPr lang="vi-VN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acesteia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o-RO" altLang="en-US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EFICIENȚA CRD CENTRU</a:t>
            </a:r>
            <a:endParaRPr lang="en-US" altLang="en-US" sz="3200" b="1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o-RO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altLang="en-US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Poate fi asigurată doar prin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o-RO" altLang="en-US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participarea activă a </a:t>
            </a:r>
            <a:r>
              <a:rPr lang="ro-RO" altLang="en-US" sz="26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tuturor</a:t>
            </a:r>
            <a:r>
              <a:rPr lang="ro-RO" altLang="en-US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membrilor 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o-RO" altLang="en-US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 procesul de dezvoltare regională, 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o-RO" altLang="en-US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 special în perioadele dintre ședințele CRD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ro-RO" altLang="en-US" sz="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o-RO" altLang="en-US" sz="4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Implicare și Cooperare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o-RO" altLang="en-US" sz="4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pentru dezvoltare</a:t>
            </a:r>
            <a:endParaRPr lang="en-US" altLang="en-US" sz="4400" i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1D0CFA-D56F-4DFE-895D-C8F28788449C}" type="slidenum">
              <a:rPr lang="ru-RU" altLang="ru-RU">
                <a:solidFill>
                  <a:srgbClr val="898989"/>
                </a:solidFill>
              </a:rPr>
              <a:pPr eaLnBrk="1" hangingPunct="1"/>
              <a:t>12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00" y="260648"/>
            <a:ext cx="710183" cy="731336"/>
          </a:xfrm>
          <a:prstGeom prst="rect">
            <a:avLst/>
          </a:prstGeom>
        </p:spPr>
      </p:pic>
      <p:pic>
        <p:nvPicPr>
          <p:cNvPr id="6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239000" cy="748684"/>
          </a:xfr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o-RO" altLang="ro-R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Mulțumesc pentru atenție</a:t>
            </a:r>
            <a:endParaRPr lang="ru-RU" altLang="ro-RO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9" name="Picture 4" descr="Imagini pentru contact us blank log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48879"/>
            <a:ext cx="4536504" cy="32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79912" y="1692733"/>
            <a:ext cx="5176596" cy="4040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4" rIns="91430" bIns="45714" anchor="ctr">
            <a:normAutofit/>
          </a:bodyPr>
          <a:lstStyle/>
          <a:p>
            <a:pPr algn="ctr" defTabSz="1081088">
              <a:defRPr/>
            </a:pPr>
            <a:r>
              <a:rPr lang="ro-RO" altLang="ro-RO" sz="2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Agenția de </a:t>
            </a:r>
            <a:r>
              <a:rPr lang="en-US" altLang="ro-RO" sz="2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</a:t>
            </a:r>
            <a:r>
              <a:rPr lang="ro-RO" altLang="ro-RO" sz="2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ezvoltare Regională Centru</a:t>
            </a:r>
          </a:p>
          <a:p>
            <a:pPr algn="ctr" defTabSz="1081088">
              <a:defRPr/>
            </a:pPr>
            <a:r>
              <a:rPr lang="ro-RO" altLang="ro-RO" sz="27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MD-6801 or. Ialoveni, </a:t>
            </a:r>
          </a:p>
          <a:p>
            <a:pPr algn="ctr" defTabSz="1081088">
              <a:defRPr/>
            </a:pPr>
            <a:r>
              <a:rPr lang="ro-RO" altLang="ro-RO" sz="27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str. Alexandru cel Bun, 33</a:t>
            </a:r>
          </a:p>
          <a:p>
            <a:pPr algn="ctr" defTabSz="1081088">
              <a:defRPr/>
            </a:pPr>
            <a:r>
              <a:rPr lang="ro-RO" altLang="ro-RO" sz="27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</a:t>
            </a:r>
            <a:r>
              <a:rPr lang="ro-RO" altLang="ro-RO" sz="2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el./fax</a:t>
            </a:r>
            <a:r>
              <a:rPr lang="ro-RO" altLang="ro-RO" sz="27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: (+373) 268 22692</a:t>
            </a:r>
          </a:p>
          <a:p>
            <a:pPr algn="ctr" defTabSz="1081088">
              <a:defRPr/>
            </a:pPr>
            <a:r>
              <a:rPr lang="ro-RO" altLang="ro-RO" sz="27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oficiu.adrc</a:t>
            </a:r>
            <a:r>
              <a:rPr lang="ro-RO" altLang="ro-RO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@</a:t>
            </a:r>
            <a:r>
              <a:rPr lang="ro-RO" altLang="ro-RO" sz="27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gmail.com</a:t>
            </a:r>
            <a:endParaRPr lang="ro-RO" altLang="ro-RO" sz="2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defTabSz="1081088">
              <a:defRPr/>
            </a:pPr>
            <a:r>
              <a:rPr lang="ro-RO" altLang="ro-RO" sz="27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www.adrcentru.md</a:t>
            </a:r>
            <a:r>
              <a:rPr lang="ro-RO" altLang="ro-RO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endParaRPr lang="ru-RU" altLang="ro-RO" sz="2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8198" name="Picture 6" descr="C:\Users\user\Desktop\PNG\adrCentru\19-ADRC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62941"/>
            <a:ext cx="1152128" cy="11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reptunghi 6"/>
          <p:cNvSpPr/>
          <p:nvPr/>
        </p:nvSpPr>
        <p:spPr>
          <a:xfrm>
            <a:off x="-36512" y="5373216"/>
            <a:ext cx="37444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4" descr="http://mdrc.gov.md/public/files/campanie/RM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0" y="0"/>
            <a:ext cx="9146579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reptunghi 10"/>
          <p:cNvSpPr/>
          <p:nvPr/>
        </p:nvSpPr>
        <p:spPr>
          <a:xfrm>
            <a:off x="251520" y="116632"/>
            <a:ext cx="1872208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user\Desktop\PNG\adrCentru\01-MADR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512168" cy="46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298725"/>
            <a:ext cx="8229600" cy="12144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o-RO" altLang="en-US" sz="28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CONSILIUL REGIONAL DE DEZVOLTARE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3004509"/>
            <a:ext cx="7169422" cy="272874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vi-VN" sz="2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structura regională deliberativă, </a:t>
            </a:r>
            <a:endParaRPr lang="ro-RO" sz="28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vi-VN" sz="2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fără personalitate juridică, </a:t>
            </a:r>
            <a:endParaRPr lang="ro-RO" sz="28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vi-VN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avînd drept scop coordonarea și promovarea obiectivelor politicii de dezvoltare regională la nivel local.</a:t>
            </a:r>
            <a:endParaRPr lang="en-US" sz="3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92442D-DE97-43E8-A908-E00EF667F86C}" type="slidenum">
              <a:rPr lang="en-US" altLang="ru-RU">
                <a:solidFill>
                  <a:srgbClr val="898989"/>
                </a:solidFill>
              </a:rPr>
              <a:pPr eaLnBrk="1" hangingPunct="1"/>
              <a:t>2</a:t>
            </a:fld>
            <a:endParaRPr lang="en-US" altLang="ru-RU">
              <a:solidFill>
                <a:srgbClr val="89898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300073"/>
            <a:ext cx="694072" cy="714745"/>
          </a:xfrm>
          <a:prstGeom prst="rect">
            <a:avLst/>
          </a:prstGeom>
        </p:spPr>
      </p:pic>
      <p:pic>
        <p:nvPicPr>
          <p:cNvPr id="2050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ini pentru legislation framework ic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Imagini pentru legislation framework ico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education.gov.mt/en/resources/PublishingImages/Policy%20Ico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Imagini pentru definition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t3.ftcdn.net/jpg/00/88/67/44/240_F_88674454_UdQSmh4LWd1KeoC5OGQthDSxi1b8pWm9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s://t3.ftcdn.net/jpg/00/88/67/44/240_F_88674454_UdQSmh4LWd1KeoC5OGQthDSxi1b8pWm9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D:\H\# Other\240_F_88674454_UdQSmh4LWd1KeoC5OGQthDSxi1b8pWm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45" y="980728"/>
            <a:ext cx="1086975" cy="108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reptunghi 11"/>
          <p:cNvSpPr/>
          <p:nvPr/>
        </p:nvSpPr>
        <p:spPr>
          <a:xfrm>
            <a:off x="3707904" y="2134597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MO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cf. </a:t>
            </a:r>
            <a:r>
              <a:rPr lang="ro-MO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Regulamentului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cadru</a:t>
            </a:r>
            <a:r>
              <a:rPr lang="ro-MO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al</a:t>
            </a:r>
            <a:r>
              <a:rPr lang="ro-MO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CRD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</a:t>
            </a:r>
            <a:r>
              <a:rPr lang="sv-SE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sv-SE" b="1" i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sv-SE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extras </a:t>
            </a:r>
            <a:r>
              <a:rPr lang="sv-SE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din </a:t>
            </a:r>
            <a:r>
              <a:rPr lang="sv-SE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HG nr</a:t>
            </a:r>
            <a:r>
              <a:rPr lang="sv-SE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127 din 08.02.2008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ru-RU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76672"/>
            <a:ext cx="8229600" cy="1214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CADRUL LEGAL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484784"/>
            <a:ext cx="7935502" cy="469741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o-RO" sz="2400" b="1" dirty="0" smtClean="0">
                <a:solidFill>
                  <a:srgbClr val="002060"/>
                </a:solidFill>
                <a:cs typeface="Arial" pitchFamily="34" charset="0"/>
              </a:rPr>
              <a:t>Legea nr. 438 </a:t>
            </a:r>
            <a:r>
              <a:rPr lang="ro-RO" sz="2400" dirty="0" smtClean="0">
                <a:solidFill>
                  <a:srgbClr val="002060"/>
                </a:solidFill>
                <a:cs typeface="Arial" pitchFamily="34" charset="0"/>
              </a:rPr>
              <a:t>din 28.12.2006 </a:t>
            </a:r>
            <a:r>
              <a:rPr lang="ro-RO" sz="2400" b="1" dirty="0" smtClean="0">
                <a:solidFill>
                  <a:srgbClr val="002060"/>
                </a:solidFill>
                <a:cs typeface="Arial" pitchFamily="34" charset="0"/>
              </a:rPr>
              <a:t>privind dezvoltarea regională în Republica Moldova</a:t>
            </a:r>
            <a:r>
              <a:rPr lang="ro-RO" sz="2400" dirty="0" smtClean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o-RO" sz="2400" b="1" dirty="0" smtClean="0">
                <a:solidFill>
                  <a:srgbClr val="002060"/>
                </a:solidFill>
                <a:cs typeface="Arial" pitchFamily="34" charset="0"/>
              </a:rPr>
              <a:t>HG nr. 127 </a:t>
            </a:r>
            <a:r>
              <a:rPr lang="ro-RO" sz="2400" dirty="0" smtClean="0">
                <a:solidFill>
                  <a:srgbClr val="002060"/>
                </a:solidFill>
                <a:cs typeface="Arial" pitchFamily="34" charset="0"/>
              </a:rPr>
              <a:t>din 08.02.2008 cu privire la </a:t>
            </a:r>
            <a:r>
              <a:rPr lang="ro-RO" sz="2400" b="1" dirty="0" smtClean="0">
                <a:solidFill>
                  <a:srgbClr val="002060"/>
                </a:solidFill>
                <a:cs typeface="Arial" pitchFamily="34" charset="0"/>
              </a:rPr>
              <a:t>măsurile de realizare a legii</a:t>
            </a:r>
            <a:r>
              <a:rPr lang="ro-RO" sz="2400" dirty="0" smtClean="0">
                <a:solidFill>
                  <a:srgbClr val="002060"/>
                </a:solidFill>
                <a:cs typeface="Arial" pitchFamily="34" charset="0"/>
              </a:rPr>
              <a:t> nr. 438 din 28.12.2006 privind dezvoltarea regională în Republica Moldova;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sz="2400" b="1" dirty="0" err="1" smtClean="0">
                <a:solidFill>
                  <a:srgbClr val="002060"/>
                </a:solidFill>
                <a:cs typeface="Arial" pitchFamily="34" charset="0"/>
              </a:rPr>
              <a:t>Regulamentul-cadru</a:t>
            </a:r>
            <a:r>
              <a:rPr lang="en-US" sz="2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cs typeface="Arial" pitchFamily="34" charset="0"/>
              </a:rPr>
              <a:t>al Consiliului Regional pentru Dezvoltare</a:t>
            </a:r>
            <a:r>
              <a:rPr lang="ro-RO" sz="2400" dirty="0" smtClean="0">
                <a:solidFill>
                  <a:srgbClr val="002060"/>
                </a:solidFill>
                <a:cs typeface="Arial" pitchFamily="34" charset="0"/>
              </a:rPr>
              <a:t>;</a:t>
            </a:r>
            <a:endParaRPr lang="pt-BR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o-RO" sz="2400" b="1" dirty="0">
                <a:solidFill>
                  <a:srgbClr val="002060"/>
                </a:solidFill>
                <a:cs typeface="Arial" pitchFamily="34" charset="0"/>
              </a:rPr>
              <a:t>Regulamentul de organizare și funcționare a CRD Centru</a:t>
            </a:r>
            <a:r>
              <a:rPr lang="ro-RO" sz="2400" dirty="0">
                <a:solidFill>
                  <a:srgbClr val="002060"/>
                </a:solidFill>
                <a:cs typeface="Arial" pitchFamily="34" charset="0"/>
              </a:rPr>
              <a:t>, aprobat prin Decizia nr. 3 din 21 octombrie 2008. </a:t>
            </a:r>
            <a:endParaRPr lang="ro-RO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92442D-DE97-43E8-A908-E00EF667F86C}" type="slidenum">
              <a:rPr lang="en-US" altLang="ru-RU">
                <a:solidFill>
                  <a:srgbClr val="898989"/>
                </a:solidFill>
              </a:rPr>
              <a:pPr eaLnBrk="1" hangingPunct="1"/>
              <a:t>3</a:t>
            </a:fld>
            <a:endParaRPr lang="en-US" altLang="ru-RU">
              <a:solidFill>
                <a:srgbClr val="89898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300073"/>
            <a:ext cx="694072" cy="714745"/>
          </a:xfrm>
          <a:prstGeom prst="rect">
            <a:avLst/>
          </a:prstGeom>
        </p:spPr>
      </p:pic>
      <p:pic>
        <p:nvPicPr>
          <p:cNvPr id="2050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ini pentru legislation framework ic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Imagini pentru legislation framework ico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education.gov.mt/en/resources/PublishingImages/Policy%20Ico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controlmanagerial.com/wp-content/uploads/2018/01/transparenta-publica-620x350-520x2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32742"/>
            <a:ext cx="3600400" cy="16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7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746" y="624111"/>
            <a:ext cx="8286750" cy="428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COMPONEN</a:t>
            </a:r>
            <a:r>
              <a:rPr lang="ro-R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ȚA ACTUALĂ </a:t>
            </a:r>
            <a:br>
              <a:rPr lang="ro-R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</a:br>
            <a:r>
              <a:rPr lang="ro-R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A CRD CENTRU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714875"/>
          </a:xfrm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 eaLnBrk="1" hangingPunct="1">
              <a:buFont typeface="Arial" charset="0"/>
              <a:buNone/>
              <a:defRPr/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 eaLnBrk="1" hangingPunct="1">
              <a:buFont typeface="Arial" charset="0"/>
              <a:buNone/>
              <a:defRPr/>
            </a:pPr>
            <a:endParaRPr lang="en-US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 algn="r" eaLnBrk="1" hangingPunct="1">
              <a:buFont typeface="Arial" charset="0"/>
              <a:buNone/>
              <a:defRPr/>
            </a:pPr>
            <a:endParaRPr lang="x-none" sz="1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 algn="r" eaLnBrk="1" hangingPunct="1">
              <a:buFont typeface="Arial" charset="0"/>
              <a:buNone/>
              <a:defRPr/>
            </a:pPr>
            <a:endParaRPr lang="x-none" sz="1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lvl="1" indent="0"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x-none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D03020-9B6A-4627-879D-0B0AA973B22A}" type="slidenum">
              <a:rPr lang="en-US" altLang="ru-RU">
                <a:solidFill>
                  <a:srgbClr val="898989"/>
                </a:solidFill>
              </a:rPr>
              <a:pPr eaLnBrk="1" hangingPunct="1"/>
              <a:t>4</a:t>
            </a:fld>
            <a:endParaRPr lang="en-US" altLang="ru-RU">
              <a:solidFill>
                <a:srgbClr val="89898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35696" y="1567508"/>
            <a:ext cx="2916323" cy="7143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Președinți </a:t>
            </a:r>
          </a:p>
          <a:p>
            <a:pPr algn="ctr">
              <a:defRPr/>
            </a:pPr>
            <a:r>
              <a:rPr lang="ro-RO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ro-RO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raio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o-RO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48619" y="2431902"/>
            <a:ext cx="2916323" cy="7143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Delegați </a:t>
            </a:r>
          </a:p>
          <a:p>
            <a:pPr algn="ctr">
              <a:defRPr/>
            </a:pPr>
            <a:r>
              <a:rPr lang="ro-RO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ro-RO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asociații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</a:t>
            </a:r>
            <a:r>
              <a:rPr lang="ro-RO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primari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35696" y="3282802"/>
            <a:ext cx="2937542" cy="7461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cs typeface="Calibri" panose="020F0502020204030204" pitchFamily="34" charset="0"/>
              </a:rPr>
              <a:t>R</a:t>
            </a:r>
            <a:r>
              <a:rPr lang="ro-RO" sz="2000" b="1" dirty="0" err="1">
                <a:solidFill>
                  <a:srgbClr val="002060"/>
                </a:solidFill>
                <a:cs typeface="Calibri" panose="020F0502020204030204" pitchFamily="34" charset="0"/>
              </a:rPr>
              <a:t>eprezentanți</a:t>
            </a:r>
            <a:r>
              <a:rPr lang="ro-RO" sz="2000" b="1" dirty="0">
                <a:solidFill>
                  <a:srgbClr val="002060"/>
                </a:solidFill>
                <a:cs typeface="Calibri" panose="020F0502020204030204" pitchFamily="34" charset="0"/>
              </a:rPr>
              <a:t> ai </a:t>
            </a:r>
            <a:endParaRPr lang="ro-RO" sz="2000" b="1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ro-RO" sz="20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sectorului asociativ</a:t>
            </a:r>
            <a:endParaRPr lang="en-US" sz="20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35696" y="4160690"/>
            <a:ext cx="2978372" cy="7143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rgbClr val="002060"/>
                </a:solidFill>
              </a:rPr>
              <a:t>Reprezentanți ai </a:t>
            </a:r>
            <a:endParaRPr lang="ro-RO" sz="20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o-RO" sz="2000" b="1" dirty="0" smtClean="0">
                <a:solidFill>
                  <a:srgbClr val="002060"/>
                </a:solidFill>
              </a:rPr>
              <a:t>sectorului </a:t>
            </a:r>
            <a:r>
              <a:rPr lang="ro-RO" sz="2000" b="1" dirty="0">
                <a:solidFill>
                  <a:srgbClr val="002060"/>
                </a:solidFill>
              </a:rPr>
              <a:t>privat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2633" y="1340768"/>
            <a:ext cx="1499047" cy="51845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o-RO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o-RO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Anenii Noi</a:t>
            </a:r>
          </a:p>
          <a:p>
            <a:pPr>
              <a:spcAft>
                <a:spcPts val="600"/>
              </a:spcAft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Călărași</a:t>
            </a:r>
          </a:p>
          <a:p>
            <a:pPr>
              <a:spcAft>
                <a:spcPts val="600"/>
              </a:spcAft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Criuleni</a:t>
            </a:r>
          </a:p>
          <a:p>
            <a:pPr>
              <a:spcAft>
                <a:spcPts val="600"/>
              </a:spcAft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Dubăsari</a:t>
            </a:r>
          </a:p>
          <a:p>
            <a:pPr>
              <a:spcAft>
                <a:spcPts val="600"/>
              </a:spcAft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Hîncești</a:t>
            </a:r>
          </a:p>
          <a:p>
            <a:pPr>
              <a:spcAft>
                <a:spcPts val="600"/>
              </a:spcAft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Ialoveni</a:t>
            </a:r>
          </a:p>
          <a:p>
            <a:pPr>
              <a:spcAft>
                <a:spcPts val="600"/>
              </a:spcAft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Nisporeni</a:t>
            </a:r>
          </a:p>
          <a:p>
            <a:pPr>
              <a:spcAft>
                <a:spcPts val="600"/>
              </a:spcAft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Orhei</a:t>
            </a:r>
          </a:p>
          <a:p>
            <a:pPr>
              <a:spcAft>
                <a:spcPts val="600"/>
              </a:spcAft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Rezina</a:t>
            </a:r>
          </a:p>
          <a:p>
            <a:pPr>
              <a:spcAft>
                <a:spcPts val="600"/>
              </a:spcAft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Strășeni</a:t>
            </a:r>
          </a:p>
          <a:p>
            <a:pPr>
              <a:spcAft>
                <a:spcPts val="600"/>
              </a:spcAft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Șoldănești</a:t>
            </a:r>
          </a:p>
          <a:p>
            <a:pPr>
              <a:spcAft>
                <a:spcPts val="600"/>
              </a:spcAft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Telenești</a:t>
            </a:r>
          </a:p>
          <a:p>
            <a:pPr>
              <a:spcAft>
                <a:spcPts val="600"/>
              </a:spcAft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Ungheni</a:t>
            </a:r>
          </a:p>
          <a:p>
            <a:pPr algn="ctr">
              <a:defRPr/>
            </a:pPr>
            <a:endParaRPr lang="ro-RO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o-RO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886076" y="1719909"/>
            <a:ext cx="785812" cy="4286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895304" y="2522390"/>
            <a:ext cx="785812" cy="4286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95303" y="3412978"/>
            <a:ext cx="785813" cy="4286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895600" y="4292055"/>
            <a:ext cx="785813" cy="4286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823992" y="1574652"/>
            <a:ext cx="1652078" cy="7366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1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en-US" sz="1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ro-RO" sz="1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ședinți</a:t>
            </a:r>
            <a:r>
              <a:rPr lang="ro-RO" sz="1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ro-RO" sz="1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oficiu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823992" y="2420790"/>
            <a:ext cx="1652078" cy="7127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002060"/>
                </a:solidFill>
              </a:rPr>
              <a:t>1</a:t>
            </a:r>
            <a:r>
              <a:rPr lang="x-none" sz="1900" b="1" dirty="0" smtClean="0">
                <a:solidFill>
                  <a:srgbClr val="002060"/>
                </a:solidFill>
              </a:rPr>
              <a:t>1</a:t>
            </a:r>
            <a:r>
              <a:rPr lang="en-US" sz="1900" b="1" dirty="0" smtClean="0">
                <a:solidFill>
                  <a:srgbClr val="002060"/>
                </a:solidFill>
              </a:rPr>
              <a:t> </a:t>
            </a:r>
            <a:r>
              <a:rPr lang="ro-RO" sz="1900" b="1" dirty="0">
                <a:solidFill>
                  <a:srgbClr val="002060"/>
                </a:solidFill>
              </a:rPr>
              <a:t>primari </a:t>
            </a:r>
            <a:r>
              <a:rPr lang="ro-RO" sz="1900" b="1" dirty="0" smtClean="0">
                <a:solidFill>
                  <a:srgbClr val="002060"/>
                </a:solidFill>
              </a:rPr>
              <a:t>       delegați</a:t>
            </a:r>
            <a:endParaRPr lang="en-US" sz="1900" b="1" dirty="0">
              <a:solidFill>
                <a:srgbClr val="00206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38055" y="3173264"/>
            <a:ext cx="1640309" cy="855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1900" b="1" dirty="0" smtClean="0">
                <a:solidFill>
                  <a:srgbClr val="002060"/>
                </a:solidFill>
              </a:rPr>
              <a:t>10 </a:t>
            </a:r>
            <a:r>
              <a:rPr lang="ro-RO" sz="1900" b="1" dirty="0">
                <a:solidFill>
                  <a:srgbClr val="002060"/>
                </a:solidFill>
              </a:rPr>
              <a:t>reprezentanți </a:t>
            </a:r>
            <a:r>
              <a:rPr lang="ro-RO" sz="1900" b="1" dirty="0" smtClean="0">
                <a:solidFill>
                  <a:srgbClr val="002060"/>
                </a:solidFill>
              </a:rPr>
              <a:t>selectați</a:t>
            </a:r>
            <a:endParaRPr lang="en-US" sz="1900" b="1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823992" y="4138463"/>
            <a:ext cx="1652078" cy="8747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1900" b="1" dirty="0">
                <a:solidFill>
                  <a:srgbClr val="002060"/>
                </a:solidFill>
              </a:rPr>
              <a:t>5</a:t>
            </a:r>
            <a:r>
              <a:rPr lang="ro-RO" sz="1900" b="1" dirty="0" smtClean="0">
                <a:solidFill>
                  <a:srgbClr val="002060"/>
                </a:solidFill>
              </a:rPr>
              <a:t> </a:t>
            </a:r>
            <a:r>
              <a:rPr lang="ro-RO" sz="1900" b="1" dirty="0">
                <a:solidFill>
                  <a:srgbClr val="002060"/>
                </a:solidFill>
              </a:rPr>
              <a:t>reprezentanți </a:t>
            </a:r>
            <a:r>
              <a:rPr lang="ro-RO" sz="1900" b="1" dirty="0" smtClean="0">
                <a:solidFill>
                  <a:srgbClr val="002060"/>
                </a:solidFill>
              </a:rPr>
              <a:t>selectați</a:t>
            </a:r>
            <a:endParaRPr lang="en-US" sz="1900" b="1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258071"/>
            <a:ext cx="701755" cy="722657"/>
          </a:xfrm>
          <a:prstGeom prst="rect">
            <a:avLst/>
          </a:prstGeom>
        </p:spPr>
      </p:pic>
      <p:pic>
        <p:nvPicPr>
          <p:cNvPr id="23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11"/>
          <p:cNvSpPr/>
          <p:nvPr/>
        </p:nvSpPr>
        <p:spPr>
          <a:xfrm>
            <a:off x="7596336" y="3282801"/>
            <a:ext cx="1440160" cy="17303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Mandat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de 4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ani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Rounded Rectangle 11"/>
          <p:cNvSpPr/>
          <p:nvPr/>
        </p:nvSpPr>
        <p:spPr>
          <a:xfrm>
            <a:off x="7596336" y="1484784"/>
            <a:ext cx="1440160" cy="16446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b="1" dirty="0" smtClean="0">
                <a:solidFill>
                  <a:schemeClr val="tx2">
                    <a:lumMod val="75000"/>
                  </a:schemeClr>
                </a:solidFill>
              </a:rPr>
              <a:t>Mandatul corespunde calității de ales local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ounded Rectangle 11"/>
          <p:cNvSpPr/>
          <p:nvPr/>
        </p:nvSpPr>
        <p:spPr>
          <a:xfrm>
            <a:off x="2555776" y="5877272"/>
            <a:ext cx="5544616" cy="714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dirty="0" smtClean="0">
                <a:solidFill>
                  <a:srgbClr val="002060"/>
                </a:solidFill>
              </a:rPr>
              <a:t>Calitatea de membru încetează prin </a:t>
            </a:r>
          </a:p>
          <a:p>
            <a:pPr algn="ctr">
              <a:defRPr/>
            </a:pPr>
            <a:r>
              <a:rPr lang="ro-RO" sz="2000" dirty="0" smtClean="0">
                <a:solidFill>
                  <a:srgbClr val="002060"/>
                </a:solidFill>
              </a:rPr>
              <a:t>retragere (la cerere) sau prin excludere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7" name="Rounded Rectangle 11"/>
          <p:cNvSpPr/>
          <p:nvPr/>
        </p:nvSpPr>
        <p:spPr>
          <a:xfrm>
            <a:off x="2555776" y="5157193"/>
            <a:ext cx="5544616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Membrii </a:t>
            </a:r>
            <a:r>
              <a:rPr lang="ro-RO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CRD </a:t>
            </a:r>
            <a:r>
              <a:rPr lang="vi-VN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îşi </a:t>
            </a:r>
            <a:r>
              <a:rPr lang="vi-VN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exercită atribuţiile cu titlu gratuit</a:t>
            </a:r>
            <a:endParaRPr lang="en-US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o-RO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ATRIBUȚII DE BAZĂ </a:t>
            </a:r>
            <a:endParaRPr lang="ro-RO" altLang="en-US" sz="3200" b="1" dirty="0" smtClean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ED14A8-B952-46C5-A576-319D2C25D170}" type="slidenum">
              <a:rPr lang="ru-RU" altLang="ru-RU">
                <a:solidFill>
                  <a:srgbClr val="898989"/>
                </a:solidFill>
              </a:rPr>
              <a:pPr eaLnBrk="1" hangingPunct="1"/>
              <a:t>5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23424" y="1412776"/>
            <a:ext cx="4420852" cy="10160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b="1" dirty="0">
                <a:solidFill>
                  <a:schemeClr val="tx2">
                    <a:lumMod val="75000"/>
                  </a:schemeClr>
                </a:solidFill>
              </a:rPr>
              <a:t>Coordonează şi monitorizează procesul de elaborare și implementare a SDR Centru şi a </a:t>
            </a:r>
            <a:r>
              <a:rPr lang="ro-RO" b="1" dirty="0" smtClean="0">
                <a:solidFill>
                  <a:schemeClr val="tx2">
                    <a:lumMod val="75000"/>
                  </a:schemeClr>
                </a:solidFill>
              </a:rPr>
              <a:t>Planului Operațional Regional (POR)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23424" y="2572321"/>
            <a:ext cx="4420852" cy="8566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Defineşte scopurile şi </a:t>
            </a: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</a:rPr>
              <a:t>priorităţile în domeniul </a:t>
            </a:r>
            <a:r>
              <a:rPr lang="ro-RO" sz="2000" b="1" dirty="0" err="1" smtClean="0">
                <a:solidFill>
                  <a:schemeClr val="tx2">
                    <a:lumMod val="75000"/>
                  </a:schemeClr>
                </a:solidFill>
              </a:rPr>
              <a:t>dezv</a:t>
            </a: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</a:rPr>
              <a:t>. socio-economice a RDC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9513" y="1428750"/>
            <a:ext cx="4087861" cy="10001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Coordonează planificarea şi implementarea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obiectivelor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3" y="2572321"/>
            <a:ext cx="4146692" cy="8566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900" b="1" dirty="0">
                <a:solidFill>
                  <a:schemeClr val="tx2">
                    <a:lumMod val="75000"/>
                  </a:schemeClr>
                </a:solidFill>
              </a:rPr>
              <a:t>Mobilizează resursele </a:t>
            </a:r>
            <a:r>
              <a:rPr lang="ro-RO" sz="1900" b="1" dirty="0" smtClean="0">
                <a:solidFill>
                  <a:schemeClr val="tx2">
                    <a:lumMod val="75000"/>
                  </a:schemeClr>
                </a:solidFill>
              </a:rPr>
              <a:t>regionale în scopul dezvoltării localităților din RDC</a:t>
            </a:r>
            <a:endParaRPr lang="en-US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9766" y="4221088"/>
            <a:ext cx="4286250" cy="428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o-RO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o-RO" altLang="en-US" dirty="0" smtClean="0">
                <a:solidFill>
                  <a:schemeClr val="tx2">
                    <a:lumMod val="75000"/>
                  </a:schemeClr>
                </a:solidFill>
              </a:rPr>
              <a:t>în </a:t>
            </a:r>
            <a:r>
              <a:rPr lang="ro-RO" altLang="en-US" dirty="0">
                <a:solidFill>
                  <a:schemeClr val="tx2">
                    <a:lumMod val="75000"/>
                  </a:schemeClr>
                </a:solidFill>
              </a:rPr>
              <a:t>domeniul </a:t>
            </a:r>
            <a:r>
              <a:rPr lang="ro-RO" altLang="en-US" b="1" dirty="0">
                <a:solidFill>
                  <a:schemeClr val="tx2">
                    <a:lumMod val="75000"/>
                  </a:schemeClr>
                </a:solidFill>
              </a:rPr>
              <a:t>aprobării SDR și POR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1619672" y="3643313"/>
            <a:ext cx="6072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ATRIBUȚII SPECIFICE PE DOMENII</a:t>
            </a:r>
            <a:endParaRPr lang="en-US" alt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3196" y="4721151"/>
            <a:ext cx="8223260" cy="428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o-RO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o-RO" altLang="en-US" dirty="0" smtClean="0">
                <a:solidFill>
                  <a:schemeClr val="tx2">
                    <a:lumMod val="75000"/>
                  </a:schemeClr>
                </a:solidFill>
              </a:rPr>
              <a:t>în </a:t>
            </a:r>
            <a:r>
              <a:rPr lang="ro-RO" altLang="en-US" dirty="0">
                <a:solidFill>
                  <a:schemeClr val="tx2">
                    <a:lumMod val="75000"/>
                  </a:schemeClr>
                </a:solidFill>
              </a:rPr>
              <a:t>domeniul </a:t>
            </a:r>
            <a:r>
              <a:rPr lang="ro-RO" altLang="en-US" b="1" dirty="0">
                <a:solidFill>
                  <a:schemeClr val="tx2">
                    <a:lumMod val="75000"/>
                  </a:schemeClr>
                </a:solidFill>
              </a:rPr>
              <a:t>aprobării și promovării proiectelor de dezvoltare regională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8377" y="5221213"/>
            <a:ext cx="5255751" cy="428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o-RO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o-RO" altLang="en-US" dirty="0" smtClean="0">
                <a:solidFill>
                  <a:schemeClr val="tx2">
                    <a:lumMod val="75000"/>
                  </a:schemeClr>
                </a:solidFill>
              </a:rPr>
              <a:t>în </a:t>
            </a:r>
            <a:r>
              <a:rPr lang="ro-RO" altLang="en-US" dirty="0">
                <a:solidFill>
                  <a:schemeClr val="tx2">
                    <a:lumMod val="75000"/>
                  </a:schemeClr>
                </a:solidFill>
              </a:rPr>
              <a:t>domeniul </a:t>
            </a:r>
            <a:r>
              <a:rPr lang="ro-RO" altLang="en-US" b="1" dirty="0">
                <a:solidFill>
                  <a:schemeClr val="tx2">
                    <a:lumMod val="75000"/>
                  </a:schemeClr>
                </a:solidFill>
              </a:rPr>
              <a:t>reprezentării regiunii în CNCDR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7544" y="5756519"/>
            <a:ext cx="7599660" cy="428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o-RO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o-RO" altLang="en-US" dirty="0" smtClean="0">
                <a:solidFill>
                  <a:schemeClr val="tx2">
                    <a:lumMod val="75000"/>
                  </a:schemeClr>
                </a:solidFill>
              </a:rPr>
              <a:t>în </a:t>
            </a:r>
            <a:r>
              <a:rPr lang="ro-RO" altLang="en-US" dirty="0">
                <a:solidFill>
                  <a:schemeClr val="tx2">
                    <a:lumMod val="75000"/>
                  </a:schemeClr>
                </a:solidFill>
              </a:rPr>
              <a:t>domeniul </a:t>
            </a:r>
            <a:r>
              <a:rPr lang="ro-RO" altLang="en-US" b="1" dirty="0">
                <a:solidFill>
                  <a:schemeClr val="tx2">
                    <a:lumMod val="75000"/>
                  </a:schemeClr>
                </a:solidFill>
              </a:rPr>
              <a:t>monitorizării utilizării mijloacelor financiare din FNDR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0011" y="6221338"/>
            <a:ext cx="7692389" cy="428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o-RO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o-RO" altLang="en-US" dirty="0" smtClean="0">
                <a:solidFill>
                  <a:schemeClr val="tx2">
                    <a:lumMod val="75000"/>
                  </a:schemeClr>
                </a:solidFill>
              </a:rPr>
              <a:t>în </a:t>
            </a:r>
            <a:r>
              <a:rPr lang="ro-RO" altLang="en-US" dirty="0">
                <a:solidFill>
                  <a:schemeClr val="tx2">
                    <a:lumMod val="75000"/>
                  </a:schemeClr>
                </a:solidFill>
              </a:rPr>
              <a:t>domeniul </a:t>
            </a:r>
            <a:r>
              <a:rPr lang="ro-RO" altLang="en-US" b="1" dirty="0">
                <a:solidFill>
                  <a:schemeClr val="tx2">
                    <a:lumMod val="75000"/>
                  </a:schemeClr>
                </a:solidFill>
              </a:rPr>
              <a:t>promovării cooperării interregionale și intraregionale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260648"/>
            <a:ext cx="699868" cy="720714"/>
          </a:xfrm>
          <a:prstGeom prst="rect">
            <a:avLst/>
          </a:prstGeom>
        </p:spPr>
      </p:pic>
      <p:pic>
        <p:nvPicPr>
          <p:cNvPr id="16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1" grpId="0" animBg="1"/>
      <p:bldP spid="5131" grpId="0"/>
      <p:bldP spid="17" grpId="0" animBg="1"/>
      <p:bldP spid="18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o-RO" alt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ROLUL CRD CENTRU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09939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o-RO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IDENTIFICĂ </a:t>
            </a:r>
            <a:r>
              <a:rPr lang="ro-RO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endParaRPr lang="ro-RO" altLang="en-US" sz="28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o-RO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MOBILIZEAZĂ  </a:t>
            </a:r>
          </a:p>
          <a:p>
            <a:pPr eaLnBrk="1" hangingPunct="1"/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C4EB1E-5266-49F9-92BA-43E0D6946F91}" type="slidenum">
              <a:rPr lang="ru-RU" altLang="ru-RU">
                <a:solidFill>
                  <a:srgbClr val="898989"/>
                </a:solidFill>
              </a:rPr>
              <a:pPr eaLnBrk="1" hangingPunct="1"/>
              <a:t>6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283342"/>
            <a:ext cx="726566" cy="748207"/>
          </a:xfrm>
          <a:prstGeom prst="rect">
            <a:avLst/>
          </a:prstGeom>
        </p:spPr>
      </p:pic>
      <p:pic>
        <p:nvPicPr>
          <p:cNvPr id="7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88550" y="3284984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en-US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SCOPUL CRD CENTRU</a:t>
            </a:r>
            <a:endParaRPr lang="en-US" altLang="en-US" sz="3200" b="1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795770" y="3930171"/>
            <a:ext cx="7588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o-RO" altLang="en-US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Realizarea misiunii și obiectivelor incluse în </a:t>
            </a:r>
            <a:r>
              <a:rPr lang="ro-RO" altLang="en-US" sz="2800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Strategia  </a:t>
            </a:r>
            <a:r>
              <a:rPr lang="ro-RO" altLang="en-US" sz="28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Dezvoltare Regională Centru</a:t>
            </a:r>
            <a:endParaRPr lang="en-US" altLang="en-US" sz="2800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3491880" y="1488266"/>
            <a:ext cx="51597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ro-RO" altLang="en-US" sz="26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resursele UMANE din Regiune </a:t>
            </a:r>
          </a:p>
          <a:p>
            <a:pPr eaLnBrk="1" hangingPunct="1">
              <a:buFontTx/>
              <a:buNone/>
            </a:pPr>
            <a:r>
              <a:rPr lang="ro-RO" altLang="en-US" sz="2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care </a:t>
            </a:r>
            <a:r>
              <a:rPr lang="ro-RO" altLang="en-US" sz="26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pot și doresc să se implice activ </a:t>
            </a:r>
          </a:p>
          <a:p>
            <a:pPr eaLnBrk="1" hangingPunct="1">
              <a:buFontTx/>
              <a:buNone/>
            </a:pPr>
            <a:r>
              <a:rPr lang="ro-RO" altLang="en-US" sz="2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în </a:t>
            </a:r>
            <a:r>
              <a:rPr lang="ro-RO" altLang="en-US" sz="26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procesul de dezvoltare regională </a:t>
            </a:r>
            <a:endParaRPr lang="ro-RO" altLang="en-US" sz="2600" dirty="0">
              <a:solidFill>
                <a:schemeClr val="tx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AutoShape 4" descr="Imagini pentru cooperation phot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Imagini pentru cooperation phot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data:image/jpeg;base64,/9j/4AAQSkZJRgABAQAAAQABAAD/2wCEAAkGBxMTEhMTExIWFhMWGB0XFxgYGRcaGhobGR0YHhcgHhkaHyggGh0nHR0YITEhJSkrLi4wGR8zODMtNygtLisBCgoKDg0OGxAQGy0mICYtLi0tLS0tLS0tLS0tLS0tLS8vLS0tLS0tLy0tLS0tLS8tLS0tLS0tLS0tLS0tLS0tLf/AABEIAOEA4QMBEQACEQEDEQH/xAAcAAEAAgMBAQEAAAAAAAAAAAAABQYDBAcCAQj/xABGEAACAAQDBQYCCAQCCAcAAAABAgADESEEEjEFBkFRYRMiMnGBkQehFCNCUmKx0fBygsHhM6IVFjVDU3OSsiQ0Y7PC8fL/xAAbAQEAAgMBAQAAAAAAAAAAAAAAAwQBAgUGB//EADoRAAICAQIDBAkCBQQCAwAAAAABAgMRBCESMUEFUaHwEyIyYXGBkbHRweEGFBUj8TNCYsJS4kOSov/aAAwDAQACEQMRAD8A7jACAEAfm34x7q/Q8aZstaSMTWYvJX/3i9LnMOjUGkZMooyGBsZUtpAHS/g3vOmGxLSZrZZeIoAToJgNEPSoJBP8MGYZ3uMGogBACAEARO2yKrWnrl/+R/oYlrMMr09Vt4dR/wAL8PJDy5xK8+cgm91D3H01GlPuryP6RDZzMk5EYEAIAQBzn4wb2jDyDhJTfXTlIcg3SWfFcaMwsOlTygZSOCTHjY2MLNGASW6uw3xuLk4ZDTtG7zUrlRRV29ADSvEgcYBn6o2NsqVhZMuRJXLLliij5kk8WJqSeJJjBobsAIAQAgBACAEAIAr2/m7K7QwczDmgfxymP2Zi+E+Rup6MYA/K+Iw7S3ZHUq6MVZTqrKaMD5EERk2PqNAyZkjIO+fCTfY4qX9FntXESx3WOsxB+bLx5ihveMGrR0aMGBACAEARW3lcLnUVCipALA+lGA942U1BNszGPE8FRn7RcjwMPNm6cphiF62C6PwLC0kn1RM7n7VQhpbnLMLWBJvYCxJN68IK+Nj22NbNPKCyWqJCAQAgDHiA2VshAehylqlc1LVAuRWAPzBvZs/GpipoxUuYZzFnLkEh1BFWRhYrcWHhqBQaRk3RXQYA8PAHdfgdumZMlsbNWkyeKSgdVlWNf5zQ+SrzjBqzqcDAgBACAEAIAQAgBACAOJfHfdTK67QlL3Xok+nBtJb+o7h6hOZjJlHIBAyZkeBktm52wdoTZkufg5LVRgyTT3UqPxNQMNQQK2JEZB+ksFPLIhfKszKM6q2YBqd4A0FRXjQRrlGuGbEDAgDzMcKCxIAAqSdABrAw2kssr2P3hlOrS0zEsLNSg66mvyiCdicWkRUayuVsYrO5BOBesVMHbRDYzEylYoxvSvpGEiXBbt1945fYhZs6rqSKmptwqRxHXpFyuxJYZwtRqqY2uPIssnFI3hdT5ERMmmI2RlyZmjJuIArW8O2QrhFQTMviBal+ljEE71F4LFdDkslJ29sfA4yvbS/o03RZimxH4iABz8Q9Y2hfGXPYzKicfeVfYXwvnNtCTLmZZmEH1rzF8LIpHcI4MxoKfdzEG0SkDP0EBSBqfYAQAgBAHxmAFSaCANP/AEpK+98jAzgyYLGLMFRY8R++EaxlkzKODZjY1EAIA1tp4CXPlTJM1c0uYpVhzB/I8jwgD8sb57tzNn4qZh5lSo70tz9uWa5T56gjmDwpGTYtPw23JlYhBisQweVfLLBscupc8hTw+8MgvuN2+Woko5MMlhTumZTl92WOXHysatlvRF6nTbZkarbcoCQKgeI0stdKxFktKtdSZ3W3l+rLsaqRUDkevLrE1EnxcLKWuilU7YLOFn4okU25iGo4VclfumlPOsdL0UFseVWv1EvXSWPg/vk+7b2p2uFDDu0mBZgv1IvyJymv/wBRT1EXFYLNmp9NRxLbfDXn5G1sTZMhpKEoCRa+opoLfu8aQhFon01NbipY3IfbW6GIftOyxAKtTKrDKR5uNfb++jo7jsLVd6IJ/h5i2YEtKqO7Usbg0Jaw6aaw9CzP8wupZd0N1FTDL9Kkjt2Zme9ctSQACp0ygaHiY3jWsbopammqybeDenbpS79nMmIfs3DAehvT1g6l0KUtDD/a2vP18TC+Hxsgd1hMUHhrT+FvyHzjGJx5GnBqal6rya+K3uZZTl07NhUVaq065W6RpK54xjc6OhU71xTWEiuLiwdbMRmIOorFQ7CWeRrYg5oGS5fDtVGHmBdBNb/tSLun9k5+qXr/ACLTE5WEAIAQBixM8IpY8Pn0gCt4/GtMNz6DQfqesbYMo0uyHM+0Z3MnrC4gqQQYpJtFhrJZsBtJXoCaPy4Hy/SJ4zTIJQaN6NzQQAgCH3g3XwmNMo4qQs3siWStRStKg0IzKaA5TY0EAZNpbClTZHYBQiAZVCd0ADRaD7NhVeItGJLKwbQlwtM5xMwmWZlmKKLVWrTXiL+vtFFxae5142xksxZ4eZlIIu6Ch/Ev9TxHmRGNzLaksMldxcCJ052yBsOCZl7jO1ar+K5LeoixXxSnxMpXRrqoVMVt3e46LNlBlK6AiluHlFlPDyc+UFKLiUyRIJbESh9pGH80s9ynsfeJdRHirycLTp8c6u9P6rkSW5c+qMDTgRTTrTlwtFOlnQ0EspossTHQEAIAQAgClb/bAEzLiPrXKFay0FVJFaEgAkitLDp1rDbHqizRPbglyKJipzAWvOmmwrpyFeFBVjyvFXBezjkeZrvLlsA2YimZqgGrMFJA1oMw00go5eTDsSai3uzrO5+HVMHJCjVcx8zr+npF2tYijnXtuxkzG5EIAQBixE8ItT6DiTyEAV6fiGmtUmgGgHD+8b4MmFpdNBpAyfb8hDAImUeUUC0bCTYGCQ3Z28J0+bh0fOZKgzK1IUtXKM33racInr4vkQzwWmJSIQAgCH23tXJSWgJZqC1yK8ABxiWuGd2c/Wapwargt2V/aO5k6YKiauZrsGqApoKUIrUinKIb16SSaLnZsXpq3Gby28/M2dm7iS1OafNaacoFBWWvP7LV58eJiNVR6lyWpm+WxbJMpVAVQFUWAAoBEpXPcAVHF1k4w1YEOc+U60NjT1B9x5RZXrVnCtzTq897z9fLMG74EnFvKWoQEoAaUI4etafnQVvzobTwT6f+3e4rlyLrFg6wgBACAEAIAgcXujhXVlVOzLNmzr4gb6Fq0FCbC0RuqLWCaN808kdtHcWTkrIqHC0oxzK9j4q6E9KDpGsqljYoaql3PjT9ZcvPQ+7pbWCf+GdChViADWzEmoNeFdDpprrGK549VkdOsnKfBbz5Z8+WW6Jy6IAwYrEhBU3PAQBETpjMczUH70Ebg05C5Wtpz/ekDJtrKgB9Cbn+UDOSsS7RQLRVN+t6/o6mRJb69h3mH+6U8f4zwHDXlWSuHFu+RHOWNiibubyYjBze0kTCpPiBFVcVrRwdeN7G5uItER+kN294RiMOkyanYTCO9LZhbqOh63GhiPji+pl1SXQ3Zm2JK6zB6An8hGHZHvMqmb6GDau2USUGRgxaw6cK/wBomqjx79Dn67UPTxx/u87nzYeyyn1k281vUL0HXW/XzrtZPOy5Eej0rrzOz2n4EvERfEAIAQBWt6JP1sl6cwfQilufePzixS/VaON2lDFsJr4Pz8yPxbCXilmZqh1U8q5RT3qp15xQsXDYJNRtU880vPgXB8QqrmZgF5k010ibK5nXc4pZb2NXD7YkO2RZqluVxXyJsT5RhTi9skcdRVJ4UtzfjYmEAIAQAgBAEFvHsTtfrJYAmr6ZwLhSeHQxHZDO6Kmp0/pPWjzXifN2NsmcGlvUTE56kA0NeoP9IxXPOzGmv48wlzROt01iUtlfwOJ7TMzCkxTkmIdUYfZ8qEEHiCDxjZPJlrBndM3Co/doyYMSYY5h92txAyScmR6CMNmDP2AjGQc/3u2Dj1Al4CWrmYSO1ZlUShTiDdm4AgEcSOEQ+j39xN6TY4FjMPMSa6TgyzVYiYH8QbjXmeNeNaxMjQt24O7+dhiZqnID9VUWdlNCRWzBSKeflEN02lhE9Fak8s6LiMWEFTrFVF3hIjGbUmuGWUpJAqB4c3KldR1jbGTf2U2lksG6eLDzcOClaswKn7JQManqCIlqlKLcU9ijqqaroRtlHdbrPPz+p0aLBTEAIAQAgCG3qw5aSDWgRwx8qEfIkH0iamWJHO7Tqc6c9zz+n65K9tHDl5CMBVkOUnXW4PzPvFfVx3yUlFypTXNbfqfBiDiXQuCsmUqinC4AatNTW1OgiGKdkkiRz9K05bRiiSGy5E0N2JOcXobA/vnziWen4USxrptz6PmbW7m0XJMmaczCpVjrQagniRUX435VOtcnyZPpbpN8E+ZPxKXhACAEAIAQBTN65RkYmXiZTd9iA6Zhwp3gupBAynyFrmILPVfEinbpLZWKylZfU09sb1zXJVfq1PI94j+Lh6RHO6R3aNMsJyW5o7KbspvayxUNaYtbOOf8QvQ+Y4xiFjiyS6lTXvL5haMAVurXB/fGLyaayjltNPDNtMOBc6xhswZowBACAK5vVuVg8flM+X31YHtEorlRqhYCpUi1OGoobwGSTxOx5TSVkBAiIAJYUABMootBwFLUjWUVJYN4TcHlHNtubPeXMyTRpf8ACy8xzEU5RaZ1q7FOOUaOJUKoFSAPAw4V4Gvp+sYwZ4iyfDrY84zGxUxh2VxLA1ZtC3RaVHnXlexVDqUtTbtwHQ4nKQgBACAEAeJ0oMpVhVWFCOhjKeHk1nFTi4vkysZZuEZgVzymrfgR9kHk3y/pYfDYvecVK3RyeVmL879z8/DXxuNE4LLkSqAmpC0qSbXHDzPyhXUq92R36j+YSrpj9Db2xhjh3SbLFFPiAoAGVbUHI0uNLdYQfGsMn1VT08lZXy6/FL9ev7mptpmSbLxCqcpAmAjnbMp8xmHrHPtThLJtdJqUbo8nv+UW7DT1dVdTVWFR6xMnlZOrGSklJGSMmwgBACAEAcx3vw7SsYxaZ3XAcHQ0NRlHOlKWvpFW1YkdHTyzDboReJWss0yy1PFrk0vYA6+VYiXPBbXI3tgzcwHzHEfpDBrNHSdlSQspABqoJ8yBWLlaxFHJtbc3k243IxACAEAIAQBWN+JlURBTPWorrU2A9T+UbxpVieSlqddPTTjwc+q713GjsTcorNdsSVdLFVUmhIJJLCgtpbQ39a0KsPc69moyvVLqBExVEAIAQAgBACAEAeVQDQAeUDCSXI1tqyA8p1JAtUE6Ai4PoY2g8STIdTBTqlFvG3PuK1JxIbCTFc0ylT5ZjoPn7xnVpI5ens4tPKMujXiTG6n/AJZNaValeWY0uPf1iCr2To6P/SXz+5MRIWhACAEAIArm+uxmnyg8sZpkoMVT79QKgUvXuikR2Q4lsT6exQlv1Oc4MsDWYygmwqpPpStqHhFTGTqZ2JbYGzJ0tjnftCxNwKVqbWvDfJhtcG7OnYRCEQHUKAfQCL0VhJHHm8ybMsZNRACAEAIAQBWmkdtjQSarK71P4fD/AJiD6RYzw1/E5Cg7tbnpH9OXjuWWK51xACAEAIAQAgBAGrtPGiTLLkVpQAcyTQeQ6xtCPE8EGovVNbmyBlpPngzGmUT+IooHK2vmaxO3CGxy4xv1Cc3LC+OF5+JGzpCKTnm5lGmTMx8xWgPpEctVFckQvTRT9ee3uy/2PbTXngScOlBWrE6qdKtSygCvd1inOcrHsWVmxejqW3nmXHCYcS0VF0UU/v5nWJksLB1oQUIqK6GaMmwgBACAEAIAjdobOwzZmmy5dxckCp9rk9dY0lGPNmfTuC9rBW9nzMmLQSizIzWBBspBqL8BrztEMdp7HO/mrZ3r1m03y89xdosnQEAIAQAgBAGDF4lZa1YgVsK8SdBDbO5h54W10WSH3TSomzCalny+WUVpXjcn2ET3PdI5nZkcxlY+bePp/kn4gOoIAQAgBACAEAIAht6wewqODCvkaj8yImo9o53aifoMrvX4/U0NoYgHBjLYZqHXqR58Ig1KaIvSJ6ZcPf8AubOxtj4d5UqY0sMxAJLEt3uNiaAVraI4Qi0mWaNPVKtSayydRABQAAchYRKXEktkeoGRACAEAIA8TpoVWY6KCT5C5jDeDEpKKbZUfpGIxjFQTLQfZUnTq1q19re8GZTOXx26ltLZHnEbCEv/ABMQFPAKuZr6fsiK99tVH+pL5c2WKeyrbOT8/EybOny5BJlymZtM7sFtatABRRp+xFH+rRi/Ug3728fk61HZEa93Lf6/gtOExAmIrrowr+6R2abY21qceTIbIOEnF9DNEpoIAQAgDzMmBQSTQDWMN4MpNvCKTtrHtiZ6on+HKOd68ACKfzFiPY8jEdbdlq7kS6tKjSTfV7Fl3bSmHS9a5mrfQsSNelIs2+2zm6BY08fn9yTiMuCANHa20lkrWlWPhXiaa+gjeEHJlbVamNEfe+SIVJWKn0ftCoIr3SVHTLfT384mzXDbBzFHV6hcSlj4PC+R5GAxFfrJrLy+uN/35Rnii+S8DaOk1Te7f/2fnwM30XEy++sxiAK0rnB9GNaeRjXig9mjb0Oqq9ZNv558GyQ2LtbtsykUdKVpoa8R7G3D1iOyvhLej1ivTTWGuZKRGXTBj8MJst5Z0YEfpG0ZcLyRXVqytwfUp+G7+HmS6NnChlB5yycwHWlR+sb6qGY5RxNK+KqVfXGfmuZL7pYwFDLIC0NVHMG58/MRVqltg6WisTjwkvicfLl+NwOmp9heN3JLmWp2wh7TIaZvbL+wjNel6KD5an5RG7l0Kj18P9qf2NGbvHiWzZJaKOBGZz0pzr5Rq7ZdCJ6y58kvuYZ2CxE2nazSBSpznJ7KKdK0HPpGk3jebx8dgqNRd3nvDbDLeGcuceEKXGnsY0rsrseIyWSV9m3RXFLb6kjsXacxZn0efmLfZY0rUcCRra4OvnFiEmnwyFF8lP0dnPoS22ZRaRNUVqUOmptp66RJNZiy1fFyrkl3EHsjGUw7hGGaoNbXBoCfP9Yo6m2UKG4PfY17K4JvhZtbN2UsxFmOxJN6Clr/ADPWKOj7NrthG2cm89PO+Ts36qUJOEUetvNKw8iy0zMqCmtSefkDF6/SQVLhWkuW/wAyGiyU7U5PJoYbb5TJLAWw41r+78ozp36GCrXQms0/G3Nlmw08OoYaGLyeVk58ouLwzLGTUQBHDbMvk3y/WM8JrxIj9s7WV0yoTr3uGhsPf8or2zXsot6eD9plMkYwK80ZwM5GYak0oV8v63iOq30cuIm1uj/mqfR5x7yz7obbZ3+jmpVUqGIpTKQKddfO0Swtc5PJBPSxpqio9ML4ltiYriAKxjwDjO9ei0CnQgLmt/NFmO1exx7YxnrlGfw8M/cqmzsDidozJzDF5UVgaEFhQ1ooQFcqihHX5x3rLaNFCCdeW18PnnfOT1EpQpSXCSB+HEypY42hJuRJN15d6YaRB/W44x6L/wDX/qafza/8fH9jV2FPaVjVlysScRLAOfIGWWFuCMpZlalK5l42jOsxLTcU6+GTe2cN/ZNfBmL2lU5TWPuWjYLZ8TNdRRAtPUnTrofbrHGt2gkzzWhfHqJSitsfcnsRi0Txuq+ZAPtxiBRb5HVnbCv22kQ+K3mljwKW6nuj53+UTRob5nPt7Vrj7Cb8F+fA8bs4diXmniW4akmpI6frGbmscJp2dXJydr9/i8njHbrjMWkvkrcq1wP4eXG1DrFGVXVFizRZeYPBEDAywxzTjMoaESlGnLMx096xzbdfRW8J8T/4/nkWaexLZbzeF9PybMmbTwSFropYGY1OdLAe0VH2na/Yr/7P9DpQ7KohvJ5N0SMUx1cL90ZU89KH96xs4doW9Wl3bR/cnT0teyS+57w2wGIGc5TqSDUk+nv6xtV2TOSzZLD+onrYr2Vk0OwVJ1JbNkl+JiTqtzQD1r5RThRFar0dLeIvd57t35+JLbdjTuyxc0ZcKs3E4lZwXLLRgK8CFvY8TW3vzj0izKWTykFO65WY2RbInOmUyXhcmLmS18NGC00FVDAHyNAP7RRur4lKPuZz9L/a1eFyJrdhvq2Xk1acswBt0rWKvY0s0yj3P7pP75O9r166fuKFvbtCY2LcMhYS3IUVJUCgobAivE8iTF2xviZNp4xUEaEolZjTczlmIrVGoALUU6AD9TEXvLOC57L2u0sZqZlOq1p6jlEkbHEp20qWxLDbTG4Ap0DaBwrXAI0IMdL0a8/A5pl7ed97/KIxiIKz9IP7/fnGCI1TNqhPOvzJjmz9pnapS4I/BEThWYMQWIqbd3y416RoixLZE7uMmbFMwJYIhvUUBYgC3Goze0WKVvkpaqXqpHQIslAQBXNvplxEqb9kilNLrU69QSKdIsVPMWjka6LhfC3zlf5Kvu7nwW0TLemWe2Rzw4mQfMk5eufmI7epUdVolJc4rK/7fn3YPS2YsqyunlnQNryDMkTpa+J5bqPNlIEcGiahbGT5Jp+JTg8STOf/AA8Mgy58onJiHJALihAFBkvexFxxuedO92xGzijJbxXd9/mT9o1Stg4p7YJk7PxEsFe0yS7nVVFeJJBHmamOOpRk9llnmI6TVr1I5x7tvFb+cEPidp4GX45+c8RKHaG/NvCPU3i9XotTZyhj47fuW6ewrZPM9jVO9LswGGwigG5M2sxyOHdBCqbdQIs/0uKjmyz6bI69fZWnrW+5IYHfjESZgTFyaoaVZVKMg55SasNTYA05xrPsmqyHFTLf6p/PoWXpotZgyzbx4molopBR+8TWxFst+IvXraPDdsXSjw09+c/LbHib6KtZc30NrB7HQBSwzHW9xWJdP2ZVFJz3fgR26ubbUdkSMuUq+EAeQpHRhXCCxFJFWUnLmz3G5qIArWFmLLnTZbr3SSCejAUPqP6x5yi1abVzhNbNvf48mdS6v09CafTl9zE+wyB9ViaV1IcoaeQqCfQR2FKDWYyX1PPS7PsjtFvxRiTZExqg4oE6f4jkge9zpBSi9uNfU1/kb+rfie0kS8MSwcuxtXgOZJN2N6esU9VrK6YtReW/ovedDQ9mNT4pMmdgYVklkvZmNachwH75xL2XROqnM+b3x3LoWtZZGc8R5IoG9UpUxs0EmXmIcXFGzC7CvAtmHmDE9q9Yn08swRoPPsQs2poRwNzw1iPGMlpPJJ4NqIBWMdDV4N9J1ZfmrKKgm7S1Y3dgNQY69TzFP4HGsWJNG/8A6WldPaT+sZ4X5yakw+7kg/eHkf1iDLMcKPI3Xw+XLRq88xr7afKInVFliN84rCZDbZ3aWUhdJj8qGh142F42q08HLcg12vurp4obPKJXdTZKSZQmZi0x1BdjSg6CmgjPolCTSMQ1Mrqoyn3b/HqbmL25Il6vU8lFdOunziWNUmVbdfRX1z8POCKnbwTntKlhfO7cKW0B84lVMVzZRn2jdLauP6s8iQzFWxU3KL0DsFrXgBYDhU0jZb7VrPwN6tJffLNzePPToVzb+NTE7QkS5JIIeUNNQj5mI4kZQT/LHa0tUqNHOU+6XisHpa4uup5950yPNFEq+8W5cvEOZqOZU46kXRjSlWWoJNLVBFeNY6ek7UnTHgkuKPivg/2LFeocFh7og2+HU1yDNxCuRpZtfInTpF5dtVxXqQx9CZatLkiS2V8P5KAdq3amtTRcgPnQkkU6xWu7Ztl/prHiRz1Un7OxasHgZcoZZaKg6CnueMcuy2djzN5K8pOXMq/xP2eHwgm0q0lw2mY5WIVrdKhv5Y6fY1zhfwf+S8Vuvx8yfSzxPHeR2y5+fCYY2IQtJNDoLFOF7Aj+8cL+KtJ/c9J8/rz8S7RLhslHv3LzgJuaWh6flYxjS2cdMZe45t0eGbRsRORiAEAa+KwaTPEL8CLEeRivfparl66+fVfMlrunX7L/AARv+gqaTT6rU/IgfKOc+yMezP6rL+6+xa/nu+PieP8AV3j2t+eQX+dYj/ouf/k+i/f9Tb+of8fE2sFsZEIJJdhpXQen6+lIt6fsyqpqT9Zrlnp8vzn3ENusnNYWyJOOkVCob57vBycSrUfuqykVDXAtcUND5W84o6+z0NTtXTHi8F3SSbkoGns/dNpqrMM0AH8Nb1ItcRFoeO+lTntlv8E196rnwpE5ht0pCjvF382oP8tPzi8qYlWWqm+RHztgOs0iVL+rBUqarxzhte8aBufCLMZJRwVm23lkd/qni/vL/wBbfrE3pYGuDoEVTYQBgxuGExGRtDxGoPA+8bRlwvJFdUrYOD6lYxeyZkpWLz5SSl+27MB5kNatOFYtQlxySjFt9yOUuzdQ3wprHz+37lcn7yYWWT2UuZiTxJ+qQUPAUzn2jp19l3T/ANRqPi/wdPT9hxW9jz589T7Ixm08UB2KmVL1pKUIKXsZjGtedDYxK6NDpn/ceX79/BHSjRRSsGaT8P8AFMQWxKyyR3zd3J58Kn1tU6wfa+nisKGe7ovPyNv5iuPKJbN3d1ZOE7w784ihmMBmpxpyBNzxPE6U5Or7Qt1Gz2j3IgsulP4E9FEhEAIAQAgDBj8Ks2XMlN4XUofJgQfWN6rHXNTjzTz9DMZOLTRy7cua3/icK61NwtQB9bKNq00JoR6AR2/4h0qv0vHDu8HuvHB05tKUbF5TL7uxiKplrX7Q+UeG7Gubg4N+8j19eJcRNx2zniAEAIAQAgBACAILepqrLSmrFtaeEfMXji9tTfBCC6vP0/ydDQL1pS933JbAysstF5C/mbmOnpa/R0xj7ipdPim2Z4nIhACAEAIAQBzbf+c87HScMaCWoXLm0MyYTenGirblVta29H2XCNWmld13+i/f9C9p0o1uRb9mbr4aTQiWHYfafvH52HpHIu199uzeF3LYrSunLqTIEUyI+wAgBACAEAIAQAgDlu1pHYbZGViO1eVN6HMcpU86lWPr0rHqKJel7N9ZeypL9c+KOhB8VG/TKLXsZQmIZaUozIvlqPkB8o+aaRKrXSi+9pfPfBNqG56dS9yb+xZ49GckQAgBACAEAIAQBWNpN2+MWUAaSwATehrQtQ0obW1/pHnta3qNbGqPTn934HU06VWnc31/wizx6E5YgBACAEAIAQBSfiNsUuJeJlAdshVQegJZT6NrY68hHY7L10KVKu14i8/h+Bb0tmMxfIsGwdsCdLldplTEMtXl1+0PFluajjqbRyrnUrJRqllZ2fu8CGypwb7iWjQiEAIAQAgBACAEAYMZjZcpc82YktfvOwUe5jeuqdj4YJt+5ZMqLk8JHPN7MbJxGNwpw7rNK0Vyp7tS69mMwsdZmht7R6HQVWUaaxWpx6rPPk87fQvUxlCEuJY87lm2zLyz1ddcysfT/wDI94+d9pQ4dTCceeVn5f4wS6WXFS4vlhlkj0ByxACAEAIAQB8Jpc6QBxjGb2zsLicQJOJJlGaxXNR0IJJ7rEUpfgYruTT2LvDGUVlFm3H20pctOFHmtZhcVY1PlUmKem08K75WdZfrzJdQpSqSXJHQo6hzRACAEAIA18Ti1TU35DXifyBPoY2UWwQ+N2pN1SmYVop0NLEEjW9L6UcGtiI3cPV25hYzuQb7SafRya1HlTpThHKlNye504wUVsQ+3pjIEmoPrEaqmukZi8M2ccxZet0ts/SsOHPjWiTDwLAKSR0NekXYSyjm2R4Xgmo2NBACAEAIAQBVd/N4JmHSXKkU7ecSA1jkUUzNQ2rUgCtq15R1OzNHG+TnZ7MfF935LFFSm23yRX/9VlqJmLdnmG7Ie/Qm9Gdq+wFLDlFXtH+JFps10Lb3LHn7lyvintDZeehK7N7CWwKyJecVKHxEDpy+UecX8RaixOOc56Zb+pvPSvG7eCVw2CedMEyYCoUg3sWoaig1A5k6xDRprdTcrrVhJ9euO5dF738u8jsuhTW64b5LBHfOYIAQAgBACAIPfXFmXg5xCZsw7M1NAA/dJJ9fmI1k8I3rWZI5HsjZ7s1ZijLzFgfS8VJS7jpVxxzJppXZii2A0pwiLLySe46jsXGdtIlTDqyivmLN8wY6EJcUUzk2R4ZNG7GxoIAQBUcVtGZlLM3kK0BPCppWnhawGp1ETpJAxSp9hU3oLnhxQmtSADY5vx2jZGGeJk/hS3I+wBr5mWc34DSHnz9wRDyZlWZEZpfiLAGxJvXjfjpfNYWjmaqlqfFHqdDT2px4ZGhtVTMlEByD01ivFPJa2xgfDMTjiWGHZBKQAYgkFgak0VTW7mjX4fI9D+Xuqw5xxnvKd/Clv8jrkbFIQAgBACAEAc33ryna0ntDakoKKHg5NSR9m/zPCsej0PEtBLh/5fb7l6nPoXj3/YsiywmLOcAqxNzwLmqm/wD0x884I16/+4sp8s975fgmcnPTeq91+nP8ljAjv4OWfYyBACAEAIAQAgCs/EDZa4jC5WamVwwH3jQilPWvpFfU2xqhxSeCxpouU8JFTw2GEtAi6AUivnO5dZ4xQqPKNGbIrjfETEYDES5asJuGUd+UQoPeYkkPqG5AmnS9Rd0+eEpalLjOt7vb34PGozSJ6nKMzq3cdBxLK1CB+LTrExVJnDz1dQyEFToRBPIawZIA5zOn1mqOFCppUa1qABcW4DvEUJNosgxTJvhW9jYWvXWgFhz4mtRmvGMgtOzt3yQDOP8AKPKlz1FiBrQcRWI3PuBPypYUUUAAcBEYNGfsLDO/aNJQtzpr5gWPrGvBHOSRXTSwmUnbGyZ2zsSMVhFJluaOt6Za1ZT04qRcEcbg+k0+or11Pob3iS5P9fyWoTjbHhnzLzsbasrEyhNlNVTYi1VI1BpxH7tHD1GnnRPgmt/v7ypODg8M3ohNBACAEAIApfxK2OHlpilqHkkByOMpjQ1/hJzdBmjtdj6lxm6Xyly+K/PL6FrS2Ybj3/cx7JxMzE4OXMdgZ0vusR9oEdxiOF/yJjz38T9n8NnHVtj9fw/oWqZKuxx6Ml8ftYmQtGyzK5XpY1AqacgbGscjUa6yzTR4HibeHjny6fHbfuMU6ZRueVlYyvqY5eyhUUnDtqVKhqNe/A19bQXY1qh6VP1n13XiZesWcOPqm9sXGuSZUy7KNeJ5g9RFjs/VWSk6bea6/nz+XBqqYpKyHJkvHWKQgBACAMc+cqKWYgKLkmNZSUVmTwjKi5PCIGXXFTQxBEldAfMUNOZ+UcJKWvvy01Bd/nm/A6Ta01eF7TJPHbIlTR3loRoy2I/X1jtuqLWMFCNsovJzLfrGysGzSWmKZpTOqjxFSSBUcLgxXdEs4LkdRFrPU4zinLsztcsan1i5GOFgpyeXku3w93dBpi5g0qJI+TP+YHqeURWz6I3hHqdK2ZtV8O1Vuh1U6Hy5HrEcZNG0oJlg/wBb5P3Jnsv6xL6REXo2VCXpwtpYUFPnl6Cq35GLqI2WjdrYdD20wdUU/wDcf6WHHnEU5dAWmIwIAQB5mIGBBFQRQiMptPKCeDnm09l4jZs58ThFDyXH1iMba2rQVrrR+FT69+m+nXVKm54kuT8+K6l2M43R4Zcy37B3ikYtay3GcCrS2oHXzXiPxCoPOOTqtHbp5Ymtu9cn57uZWsqlB4ZLRVIxACAEAeZssMCrAFSCCDoQdRGYtxeUORzaQ03ZmJKMpaQworXIdRWg5CYANON+Bj0c1X2hRlP1uq7n+H4F94ujlczb2rtzBdm82XMYsDUKbAHWmlT/AA/0jjaP+HXXqVJx5+djdSueIyKficPiJcuRjmZgZ81gCbEJQNLYmteEw8bAGPVRnTOc9Mv9qX15NfZfFkicW3DuR0CVjCxkT/8AiIGNLGqkBre3vHzDtip6TtDK5fjn4YM1JSrlX3fryLepreOymmso5DWD7GQa+Nx0uSoabMVFJoCxAqTwFdTrbpGG0uZlRb2RrTttyFliZ2gZScoy94k0rQAcaRBfqa6Ycc3sSwonOXCluQb7SOInpKNcrUOQDwj7zedD+9eInd2hZvtX3eeb8P16PBHT1tr2u8tUmUFFFFBHoK641x4YrY5UpOTyz3G5qcY+LG4WJfEzMdh0M5XUZ0W8xMigd1TdlIAst68OMZRlFH2ZusZuL7ATZc2Uiq82bKYkAN9gGlnJBFOFzwpGk58KN4rLOrJICqFUAKoAAGgA0iqTmOakDJi7MRkwW/YG7gSjzgC+oXUL16n3pUiptF+U+4qFjiMCAEAIAQB8ZQQQRUHUGCeN0Dlm/ey5Eh1fCuZU5DWq/YPQgZvMR2dJ2wk/R6neL6/k6FMpSj6/IyTMbiQwdMQ9SAzEnxBOJGlyaUsI89Kb4m0bOqLWyJ/dLex5zJKnJV3zMrrQDKBUVHDjcfh5mN4WZeGVbaeFZLjEpXEAIAw4zCJNRpcxA6NYqwqDG9dk65KUHhozGTi8og8HuRgZbl1kksdczzHB6EMxBHnWLtnauqnHhctvckvsvsTPUWNYyZd9Nm9tg5qAHMo7RKa5pfeAHnQj1jXs670WpjJ8ns/g9v3MUT4bEyn7sY0zMI8tv8TDurj+CZbun+IE+oiv/GOj/tq6PnGz8GvodGHq3LuksfNF+2LOzSl/D3faOV2bbx6de7b6FHVw4bX79yL3q3tlYP6uhacy5kFDluSBmbgKg+3URclNRIq63L4HNtsbRn4py01iSpDKoJCAfhWp4VvqSDFaU2+ZfrrUdkSWz9oyZRExw0wNei00UWoTp3qWF7mOZPSO3UKVnsJcv0/ctSk1B8HMnfh1hyXmTXFHfM582I+QFhHVoiovCWEUdVJ8CRfYtFAQBixSko4WoYqQKUBrS1CbA+cAc9wGyZOCl9kqFL1YkMzMx1ZjcsTTWKsm87lmK7jaIUiooR0jGDYwvLEYMmLsF/ZjOQdIi2UxACAEAIA09sY9cPImz28MtGc9coJp66QC3OU7A+ImJkns8SRNVqkubNLY1JpQUZAbAGlBx4Ro28E3Askhj8PLxC5lfNmNa11JiBrctqexA46RPlqyqSVK5acaDQA6jyjaDcJKXP47oypGSbKnKqYmTim+klcrKqMpQE1IBKhG+zXS4tWO5otfoow4La0s7trL3+byvE2WJ7SjsWfZO/mJVR9Jw2YAXdAUrTkGs3WhFOUWZdm6a+PHprNn0e/7r5ognpov2WTeD+IGCcLndpRJIpMU8K8VqKW1rT1tFafY+pXspS+D/OCJ6WxctyRxe8+GWUZiTpcw0qqq6lmvTStddbWoYoW0W1Rcpxax7jSNMm8NFZxm/c1h9VKVKnLVjmIN6kCw4cf7RSdz6FiOlXVmvg9+sQJjLMWWyr+FgSLVNQaA1qNOEYV0jd6SHRsveztoy50oTFYZTrcWPEGLEHxbopSg4ywc53YkqNpTJUtqypiTUtpSoKtTmLX/ABD19H2rX6fs/Fmz28Vh+fcXpyagpdU0WjZ2OOHLI4vYHhcCx8je/lHzXTaqWinKua89/wAP2J7qVqEpRZCbzYGbigZ+SolqQQAPDUmx+0RrraLWl1Wp1E3Jx9X3dPn195h11UpRzv5+hTnmNS3iFKNTXStRXTWOg8G6Rv7MwZJzHianle5twgauR1DdvA5JQYjvPfyHAf19Ys1RwsnOvnxSx3EvEpAIAQBgxeESYKOoI+Y8jGHFPmZTa5FVx2wJkklpXfl8VsKczZSSf04RA63HkTxsT5ms0u2kaYN8mPsxGDJfouFMQAgBACAKF8XdpZZErDA96e9WH/pyqM3u2Qe8YZvBbnHcbN1jBISW4uHnzsZKkynZQzVemgRbuSDatLDqRGHFMcTid4m7vYc/YI/mb+phwI0VskbGG2TJShWUtRoTc+5jKikYdkn1NtpYIoQCOVLe0bptbo0yRuJ3fwzjK0ladLflFiGsvg8qTJFbNdSvbV3KwsmW86WrBkFVFQQOGlLWMSartK+6mVc8NP8AyWKtROUkmVSbNVVJOiuD/wBRI87ZvkY4fwOgkjUxOMIJMpQzdpeoNGRrvfjc28oysLmZ35IsCbu/TEVZZEor3jVTTgDYUvwrXneOr2PrlpZybWcor3Wej3Za91d1kweds5mTZnicigoOCrU5R6kmg5CLGt18tThYxFdPyULbnZ8CdmyVazKG8wD+cc2dcLFiaT+KyRxnKPsvB6AjdLBqc/3x2AmHriUAEkXcWAQk6j8PTh5aV7K+qL1Go2xIhNn55l6ZJfCo7zeQPhHU36cYzCjO8iO/VpbQPu9nxHm4OXLkYcymnVvnq2RBwIBFzbU6V6RZaSKkMvdnQ9094JeOw0vES7ZrOvFHHiU+XA8QQeMamzRMQMCAEAIA1sZgkmC4vzGv941cUzZSaI3/AEB+Me39409Eb+kJuJSIQAgBACAOHfEjHl9o4gk92UqSJfsJkw+5p6RqyWC2KDNapPGBk7f8Ht2xIwv0l1XtMQAykCpWUQCozdfEaW8PKMojk9zoEZNRACAEARm38TLEmajzEVmltlVmAJsdATUxrP2Wb17ST95ziTIlzMrKQ3UGKPI7Odid2RsjO3dANNSdBG8IuXIgstUFuXHZ2z1lC1zxP9uEWoQUTn22ub3NyNyIQAgCD3x27hcJhnmYp6IQVCi7ux0VF4t8hqSAKwBwTbPxBd5aph1Msle+5pmB4hRenmf7xvxGFDvKcHvUkkm5JuSeJJ4mNSQvfwr3uOCxIlvfDz2VXH3GJorjyrRun8IEA0fo2MGggBACAEAIAQAgBACAI3eLbCYSQ8575bKvFmPhUeZ9hU8IGUss/Pe29pPPd5jmruxYmlr9OA4RqTcjFutsY4zGScPqrNV+FEW7/wCUEDqRA1bwfppFAAAFALADQCNiI+wAgBACAIjEqHmNUKQKChp/Uc42QNddmSia9hKJ55Er7iMOMXzRspyXJkrgMOqA5VC15RjhS5CUnLmbUDUQAgBAHMfjfui+KkLi5ILTcMDmQXzSzQsQPvLSttRUXNIGUfn2sZMntWgZMyvQgwB+gfhFvocVLbD4iYDPlnuE2aZLp/mZSCCdaUJ4mDNWjo0YMCAEAIAQAgBACAEAc9+Mv+Bh/wDmn/23jDN4czjk3WMEhcPgt/tFv+RM/wC6XBczSfI7rGxGIAQAgBAEM3+I/mY3Rg+S/EYyCSwWhjWRk2I1AgBACAEAfjKf42/iP5xk2PCwBm4wMln+Hv8AtHB/8+X/AFgD9Rxg0EAIAQAg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data:image/jpeg;base64,/9j/4AAQSkZJRgABAQAAAQABAAD/2wCEAAkGBxMTEhMTExIWFhMWGB0XFxgYGRcaGhobGR0YHhcgHhkaHyggGh0nHR0YITEhJSkrLi4wGR8zODMtNygtLisBCgoKDg0OGxAQGy0mICYtLi0tLS0tLS0tLS0tLS0tLS8vLS0tLS0tLy0tLS0tLS8tLS0tLS0tLS0tLS0tLS0tLf/AABEIAOEA4QMBEQACEQEDEQH/xAAcAAEAAgMBAQEAAAAAAAAAAAAABQYDBAcCAQj/xABGEAACAAQDBQYCCAQCCAcAAAABAgADESEEEjEFBkFRYRMiMnGBkQehFCNCUmKx0fBygsHhM6IVFjVDU3OSsiQ0Y7PC8fL/xAAbAQEAAgMBAQAAAAAAAAAAAAAAAwQBAgUGB//EADoRAAICAQIDBAkCBQQCAwAAAAABAgMRBCESMUEFUaHwEyIyYXGBkbHRweEGFBUj8TNCYsJS4kOSov/aAAwDAQACEQMRAD8A7jACAEAfm34x7q/Q8aZstaSMTWYvJX/3i9LnMOjUGkZMooyGBsZUtpAHS/g3vOmGxLSZrZZeIoAToJgNEPSoJBP8MGYZ3uMGogBACAEARO2yKrWnrl/+R/oYlrMMr09Vt4dR/wAL8PJDy5xK8+cgm91D3H01GlPuryP6RDZzMk5EYEAIAQBzn4wb2jDyDhJTfXTlIcg3SWfFcaMwsOlTygZSOCTHjY2MLNGASW6uw3xuLk4ZDTtG7zUrlRRV29ADSvEgcYBn6o2NsqVhZMuRJXLLliij5kk8WJqSeJJjBobsAIAQAgBACAEAIAr2/m7K7QwczDmgfxymP2Zi+E+Rup6MYA/K+Iw7S3ZHUq6MVZTqrKaMD5EERk2PqNAyZkjIO+fCTfY4qX9FntXESx3WOsxB+bLx5ihveMGrR0aMGBACAEARW3lcLnUVCipALA+lGA942U1BNszGPE8FRn7RcjwMPNm6cphiF62C6PwLC0kn1RM7n7VQhpbnLMLWBJvYCxJN68IK+Nj22NbNPKCyWqJCAQAgDHiA2VshAehylqlc1LVAuRWAPzBvZs/GpipoxUuYZzFnLkEh1BFWRhYrcWHhqBQaRk3RXQYA8PAHdfgdumZMlsbNWkyeKSgdVlWNf5zQ+SrzjBqzqcDAgBACAEAIAQAgBACAOJfHfdTK67QlL3Xok+nBtJb+o7h6hOZjJlHIBAyZkeBktm52wdoTZkufg5LVRgyTT3UqPxNQMNQQK2JEZB+ksFPLIhfKszKM6q2YBqd4A0FRXjQRrlGuGbEDAgDzMcKCxIAAqSdABrAw2kssr2P3hlOrS0zEsLNSg66mvyiCdicWkRUayuVsYrO5BOBesVMHbRDYzEylYoxvSvpGEiXBbt1945fYhZs6rqSKmptwqRxHXpFyuxJYZwtRqqY2uPIssnFI3hdT5ERMmmI2RlyZmjJuIArW8O2QrhFQTMviBal+ljEE71F4LFdDkslJ29sfA4yvbS/o03RZimxH4iABz8Q9Y2hfGXPYzKicfeVfYXwvnNtCTLmZZmEH1rzF8LIpHcI4MxoKfdzEG0SkDP0EBSBqfYAQAgBAHxmAFSaCANP/AEpK+98jAzgyYLGLMFRY8R++EaxlkzKODZjY1EAIA1tp4CXPlTJM1c0uYpVhzB/I8jwgD8sb57tzNn4qZh5lSo70tz9uWa5T56gjmDwpGTYtPw23JlYhBisQweVfLLBscupc8hTw+8MgvuN2+Woko5MMlhTumZTl92WOXHysatlvRF6nTbZkarbcoCQKgeI0stdKxFktKtdSZ3W3l+rLsaqRUDkevLrE1EnxcLKWuilU7YLOFn4okU25iGo4VclfumlPOsdL0UFseVWv1EvXSWPg/vk+7b2p2uFDDu0mBZgv1IvyJymv/wBRT1EXFYLNmp9NRxLbfDXn5G1sTZMhpKEoCRa+opoLfu8aQhFon01NbipY3IfbW6GIftOyxAKtTKrDKR5uNfb++jo7jsLVd6IJ/h5i2YEtKqO7Usbg0Jaw6aaw9CzP8wupZd0N1FTDL9Kkjt2Zme9ctSQACp0ygaHiY3jWsbopammqybeDenbpS79nMmIfs3DAehvT1g6l0KUtDD/a2vP18TC+Hxsgd1hMUHhrT+FvyHzjGJx5GnBqal6rya+K3uZZTl07NhUVaq065W6RpK54xjc6OhU71xTWEiuLiwdbMRmIOorFQ7CWeRrYg5oGS5fDtVGHmBdBNb/tSLun9k5+qXr/ACLTE5WEAIAQBixM8IpY8Pn0gCt4/GtMNz6DQfqesbYMo0uyHM+0Z3MnrC4gqQQYpJtFhrJZsBtJXoCaPy4Hy/SJ4zTIJQaN6NzQQAgCH3g3XwmNMo4qQs3siWStRStKg0IzKaA5TY0EAZNpbClTZHYBQiAZVCd0ADRaD7NhVeItGJLKwbQlwtM5xMwmWZlmKKLVWrTXiL+vtFFxae5142xksxZ4eZlIIu6Ch/Ev9TxHmRGNzLaksMldxcCJ052yBsOCZl7jO1ar+K5LeoixXxSnxMpXRrqoVMVt3e46LNlBlK6AiluHlFlPDyc+UFKLiUyRIJbESh9pGH80s9ynsfeJdRHirycLTp8c6u9P6rkSW5c+qMDTgRTTrTlwtFOlnQ0EspossTHQEAIAQAgClb/bAEzLiPrXKFay0FVJFaEgAkitLDp1rDbHqizRPbglyKJipzAWvOmmwrpyFeFBVjyvFXBezjkeZrvLlsA2YimZqgGrMFJA1oMw00go5eTDsSai3uzrO5+HVMHJCjVcx8zr+npF2tYijnXtuxkzG5EIAQBixE8ItT6DiTyEAV6fiGmtUmgGgHD+8b4MmFpdNBpAyfb8hDAImUeUUC0bCTYGCQ3Z28J0+bh0fOZKgzK1IUtXKM33racInr4vkQzwWmJSIQAgCH23tXJSWgJZqC1yK8ABxiWuGd2c/Wapwargt2V/aO5k6YKiauZrsGqApoKUIrUinKIb16SSaLnZsXpq3Gby28/M2dm7iS1OafNaacoFBWWvP7LV58eJiNVR6lyWpm+WxbJMpVAVQFUWAAoBEpXPcAVHF1k4w1YEOc+U60NjT1B9x5RZXrVnCtzTq897z9fLMG74EnFvKWoQEoAaUI4etafnQVvzobTwT6f+3e4rlyLrFg6wgBACAEAIAgcXujhXVlVOzLNmzr4gb6Fq0FCbC0RuqLWCaN808kdtHcWTkrIqHC0oxzK9j4q6E9KDpGsqljYoaql3PjT9ZcvPQ+7pbWCf+GdChViADWzEmoNeFdDpprrGK549VkdOsnKfBbz5Z8+WW6Jy6IAwYrEhBU3PAQBETpjMczUH70Ebg05C5Wtpz/ekDJtrKgB9Cbn+UDOSsS7RQLRVN+t6/o6mRJb69h3mH+6U8f4zwHDXlWSuHFu+RHOWNiibubyYjBze0kTCpPiBFVcVrRwdeN7G5uItER+kN294RiMOkyanYTCO9LZhbqOh63GhiPji+pl1SXQ3Zm2JK6zB6An8hGHZHvMqmb6GDau2USUGRgxaw6cK/wBomqjx79Dn67UPTxx/u87nzYeyyn1k281vUL0HXW/XzrtZPOy5Eej0rrzOz2n4EvERfEAIAQBWt6JP1sl6cwfQilufePzixS/VaON2lDFsJr4Pz8yPxbCXilmZqh1U8q5RT3qp15xQsXDYJNRtU880vPgXB8QqrmZgF5k010ibK5nXc4pZb2NXD7YkO2RZqluVxXyJsT5RhTi9skcdRVJ4UtzfjYmEAIAQAgBAEFvHsTtfrJYAmr6ZwLhSeHQxHZDO6Kmp0/pPWjzXifN2NsmcGlvUTE56kA0NeoP9IxXPOzGmv48wlzROt01iUtlfwOJ7TMzCkxTkmIdUYfZ8qEEHiCDxjZPJlrBndM3Co/doyYMSYY5h92txAyScmR6CMNmDP2AjGQc/3u2Dj1Al4CWrmYSO1ZlUShTiDdm4AgEcSOEQ+j39xN6TY4FjMPMSa6TgyzVYiYH8QbjXmeNeNaxMjQt24O7+dhiZqnID9VUWdlNCRWzBSKeflEN02lhE9Fak8s6LiMWEFTrFVF3hIjGbUmuGWUpJAqB4c3KldR1jbGTf2U2lksG6eLDzcOClaswKn7JQManqCIlqlKLcU9ijqqaroRtlHdbrPPz+p0aLBTEAIAQAgCG3qw5aSDWgRwx8qEfIkH0iamWJHO7Tqc6c9zz+n65K9tHDl5CMBVkOUnXW4PzPvFfVx3yUlFypTXNbfqfBiDiXQuCsmUqinC4AatNTW1OgiGKdkkiRz9K05bRiiSGy5E0N2JOcXobA/vnziWen4USxrptz6PmbW7m0XJMmaczCpVjrQagniRUX435VOtcnyZPpbpN8E+ZPxKXhACAEAIAQBTN65RkYmXiZTd9iA6Zhwp3gupBAynyFrmILPVfEinbpLZWKylZfU09sb1zXJVfq1PI94j+Lh6RHO6R3aNMsJyW5o7KbspvayxUNaYtbOOf8QvQ+Y4xiFjiyS6lTXvL5haMAVurXB/fGLyaayjltNPDNtMOBc6xhswZowBACAK5vVuVg8flM+X31YHtEorlRqhYCpUi1OGoobwGSTxOx5TSVkBAiIAJYUABMootBwFLUjWUVJYN4TcHlHNtubPeXMyTRpf8ACy8xzEU5RaZ1q7FOOUaOJUKoFSAPAw4V4Gvp+sYwZ4iyfDrY84zGxUxh2VxLA1ZtC3RaVHnXlexVDqUtTbtwHQ4nKQgBACAEAeJ0oMpVhVWFCOhjKeHk1nFTi4vkysZZuEZgVzymrfgR9kHk3y/pYfDYvecVK3RyeVmL879z8/DXxuNE4LLkSqAmpC0qSbXHDzPyhXUq92R36j+YSrpj9Db2xhjh3SbLFFPiAoAGVbUHI0uNLdYQfGsMn1VT08lZXy6/FL9ev7mptpmSbLxCqcpAmAjnbMp8xmHrHPtThLJtdJqUbo8nv+UW7DT1dVdTVWFR6xMnlZOrGSklJGSMmwgBACAEAcx3vw7SsYxaZ3XAcHQ0NRlHOlKWvpFW1YkdHTyzDboReJWss0yy1PFrk0vYA6+VYiXPBbXI3tgzcwHzHEfpDBrNHSdlSQspABqoJ8yBWLlaxFHJtbc3k243IxACAEAIAQBWN+JlURBTPWorrU2A9T+UbxpVieSlqddPTTjwc+q713GjsTcorNdsSVdLFVUmhIJJLCgtpbQ39a0KsPc69moyvVLqBExVEAIAQAgBACAEAeVQDQAeUDCSXI1tqyA8p1JAtUE6Ai4PoY2g8STIdTBTqlFvG3PuK1JxIbCTFc0ylT5ZjoPn7xnVpI5ens4tPKMujXiTG6n/AJZNaValeWY0uPf1iCr2To6P/SXz+5MRIWhACAEAIArm+uxmnyg8sZpkoMVT79QKgUvXuikR2Q4lsT6exQlv1Oc4MsDWYygmwqpPpStqHhFTGTqZ2JbYGzJ0tjnftCxNwKVqbWvDfJhtcG7OnYRCEQHUKAfQCL0VhJHHm8ybMsZNRACAEAIAQBWmkdtjQSarK71P4fD/AJiD6RYzw1/E5Cg7tbnpH9OXjuWWK51xACAEAIAQAgBAGrtPGiTLLkVpQAcyTQeQ6xtCPE8EGovVNbmyBlpPngzGmUT+IooHK2vmaxO3CGxy4xv1Cc3LC+OF5+JGzpCKTnm5lGmTMx8xWgPpEctVFckQvTRT9ee3uy/2PbTXngScOlBWrE6qdKtSygCvd1inOcrHsWVmxejqW3nmXHCYcS0VF0UU/v5nWJksLB1oQUIqK6GaMmwgBACAEAIAjdobOwzZmmy5dxckCp9rk9dY0lGPNmfTuC9rBW9nzMmLQSizIzWBBspBqL8BrztEMdp7HO/mrZ3r1m03y89xdosnQEAIAQAgBAGDF4lZa1YgVsK8SdBDbO5h54W10WSH3TSomzCalny+WUVpXjcn2ET3PdI5nZkcxlY+bePp/kn4gOoIAQAgBACAEAIAht6wewqODCvkaj8yImo9o53aifoMrvX4/U0NoYgHBjLYZqHXqR58Ig1KaIvSJ6ZcPf8AubOxtj4d5UqY0sMxAJLEt3uNiaAVraI4Qi0mWaNPVKtSayydRABQAAchYRKXEktkeoGRACAEAIA8TpoVWY6KCT5C5jDeDEpKKbZUfpGIxjFQTLQfZUnTq1q19re8GZTOXx26ltLZHnEbCEv/ABMQFPAKuZr6fsiK99tVH+pL5c2WKeyrbOT8/EybOny5BJlymZtM7sFtatABRRp+xFH+rRi/Ug3728fk61HZEa93Lf6/gtOExAmIrrowr+6R2abY21qceTIbIOEnF9DNEpoIAQAgDzMmBQSTQDWMN4MpNvCKTtrHtiZ6on+HKOd68ACKfzFiPY8jEdbdlq7kS6tKjSTfV7Fl3bSmHS9a5mrfQsSNelIs2+2zm6BY08fn9yTiMuCANHa20lkrWlWPhXiaa+gjeEHJlbVamNEfe+SIVJWKn0ftCoIr3SVHTLfT384mzXDbBzFHV6hcSlj4PC+R5GAxFfrJrLy+uN/35Rnii+S8DaOk1Te7f/2fnwM30XEy++sxiAK0rnB9GNaeRjXig9mjb0Oqq9ZNv558GyQ2LtbtsykUdKVpoa8R7G3D1iOyvhLej1ivTTWGuZKRGXTBj8MJst5Z0YEfpG0ZcLyRXVqytwfUp+G7+HmS6NnChlB5yycwHWlR+sb6qGY5RxNK+KqVfXGfmuZL7pYwFDLIC0NVHMG58/MRVqltg6WisTjwkvicfLl+NwOmp9heN3JLmWp2wh7TIaZvbL+wjNel6KD5an5RG7l0Kj18P9qf2NGbvHiWzZJaKOBGZz0pzr5Rq7ZdCJ6y58kvuYZ2CxE2nazSBSpznJ7KKdK0HPpGk3jebx8dgqNRd3nvDbDLeGcuceEKXGnsY0rsrseIyWSV9m3RXFLb6kjsXacxZn0efmLfZY0rUcCRra4OvnFiEmnwyFF8lP0dnPoS22ZRaRNUVqUOmptp66RJNZiy1fFyrkl3EHsjGUw7hGGaoNbXBoCfP9Yo6m2UKG4PfY17K4JvhZtbN2UsxFmOxJN6Clr/ADPWKOj7NrthG2cm89PO+Ts36qUJOEUetvNKw8iy0zMqCmtSefkDF6/SQVLhWkuW/wAyGiyU7U5PJoYbb5TJLAWw41r+78ozp36GCrXQms0/G3Nlmw08OoYaGLyeVk58ouLwzLGTUQBHDbMvk3y/WM8JrxIj9s7WV0yoTr3uGhsPf8or2zXsot6eD9plMkYwK80ZwM5GYak0oV8v63iOq30cuIm1uj/mqfR5x7yz7obbZ3+jmpVUqGIpTKQKddfO0Swtc5PJBPSxpqio9ML4ltiYriAKxjwDjO9ei0CnQgLmt/NFmO1exx7YxnrlGfw8M/cqmzsDidozJzDF5UVgaEFhQ1ooQFcqihHX5x3rLaNFCCdeW18PnnfOT1EpQpSXCSB+HEypY42hJuRJN15d6YaRB/W44x6L/wDX/qafza/8fH9jV2FPaVjVlysScRLAOfIGWWFuCMpZlalK5l42jOsxLTcU6+GTe2cN/ZNfBmL2lU5TWPuWjYLZ8TNdRRAtPUnTrofbrHGt2gkzzWhfHqJSitsfcnsRi0Txuq+ZAPtxiBRb5HVnbCv22kQ+K3mljwKW6nuj53+UTRob5nPt7Vrj7Cb8F+fA8bs4diXmniW4akmpI6frGbmscJp2dXJydr9/i8njHbrjMWkvkrcq1wP4eXG1DrFGVXVFizRZeYPBEDAywxzTjMoaESlGnLMx096xzbdfRW8J8T/4/nkWaexLZbzeF9PybMmbTwSFropYGY1OdLAe0VH2na/Yr/7P9DpQ7KohvJ5N0SMUx1cL90ZU89KH96xs4doW9Wl3bR/cnT0teyS+57w2wGIGc5TqSDUk+nv6xtV2TOSzZLD+onrYr2Vk0OwVJ1JbNkl+JiTqtzQD1r5RThRFar0dLeIvd57t35+JLbdjTuyxc0ZcKs3E4lZwXLLRgK8CFvY8TW3vzj0izKWTykFO65WY2RbInOmUyXhcmLmS18NGC00FVDAHyNAP7RRur4lKPuZz9L/a1eFyJrdhvq2Xk1acswBt0rWKvY0s0yj3P7pP75O9r166fuKFvbtCY2LcMhYS3IUVJUCgobAivE8iTF2xviZNp4xUEaEolZjTczlmIrVGoALUU6AD9TEXvLOC57L2u0sZqZlOq1p6jlEkbHEp20qWxLDbTG4Ap0DaBwrXAI0IMdL0a8/A5pl7ed97/KIxiIKz9IP7/fnGCI1TNqhPOvzJjmz9pnapS4I/BEThWYMQWIqbd3y416RoixLZE7uMmbFMwJYIhvUUBYgC3Goze0WKVvkpaqXqpHQIslAQBXNvplxEqb9kilNLrU69QSKdIsVPMWjka6LhfC3zlf5Kvu7nwW0TLemWe2Rzw4mQfMk5eufmI7epUdVolJc4rK/7fn3YPS2YsqyunlnQNryDMkTpa+J5bqPNlIEcGiahbGT5Jp+JTg8STOf/AA8Mgy58onJiHJALihAFBkvexFxxuedO92xGzijJbxXd9/mT9o1Stg4p7YJk7PxEsFe0yS7nVVFeJJBHmamOOpRk9llnmI6TVr1I5x7tvFb+cEPidp4GX45+c8RKHaG/NvCPU3i9XotTZyhj47fuW6ewrZPM9jVO9LswGGwigG5M2sxyOHdBCqbdQIs/0uKjmyz6bI69fZWnrW+5IYHfjESZgTFyaoaVZVKMg55SasNTYA05xrPsmqyHFTLf6p/PoWXpotZgyzbx4molopBR+8TWxFst+IvXraPDdsXSjw09+c/LbHib6KtZc30NrB7HQBSwzHW9xWJdP2ZVFJz3fgR26ubbUdkSMuUq+EAeQpHRhXCCxFJFWUnLmz3G5qIArWFmLLnTZbr3SSCejAUPqP6x5yi1abVzhNbNvf48mdS6v09CafTl9zE+wyB9ViaV1IcoaeQqCfQR2FKDWYyX1PPS7PsjtFvxRiTZExqg4oE6f4jkge9zpBSi9uNfU1/kb+rfie0kS8MSwcuxtXgOZJN2N6esU9VrK6YtReW/ovedDQ9mNT4pMmdgYVklkvZmNachwH75xL2XROqnM+b3x3LoWtZZGc8R5IoG9UpUxs0EmXmIcXFGzC7CvAtmHmDE9q9Yn08swRoPPsQs2poRwNzw1iPGMlpPJJ4NqIBWMdDV4N9J1ZfmrKKgm7S1Y3dgNQY69TzFP4HGsWJNG/8A6WldPaT+sZ4X5yakw+7kg/eHkf1iDLMcKPI3Xw+XLRq88xr7afKInVFliN84rCZDbZ3aWUhdJj8qGh142F42q08HLcg12vurp4obPKJXdTZKSZQmZi0x1BdjSg6CmgjPolCTSMQ1Mrqoyn3b/HqbmL25Il6vU8lFdOunziWNUmVbdfRX1z8POCKnbwTntKlhfO7cKW0B84lVMVzZRn2jdLauP6s8iQzFWxU3KL0DsFrXgBYDhU0jZb7VrPwN6tJffLNzePPToVzb+NTE7QkS5JIIeUNNQj5mI4kZQT/LHa0tUqNHOU+6XisHpa4uup5950yPNFEq+8W5cvEOZqOZU46kXRjSlWWoJNLVBFeNY6ek7UnTHgkuKPivg/2LFeocFh7og2+HU1yDNxCuRpZtfInTpF5dtVxXqQx9CZatLkiS2V8P5KAdq3amtTRcgPnQkkU6xWu7Ztl/prHiRz1Un7OxasHgZcoZZaKg6CnueMcuy2djzN5K8pOXMq/xP2eHwgm0q0lw2mY5WIVrdKhv5Y6fY1zhfwf+S8Vuvx8yfSzxPHeR2y5+fCYY2IQtJNDoLFOF7Aj+8cL+KtJ/c9J8/rz8S7RLhslHv3LzgJuaWh6flYxjS2cdMZe45t0eGbRsRORiAEAa+KwaTPEL8CLEeRivfparl66+fVfMlrunX7L/AARv+gqaTT6rU/IgfKOc+yMezP6rL+6+xa/nu+PieP8AV3j2t+eQX+dYj/ouf/k+i/f9Tb+of8fE2sFsZEIJJdhpXQen6+lIt6fsyqpqT9Zrlnp8vzn3ENusnNYWyJOOkVCob57vBycSrUfuqykVDXAtcUND5W84o6+z0NTtXTHi8F3SSbkoGns/dNpqrMM0AH8Nb1ItcRFoeO+lTntlv8E196rnwpE5ht0pCjvF382oP8tPzi8qYlWWqm+RHztgOs0iVL+rBUqarxzhte8aBufCLMZJRwVm23lkd/qni/vL/wBbfrE3pYGuDoEVTYQBgxuGExGRtDxGoPA+8bRlwvJFdUrYOD6lYxeyZkpWLz5SSl+27MB5kNatOFYtQlxySjFt9yOUuzdQ3wprHz+37lcn7yYWWT2UuZiTxJ+qQUPAUzn2jp19l3T/ANRqPi/wdPT9hxW9jz589T7Ixm08UB2KmVL1pKUIKXsZjGtedDYxK6NDpn/ceX79/BHSjRRSsGaT8P8AFMQWxKyyR3zd3J58Kn1tU6wfa+nisKGe7ovPyNv5iuPKJbN3d1ZOE7w784ihmMBmpxpyBNzxPE6U5Or7Qt1Gz2j3IgsulP4E9FEhEAIAQAgDBj8Ks2XMlN4XUofJgQfWN6rHXNTjzTz9DMZOLTRy7cua3/icK61NwtQB9bKNq00JoR6AR2/4h0qv0vHDu8HuvHB05tKUbF5TL7uxiKplrX7Q+UeG7Gubg4N+8j19eJcRNx2zniAEAIAQAgBACAILepqrLSmrFtaeEfMXji9tTfBCC6vP0/ydDQL1pS933JbAysstF5C/mbmOnpa/R0xj7ipdPim2Z4nIhACAEAIAQBzbf+c87HScMaCWoXLm0MyYTenGirblVta29H2XCNWmld13+i/f9C9p0o1uRb9mbr4aTQiWHYfafvH52HpHIu199uzeF3LYrSunLqTIEUyI+wAgBACAEAIAQAgDlu1pHYbZGViO1eVN6HMcpU86lWPr0rHqKJel7N9ZeypL9c+KOhB8VG/TKLXsZQmIZaUozIvlqPkB8o+aaRKrXSi+9pfPfBNqG56dS9yb+xZ49GckQAgBACAEAIAQBWNpN2+MWUAaSwATehrQtQ0obW1/pHnta3qNbGqPTn934HU06VWnc31/wizx6E5YgBACAEAIAQBSfiNsUuJeJlAdshVQegJZT6NrY68hHY7L10KVKu14i8/h+Bb0tmMxfIsGwdsCdLldplTEMtXl1+0PFluajjqbRyrnUrJRqllZ2fu8CGypwb7iWjQiEAIAQAgBACAEAYMZjZcpc82YktfvOwUe5jeuqdj4YJt+5ZMqLk8JHPN7MbJxGNwpw7rNK0Vyp7tS69mMwsdZmht7R6HQVWUaaxWpx6rPPk87fQvUxlCEuJY87lm2zLyz1ddcysfT/wDI94+d9pQ4dTCceeVn5f4wS6WXFS4vlhlkj0ByxACAEAIAQB8Jpc6QBxjGb2zsLicQJOJJlGaxXNR0IJJ7rEUpfgYruTT2LvDGUVlFm3H20pctOFHmtZhcVY1PlUmKem08K75WdZfrzJdQpSqSXJHQo6hzRACAEAIA18Ti1TU35DXifyBPoY2UWwQ+N2pN1SmYVop0NLEEjW9L6UcGtiI3cPV25hYzuQb7SafRya1HlTpThHKlNye504wUVsQ+3pjIEmoPrEaqmukZi8M2ccxZet0ts/SsOHPjWiTDwLAKSR0NekXYSyjm2R4Xgmo2NBACAEAIAQBVd/N4JmHSXKkU7ecSA1jkUUzNQ2rUgCtq15R1OzNHG+TnZ7MfF935LFFSm23yRX/9VlqJmLdnmG7Ie/Qm9Gdq+wFLDlFXtH+JFps10Lb3LHn7lyvintDZeehK7N7CWwKyJecVKHxEDpy+UecX8RaixOOc56Zb+pvPSvG7eCVw2CedMEyYCoUg3sWoaig1A5k6xDRprdTcrrVhJ9euO5dF738u8jsuhTW64b5LBHfOYIAQAgBACAIPfXFmXg5xCZsw7M1NAA/dJJ9fmI1k8I3rWZI5HsjZ7s1ZijLzFgfS8VJS7jpVxxzJppXZii2A0pwiLLySe46jsXGdtIlTDqyivmLN8wY6EJcUUzk2R4ZNG7GxoIAQBUcVtGZlLM3kK0BPCppWnhawGp1ETpJAxSp9hU3oLnhxQmtSADY5vx2jZGGeJk/hS3I+wBr5mWc34DSHnz9wRDyZlWZEZpfiLAGxJvXjfjpfNYWjmaqlqfFHqdDT2px4ZGhtVTMlEByD01ivFPJa2xgfDMTjiWGHZBKQAYgkFgak0VTW7mjX4fI9D+Xuqw5xxnvKd/Clv8jrkbFIQAgBACAEAc33ryna0ntDakoKKHg5NSR9m/zPCsej0PEtBLh/5fb7l6nPoXj3/YsiywmLOcAqxNzwLmqm/wD0x884I16/+4sp8s975fgmcnPTeq91+nP8ljAjv4OWfYyBACAEAIAQAgCs/EDZa4jC5WamVwwH3jQilPWvpFfU2xqhxSeCxpouU8JFTw2GEtAi6AUivnO5dZ4xQqPKNGbIrjfETEYDES5asJuGUd+UQoPeYkkPqG5AmnS9Rd0+eEpalLjOt7vb34PGozSJ6nKMzq3cdBxLK1CB+LTrExVJnDz1dQyEFToRBPIawZIA5zOn1mqOFCppUa1qABcW4DvEUJNosgxTJvhW9jYWvXWgFhz4mtRmvGMgtOzt3yQDOP8AKPKlz1FiBrQcRWI3PuBPypYUUUAAcBEYNGfsLDO/aNJQtzpr5gWPrGvBHOSRXTSwmUnbGyZ2zsSMVhFJluaOt6Za1ZT04qRcEcbg+k0+or11Pob3iS5P9fyWoTjbHhnzLzsbasrEyhNlNVTYi1VI1BpxH7tHD1GnnRPgmt/v7ypODg8M3ohNBACAEAIApfxK2OHlpilqHkkByOMpjQ1/hJzdBmjtdj6lxm6Xyly+K/PL6FrS2Ybj3/cx7JxMzE4OXMdgZ0vusR9oEdxiOF/yJjz38T9n8NnHVtj9fw/oWqZKuxx6Ml8ftYmQtGyzK5XpY1AqacgbGscjUa6yzTR4HibeHjny6fHbfuMU6ZRueVlYyvqY5eyhUUnDtqVKhqNe/A19bQXY1qh6VP1n13XiZesWcOPqm9sXGuSZUy7KNeJ5g9RFjs/VWSk6bea6/nz+XBqqYpKyHJkvHWKQgBACAMc+cqKWYgKLkmNZSUVmTwjKi5PCIGXXFTQxBEldAfMUNOZ+UcJKWvvy01Bd/nm/A6Ta01eF7TJPHbIlTR3loRoy2I/X1jtuqLWMFCNsovJzLfrGysGzSWmKZpTOqjxFSSBUcLgxXdEs4LkdRFrPU4zinLsztcsan1i5GOFgpyeXku3w93dBpi5g0qJI+TP+YHqeURWz6I3hHqdK2ZtV8O1Vuh1U6Hy5HrEcZNG0oJlg/wBb5P3Jnsv6xL6REXo2VCXpwtpYUFPnl6Cq35GLqI2WjdrYdD20wdUU/wDcf6WHHnEU5dAWmIwIAQB5mIGBBFQRQiMptPKCeDnm09l4jZs58ThFDyXH1iMba2rQVrrR+FT69+m+nXVKm54kuT8+K6l2M43R4Zcy37B3ikYtay3GcCrS2oHXzXiPxCoPOOTqtHbp5Ymtu9cn57uZWsqlB4ZLRVIxACAEAeZssMCrAFSCCDoQdRGYtxeUORzaQ03ZmJKMpaQworXIdRWg5CYANON+Bj0c1X2hRlP1uq7n+H4F94ujlczb2rtzBdm82XMYsDUKbAHWmlT/AA/0jjaP+HXXqVJx5+djdSueIyKficPiJcuRjmZgZ81gCbEJQNLYmteEw8bAGPVRnTOc9Mv9qX15NfZfFkicW3DuR0CVjCxkT/8AiIGNLGqkBre3vHzDtip6TtDK5fjn4YM1JSrlX3fryLepreOymmso5DWD7GQa+Nx0uSoabMVFJoCxAqTwFdTrbpGG0uZlRb2RrTttyFliZ2gZScoy94k0rQAcaRBfqa6Ycc3sSwonOXCluQb7SOInpKNcrUOQDwj7zedD+9eInd2hZvtX3eeb8P16PBHT1tr2u8tUmUFFFFBHoK641x4YrY5UpOTyz3G5qcY+LG4WJfEzMdh0M5XUZ0W8xMigd1TdlIAst68OMZRlFH2ZusZuL7ATZc2Uiq82bKYkAN9gGlnJBFOFzwpGk58KN4rLOrJICqFUAKoAAGgA0iqTmOakDJi7MRkwW/YG7gSjzgC+oXUL16n3pUiptF+U+4qFjiMCAEAIAQB8ZQQQRUHUGCeN0Dlm/ey5Eh1fCuZU5DWq/YPQgZvMR2dJ2wk/R6neL6/k6FMpSj6/IyTMbiQwdMQ9SAzEnxBOJGlyaUsI89Kb4m0bOqLWyJ/dLex5zJKnJV3zMrrQDKBUVHDjcfh5mN4WZeGVbaeFZLjEpXEAIAw4zCJNRpcxA6NYqwqDG9dk65KUHhozGTi8og8HuRgZbl1kksdczzHB6EMxBHnWLtnauqnHhctvckvsvsTPUWNYyZd9Nm9tg5qAHMo7RKa5pfeAHnQj1jXs670WpjJ8ns/g9v3MUT4bEyn7sY0zMI8tv8TDurj+CZbun+IE+oiv/GOj/tq6PnGz8GvodGHq3LuksfNF+2LOzSl/D3faOV2bbx6de7b6FHVw4bX79yL3q3tlYP6uhacy5kFDluSBmbgKg+3URclNRIq63L4HNtsbRn4py01iSpDKoJCAfhWp4VvqSDFaU2+ZfrrUdkSWz9oyZRExw0wNei00UWoTp3qWF7mOZPSO3UKVnsJcv0/ctSk1B8HMnfh1hyXmTXFHfM582I+QFhHVoiovCWEUdVJ8CRfYtFAQBixSko4WoYqQKUBrS1CbA+cAc9wGyZOCl9kqFL1YkMzMx1ZjcsTTWKsm87lmK7jaIUiooR0jGDYwvLEYMmLsF/ZjOQdIi2UxACAEAIA09sY9cPImz28MtGc9coJp66QC3OU7A+ImJkns8SRNVqkubNLY1JpQUZAbAGlBx4Ro28E3Askhj8PLxC5lfNmNa11JiBrctqexA46RPlqyqSVK5acaDQA6jyjaDcJKXP47oypGSbKnKqYmTim+klcrKqMpQE1IBKhG+zXS4tWO5otfoow4La0s7trL3+byvE2WJ7SjsWfZO/mJVR9Jw2YAXdAUrTkGs3WhFOUWZdm6a+PHprNn0e/7r5ognpov2WTeD+IGCcLndpRJIpMU8K8VqKW1rT1tFafY+pXspS+D/OCJ6WxctyRxe8+GWUZiTpcw0qqq6lmvTStddbWoYoW0W1Rcpxax7jSNMm8NFZxm/c1h9VKVKnLVjmIN6kCw4cf7RSdz6FiOlXVmvg9+sQJjLMWWyr+FgSLVNQaA1qNOEYV0jd6SHRsveztoy50oTFYZTrcWPEGLEHxbopSg4ywc53YkqNpTJUtqypiTUtpSoKtTmLX/ABD19H2rX6fs/Fmz28Vh+fcXpyagpdU0WjZ2OOHLI4vYHhcCx8je/lHzXTaqWinKua89/wAP2J7qVqEpRZCbzYGbigZ+SolqQQAPDUmx+0RrraLWl1Wp1E3Jx9X3dPn195h11UpRzv5+hTnmNS3iFKNTXStRXTWOg8G6Rv7MwZJzHianle5twgauR1DdvA5JQYjvPfyHAf19Ys1RwsnOvnxSx3EvEpAIAQBgxeESYKOoI+Y8jGHFPmZTa5FVx2wJkklpXfl8VsKczZSSf04RA63HkTxsT5ms0u2kaYN8mPsxGDJfouFMQAgBACAKF8XdpZZErDA96e9WH/pyqM3u2Qe8YZvBbnHcbN1jBISW4uHnzsZKkynZQzVemgRbuSDatLDqRGHFMcTid4m7vYc/YI/mb+phwI0VskbGG2TJShWUtRoTc+5jKikYdkn1NtpYIoQCOVLe0bptbo0yRuJ3fwzjK0ladLflFiGsvg8qTJFbNdSvbV3KwsmW86WrBkFVFQQOGlLWMSartK+6mVc8NP8AyWKtROUkmVSbNVVJOiuD/wBRI87ZvkY4fwOgkjUxOMIJMpQzdpeoNGRrvfjc28oysLmZ35IsCbu/TEVZZEor3jVTTgDYUvwrXneOr2PrlpZybWcor3Wej3Za91d1kweds5mTZnicigoOCrU5R6kmg5CLGt18tThYxFdPyULbnZ8CdmyVazKG8wD+cc2dcLFiaT+KyRxnKPsvB6AjdLBqc/3x2AmHriUAEkXcWAQk6j8PTh5aV7K+qL1Go2xIhNn55l6ZJfCo7zeQPhHU36cYzCjO8iO/VpbQPu9nxHm4OXLkYcymnVvnq2RBwIBFzbU6V6RZaSKkMvdnQ9094JeOw0vES7ZrOvFHHiU+XA8QQeMamzRMQMCAEAIA1sZgkmC4vzGv941cUzZSaI3/AEB+Me39409Eb+kJuJSIQAgBACAOHfEjHl9o4gk92UqSJfsJkw+5p6RqyWC2KDNapPGBk7f8Ht2xIwv0l1XtMQAykCpWUQCozdfEaW8PKMojk9zoEZNRACAEARm38TLEmajzEVmltlVmAJsdATUxrP2Wb17ST95ziTIlzMrKQ3UGKPI7Odid2RsjO3dANNSdBG8IuXIgstUFuXHZ2z1lC1zxP9uEWoQUTn22ub3NyNyIQAgCD3x27hcJhnmYp6IQVCi7ux0VF4t8hqSAKwBwTbPxBd5aph1Msle+5pmB4hRenmf7xvxGFDvKcHvUkkm5JuSeJJ4mNSQvfwr3uOCxIlvfDz2VXH3GJorjyrRun8IEA0fo2MGggBACAEAIAQAgBACAI3eLbCYSQ8575bKvFmPhUeZ9hU8IGUss/Pe29pPPd5jmruxYmlr9OA4RqTcjFutsY4zGScPqrNV+FEW7/wCUEDqRA1bwfppFAAAFALADQCNiI+wAgBACAIjEqHmNUKQKChp/Uc42QNddmSia9hKJ55Er7iMOMXzRspyXJkrgMOqA5VC15RjhS5CUnLmbUDUQAgBAHMfjfui+KkLi5ILTcMDmQXzSzQsQPvLSttRUXNIGUfn2sZMntWgZMyvQgwB+gfhFvocVLbD4iYDPlnuE2aZLp/mZSCCdaUJ4mDNWjo0YMCAEAIAQAgBACAEAc9+Mv+Bh/wDmn/23jDN4czjk3WMEhcPgt/tFv+RM/wC6XBczSfI7rGxGIAQAgBAEM3+I/mY3Rg+S/EYyCSwWhjWRk2I1AgBACAEAfjKf42/iP5xk2PCwBm4wMln+Hv8AtHB/8+X/AFgD9Rxg0EAIAQAg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Imagini pentru cooperation phot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43" y="4852114"/>
            <a:ext cx="3331614" cy="20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o-RO" alt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o-RO" altLang="en-US" sz="29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MODUL DE FUNCȚIONARE AL CRD CENTRU</a:t>
            </a:r>
            <a:endParaRPr lang="en-US" sz="29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AB63D4-2F2F-45C0-8430-2CC21CD575F2}" type="slidenum">
              <a:rPr lang="ru-RU" altLang="ru-RU">
                <a:solidFill>
                  <a:srgbClr val="898989"/>
                </a:solidFill>
              </a:rPr>
              <a:pPr eaLnBrk="1" hangingPunct="1"/>
              <a:t>7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63" y="1482745"/>
            <a:ext cx="5192118" cy="49859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o-RO" sz="2600" b="1" dirty="0">
                <a:solidFill>
                  <a:srgbClr val="C00000"/>
                </a:solidFill>
                <a:latin typeface="+mn-lt"/>
              </a:rPr>
              <a:t>Şedinţe ordinare:</a:t>
            </a:r>
            <a:endParaRPr lang="en-US" sz="2600" b="1" dirty="0">
              <a:solidFill>
                <a:srgbClr val="C00000"/>
              </a:solidFill>
              <a:latin typeface="+mn-lt"/>
            </a:endParaRPr>
          </a:p>
          <a:p>
            <a:pPr>
              <a:spcAft>
                <a:spcPts val="600"/>
              </a:spcAft>
              <a:defRPr/>
            </a:pPr>
            <a:r>
              <a:rPr lang="ro-RO" sz="2600" b="1" dirty="0">
                <a:solidFill>
                  <a:srgbClr val="C00000"/>
                </a:solidFill>
                <a:latin typeface="+mn-lt"/>
              </a:rPr>
              <a:t>Şedinţe extraordinare:</a:t>
            </a:r>
          </a:p>
          <a:p>
            <a:pPr>
              <a:spcAft>
                <a:spcPts val="600"/>
              </a:spcAft>
              <a:defRPr/>
            </a:pPr>
            <a:endParaRPr lang="ro-RO" sz="2400" b="1" dirty="0">
              <a:solidFill>
                <a:srgbClr val="C00000"/>
              </a:solidFill>
              <a:latin typeface="Arial" charset="0"/>
            </a:endParaRPr>
          </a:p>
          <a:p>
            <a:pPr>
              <a:spcAft>
                <a:spcPts val="600"/>
              </a:spcAft>
              <a:defRPr/>
            </a:pPr>
            <a:endParaRPr lang="ro-RO" sz="2000" b="1" dirty="0">
              <a:solidFill>
                <a:srgbClr val="C00000"/>
              </a:solidFill>
              <a:latin typeface="Arial" charset="0"/>
            </a:endParaRPr>
          </a:p>
          <a:p>
            <a:pPr>
              <a:spcAft>
                <a:spcPts val="600"/>
              </a:spcAft>
              <a:defRPr/>
            </a:pPr>
            <a:endParaRPr lang="ro-RO" b="1" dirty="0">
              <a:solidFill>
                <a:srgbClr val="C00000"/>
              </a:solidFill>
              <a:latin typeface="Arial" charset="0"/>
            </a:endParaRPr>
          </a:p>
          <a:p>
            <a:pPr>
              <a:spcAft>
                <a:spcPts val="600"/>
              </a:spcAft>
              <a:defRPr/>
            </a:pPr>
            <a:endParaRPr lang="ro-RO" b="1" dirty="0">
              <a:solidFill>
                <a:srgbClr val="C00000"/>
              </a:solidFill>
              <a:latin typeface="Arial" charset="0"/>
            </a:endParaRPr>
          </a:p>
          <a:p>
            <a:pPr>
              <a:spcAft>
                <a:spcPts val="600"/>
              </a:spcAft>
              <a:defRPr/>
            </a:pPr>
            <a:endParaRPr lang="ro-RO" b="1" dirty="0">
              <a:solidFill>
                <a:srgbClr val="C00000"/>
              </a:solidFill>
              <a:latin typeface="Arial" charset="0"/>
            </a:endParaRPr>
          </a:p>
          <a:p>
            <a:pPr>
              <a:spcAft>
                <a:spcPts val="600"/>
              </a:spcAft>
              <a:defRPr/>
            </a:pPr>
            <a:endParaRPr lang="ro-RO" b="1" dirty="0">
              <a:solidFill>
                <a:srgbClr val="C00000"/>
              </a:solidFill>
              <a:latin typeface="Arial" charset="0"/>
            </a:endParaRPr>
          </a:p>
          <a:p>
            <a:pPr>
              <a:spcAft>
                <a:spcPts val="600"/>
              </a:spcAft>
              <a:defRPr/>
            </a:pPr>
            <a:endParaRPr lang="ro-RO" sz="2400" b="1" dirty="0">
              <a:solidFill>
                <a:srgbClr val="C00000"/>
              </a:solidFill>
              <a:latin typeface="Arial" charset="0"/>
            </a:endParaRPr>
          </a:p>
          <a:p>
            <a:pPr>
              <a:spcAft>
                <a:spcPts val="600"/>
              </a:spcAft>
              <a:defRPr/>
            </a:pPr>
            <a:endParaRPr lang="ro-RO" sz="1100" b="1" dirty="0" smtClean="0">
              <a:solidFill>
                <a:srgbClr val="C00000"/>
              </a:solidFill>
              <a:latin typeface="+mn-lt"/>
            </a:endParaRPr>
          </a:p>
          <a:p>
            <a:pPr>
              <a:spcAft>
                <a:spcPts val="600"/>
              </a:spcAft>
              <a:defRPr/>
            </a:pPr>
            <a:endParaRPr lang="ro-RO" sz="1100" b="1" dirty="0" smtClean="0">
              <a:solidFill>
                <a:srgbClr val="C00000"/>
              </a:solidFill>
              <a:latin typeface="+mn-lt"/>
            </a:endParaRPr>
          </a:p>
          <a:p>
            <a:pPr algn="just">
              <a:spcAft>
                <a:spcPts val="600"/>
              </a:spcAft>
              <a:defRPr/>
            </a:pPr>
            <a:r>
              <a:rPr lang="ro-RO" sz="2400" b="1" dirty="0" smtClean="0">
                <a:solidFill>
                  <a:srgbClr val="C00000"/>
                </a:solidFill>
                <a:latin typeface="+mn-lt"/>
              </a:rPr>
              <a:t>Comisii </a:t>
            </a:r>
            <a:r>
              <a:rPr lang="ro-RO" sz="2400" b="1" dirty="0">
                <a:solidFill>
                  <a:srgbClr val="C00000"/>
                </a:solidFill>
                <a:latin typeface="+mn-lt"/>
              </a:rPr>
              <a:t>de </a:t>
            </a:r>
            <a:r>
              <a:rPr lang="ro-RO" sz="2400" b="1" dirty="0" smtClean="0">
                <a:solidFill>
                  <a:srgbClr val="C00000"/>
                </a:solidFill>
                <a:latin typeface="+mn-lt"/>
              </a:rPr>
              <a:t>specialitate</a:t>
            </a:r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  <a:p>
            <a:pPr algn="just">
              <a:spcAft>
                <a:spcPts val="600"/>
              </a:spcAft>
              <a:defRPr/>
            </a:pP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vi-VN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entru </a:t>
            </a:r>
            <a:r>
              <a:rPr lang="vi-VN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examinarea amănunţită a problemelor</a:t>
            </a:r>
            <a:endParaRPr lang="ro-RO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59832" y="1528786"/>
            <a:ext cx="1368152" cy="3880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o-RO" sz="2000" b="1" dirty="0">
                <a:solidFill>
                  <a:schemeClr val="tx2">
                    <a:lumMod val="50000"/>
                  </a:schemeClr>
                </a:solidFill>
              </a:rPr>
              <a:t>trimestrial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683567" y="2641476"/>
            <a:ext cx="4716087" cy="571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</a:rPr>
              <a:t>- la 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solicitarea preşedintelui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CRD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3567" y="3361556"/>
            <a:ext cx="4716087" cy="571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</a:rPr>
              <a:t>- la 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iniţiativa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o-RO" sz="2000" b="1" dirty="0" err="1" smtClean="0">
                <a:solidFill>
                  <a:schemeClr val="tx2">
                    <a:lumMod val="75000"/>
                  </a:schemeClr>
                </a:solidFill>
              </a:rPr>
              <a:t>onsiliului</a:t>
            </a: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o-RO" sz="2000" b="1" dirty="0" err="1" smtClean="0">
                <a:solidFill>
                  <a:schemeClr val="tx2">
                    <a:lumMod val="75000"/>
                  </a:schemeClr>
                </a:solidFill>
              </a:rPr>
              <a:t>ațional</a:t>
            </a:r>
            <a:endParaRPr lang="ro-RO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3567" y="4081636"/>
            <a:ext cx="4716088" cy="571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</a:rPr>
              <a:t>- la 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iniţiativa </a:t>
            </a: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</a:rPr>
              <a:t>ADR Centru</a:t>
            </a:r>
            <a:endParaRPr lang="ro-RO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3568" y="4801716"/>
            <a:ext cx="4752528" cy="571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</a:rPr>
              <a:t>- La inițiativa a 1/3 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din </a:t>
            </a: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</a:rPr>
              <a:t>nr. 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total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</a:rPr>
              <a:t>de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o-RO" sz="2000" b="1" dirty="0" smtClean="0">
                <a:solidFill>
                  <a:schemeClr val="tx2">
                    <a:lumMod val="75000"/>
                  </a:schemeClr>
                </a:solidFill>
              </a:rPr>
              <a:t>membri</a:t>
            </a:r>
            <a:endParaRPr lang="ro-RO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316161"/>
            <a:ext cx="658416" cy="678027"/>
          </a:xfrm>
          <a:prstGeom prst="rect">
            <a:avLst/>
          </a:prstGeom>
        </p:spPr>
      </p:pic>
      <p:pic>
        <p:nvPicPr>
          <p:cNvPr id="9218" name="Picture 2" descr="https://img.favpng.com/23/16/0/teamwork-icon-png-favpng-VY5edJshNUNBu2XDvFa3KdWY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132856"/>
            <a:ext cx="34563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LUAREA DECIZIILOR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E240E4-96C0-4C86-A77C-D1FF2A665B66}" type="slidenum">
              <a:rPr lang="ru-RU" altLang="ru-RU">
                <a:solidFill>
                  <a:srgbClr val="898989"/>
                </a:solidFill>
              </a:rPr>
              <a:pPr eaLnBrk="1" hangingPunct="1"/>
              <a:t>8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3104" y="2697519"/>
            <a:ext cx="3643312" cy="857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b="1" dirty="0" err="1" smtClean="0">
                <a:solidFill>
                  <a:srgbClr val="002060"/>
                </a:solidFill>
                <a:cs typeface="Times New Roman" pitchFamily="18" charset="0"/>
              </a:rPr>
              <a:t>Deciziile</a:t>
            </a:r>
            <a:r>
              <a:rPr lang="en-US" altLang="en-US" b="1" dirty="0" smtClean="0">
                <a:solidFill>
                  <a:srgbClr val="002060"/>
                </a:solidFill>
                <a:cs typeface="Times New Roman" pitchFamily="18" charset="0"/>
              </a:rPr>
              <a:t> s</a:t>
            </a:r>
            <a:r>
              <a:rPr lang="ro-RO" altLang="en-US" b="1" dirty="0" smtClean="0">
                <a:solidFill>
                  <a:srgbClr val="002060"/>
                </a:solidFill>
                <a:cs typeface="Times New Roman" pitchFamily="18" charset="0"/>
              </a:rPr>
              <a:t>e adoptă</a:t>
            </a:r>
            <a:r>
              <a:rPr lang="en-US" altLang="en-US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cs typeface="Times New Roman" pitchFamily="18" charset="0"/>
              </a:rPr>
              <a:t>prin</a:t>
            </a:r>
            <a:r>
              <a:rPr lang="en-US" altLang="en-US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cs typeface="Times New Roman" pitchFamily="18" charset="0"/>
              </a:rPr>
              <a:t>consens</a:t>
            </a:r>
            <a:r>
              <a:rPr lang="en-US" altLang="en-US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cs typeface="Times New Roman" pitchFamily="18" charset="0"/>
              </a:rPr>
              <a:t>sau</a:t>
            </a:r>
            <a:r>
              <a:rPr lang="ro-RO" altLang="en-US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o-RO" altLang="en-US" b="1" dirty="0">
                <a:solidFill>
                  <a:srgbClr val="002060"/>
                </a:solidFill>
                <a:cs typeface="Times New Roman" pitchFamily="18" charset="0"/>
              </a:rPr>
              <a:t>cu votul majorităţii membrilor prezenţi la şedinţă </a:t>
            </a:r>
            <a:r>
              <a:rPr lang="ro-RO" altLang="en-US" b="1" dirty="0" smtClean="0">
                <a:solidFill>
                  <a:srgbClr val="002060"/>
                </a:solidFill>
                <a:cs typeface="Times New Roman" pitchFamily="18" charset="0"/>
              </a:rPr>
              <a:t>(50%</a:t>
            </a:r>
            <a:r>
              <a:rPr lang="en-US" altLang="en-US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o-RO" altLang="en-US" b="1" dirty="0" smtClean="0">
                <a:solidFill>
                  <a:srgbClr val="002060"/>
                </a:solidFill>
                <a:cs typeface="Times New Roman" pitchFamily="18" charset="0"/>
              </a:rPr>
              <a:t>+</a:t>
            </a:r>
            <a:r>
              <a:rPr lang="en-US" altLang="en-US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o-RO" altLang="en-US" b="1" dirty="0" smtClean="0">
                <a:solidFill>
                  <a:srgbClr val="002060"/>
                </a:solidFill>
                <a:cs typeface="Times New Roman" pitchFamily="18" charset="0"/>
              </a:rPr>
              <a:t>1</a:t>
            </a:r>
            <a:r>
              <a:rPr lang="ro-RO" altLang="en-US" b="1" dirty="0">
                <a:solidFill>
                  <a:srgbClr val="002060"/>
                </a:solidFill>
                <a:cs typeface="Times New Roman" pitchFamily="18" charset="0"/>
              </a:rPr>
              <a:t>)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656" y="2697519"/>
            <a:ext cx="3384376" cy="857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altLang="en-US" b="1" dirty="0">
                <a:solidFill>
                  <a:srgbClr val="002060"/>
                </a:solidFill>
                <a:cs typeface="Times New Roman" pitchFamily="18" charset="0"/>
              </a:rPr>
              <a:t>Proiectele de decizii</a:t>
            </a:r>
            <a:r>
              <a:rPr lang="en-US" altLang="en-US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o-RO" altLang="en-US" b="1" dirty="0">
                <a:solidFill>
                  <a:srgbClr val="002060"/>
                </a:solidFill>
                <a:cs typeface="Times New Roman" pitchFamily="18" charset="0"/>
              </a:rPr>
              <a:t>se propun </a:t>
            </a:r>
          </a:p>
          <a:p>
            <a:pPr algn="ctr">
              <a:defRPr/>
            </a:pPr>
            <a:r>
              <a:rPr lang="ro-RO" altLang="en-US" b="1" dirty="0">
                <a:solidFill>
                  <a:srgbClr val="002060"/>
                </a:solidFill>
                <a:cs typeface="Times New Roman" pitchFamily="18" charset="0"/>
              </a:rPr>
              <a:t>de către Preşedintele CRD</a:t>
            </a:r>
            <a:endParaRPr lang="en-US" altLang="en-US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80431" y="4805709"/>
            <a:ext cx="4345707" cy="7835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altLang="en-US" b="1" dirty="0">
                <a:solidFill>
                  <a:srgbClr val="002060"/>
                </a:solidFill>
                <a:cs typeface="Times New Roman" pitchFamily="18" charset="0"/>
              </a:rPr>
              <a:t>Deciziile </a:t>
            </a:r>
            <a:r>
              <a:rPr lang="en-US" altLang="en-US" b="1" dirty="0">
                <a:solidFill>
                  <a:srgbClr val="002060"/>
                </a:solidFill>
                <a:cs typeface="Times New Roman" pitchFamily="18" charset="0"/>
              </a:rPr>
              <a:t>CRD </a:t>
            </a:r>
            <a:r>
              <a:rPr lang="ro-RO" altLang="en-US" b="1" dirty="0" err="1" smtClean="0">
                <a:solidFill>
                  <a:srgbClr val="002060"/>
                </a:solidFill>
                <a:cs typeface="Times New Roman" pitchFamily="18" charset="0"/>
              </a:rPr>
              <a:t>sînt</a:t>
            </a:r>
            <a:r>
              <a:rPr lang="ro-RO" altLang="en-US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o-RO" altLang="en-US" b="1" dirty="0">
                <a:solidFill>
                  <a:srgbClr val="002060"/>
                </a:solidFill>
                <a:cs typeface="Times New Roman" pitchFamily="18" charset="0"/>
              </a:rPr>
              <a:t>semnate de </a:t>
            </a:r>
            <a:r>
              <a:rPr lang="en-US" altLang="en-US" b="1" dirty="0" smtClean="0">
                <a:solidFill>
                  <a:srgbClr val="002060"/>
                </a:solidFill>
                <a:cs typeface="Times New Roman" pitchFamily="18" charset="0"/>
              </a:rPr>
              <a:t>p</a:t>
            </a:r>
            <a:r>
              <a:rPr lang="ro-RO" altLang="en-US" b="1" dirty="0" err="1" smtClean="0">
                <a:solidFill>
                  <a:srgbClr val="002060"/>
                </a:solidFill>
                <a:cs typeface="Times New Roman" pitchFamily="18" charset="0"/>
              </a:rPr>
              <a:t>reşedinte</a:t>
            </a:r>
            <a:r>
              <a:rPr lang="ro-RO" altLang="en-US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o-RO" altLang="en-US" b="1" dirty="0">
                <a:solidFill>
                  <a:srgbClr val="002060"/>
                </a:solidFill>
                <a:cs typeface="Times New Roman" pitchFamily="18" charset="0"/>
              </a:rPr>
              <a:t>în termen de 3 zile din data şedinţei</a:t>
            </a:r>
            <a:endParaRPr lang="en-US" altLang="en-US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197" y="260017"/>
            <a:ext cx="740469" cy="762524"/>
          </a:xfrm>
          <a:prstGeom prst="rect">
            <a:avLst/>
          </a:prstGeom>
        </p:spPr>
      </p:pic>
      <p:pic>
        <p:nvPicPr>
          <p:cNvPr id="16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8"/>
          <p:cNvSpPr/>
          <p:nvPr/>
        </p:nvSpPr>
        <p:spPr>
          <a:xfrm>
            <a:off x="2187449" y="1412776"/>
            <a:ext cx="4345707" cy="10715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b="1" dirty="0" err="1" smtClean="0">
                <a:solidFill>
                  <a:srgbClr val="002060"/>
                </a:solidFill>
                <a:cs typeface="Times New Roman" pitchFamily="18" charset="0"/>
              </a:rPr>
              <a:t>Proiectele</a:t>
            </a:r>
            <a:r>
              <a:rPr lang="en-US" altLang="en-US" b="1" dirty="0" smtClean="0">
                <a:solidFill>
                  <a:srgbClr val="002060"/>
                </a:solidFill>
                <a:cs typeface="Times New Roman" pitchFamily="18" charset="0"/>
              </a:rPr>
              <a:t> de </a:t>
            </a:r>
            <a:r>
              <a:rPr lang="en-US" altLang="en-US" b="1" dirty="0" err="1" smtClean="0">
                <a:solidFill>
                  <a:srgbClr val="002060"/>
                </a:solidFill>
                <a:cs typeface="Times New Roman" pitchFamily="18" charset="0"/>
              </a:rPr>
              <a:t>decizii</a:t>
            </a:r>
            <a:r>
              <a:rPr lang="en-US" altLang="en-US" b="1" dirty="0" smtClean="0">
                <a:solidFill>
                  <a:srgbClr val="002060"/>
                </a:solidFill>
                <a:cs typeface="Times New Roman" pitchFamily="18" charset="0"/>
              </a:rPr>
              <a:t> pot fi </a:t>
            </a:r>
            <a:r>
              <a:rPr lang="en-US" altLang="en-US" b="1" dirty="0" err="1" smtClean="0">
                <a:solidFill>
                  <a:srgbClr val="002060"/>
                </a:solidFill>
                <a:cs typeface="Times New Roman" pitchFamily="18" charset="0"/>
              </a:rPr>
              <a:t>ini</a:t>
            </a:r>
            <a:r>
              <a:rPr lang="ro-RO" altLang="en-US" b="1" dirty="0" err="1" smtClean="0">
                <a:solidFill>
                  <a:srgbClr val="002060"/>
                </a:solidFill>
                <a:cs typeface="Times New Roman" pitchFamily="18" charset="0"/>
              </a:rPr>
              <a:t>țiate</a:t>
            </a:r>
            <a:r>
              <a:rPr lang="ro-RO" altLang="en-US" b="1" dirty="0" smtClean="0">
                <a:solidFill>
                  <a:srgbClr val="002060"/>
                </a:solidFill>
                <a:cs typeface="Times New Roman" pitchFamily="18" charset="0"/>
              </a:rPr>
              <a:t> de: președinte, CNCDR, ADR, sau de membrii CRD care au solicitat convocarea ședinței</a:t>
            </a:r>
            <a:endParaRPr lang="en-US" altLang="en-US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" name="Rounded Rectangle 8"/>
          <p:cNvSpPr/>
          <p:nvPr/>
        </p:nvSpPr>
        <p:spPr>
          <a:xfrm>
            <a:off x="2195736" y="5813821"/>
            <a:ext cx="4345707" cy="7835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altLang="en-US" dirty="0" smtClean="0">
                <a:solidFill>
                  <a:srgbClr val="002060"/>
                </a:solidFill>
                <a:cs typeface="Times New Roman" pitchFamily="18" charset="0"/>
              </a:rPr>
              <a:t>Regulamentul CRD poate fi modificat cu 50%+1 voturi din nr. total de membri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2149053" y="3753584"/>
            <a:ext cx="4345707" cy="8995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altLang="en-US" b="1" dirty="0" smtClean="0">
                <a:solidFill>
                  <a:srgbClr val="002060"/>
                </a:solidFill>
                <a:cs typeface="Times New Roman" pitchFamily="18" charset="0"/>
              </a:rPr>
              <a:t>Membrii CRD pot vota prin vot </a:t>
            </a:r>
            <a:r>
              <a:rPr lang="ro-RO" altLang="en-US" b="1" i="1" dirty="0" smtClean="0">
                <a:solidFill>
                  <a:srgbClr val="002060"/>
                </a:solidFill>
                <a:cs typeface="Times New Roman" pitchFamily="18" charset="0"/>
              </a:rPr>
              <a:t>deschis</a:t>
            </a:r>
            <a:r>
              <a:rPr lang="ro-RO" altLang="en-US" b="1" dirty="0" smtClean="0">
                <a:solidFill>
                  <a:srgbClr val="002060"/>
                </a:solidFill>
                <a:cs typeface="Times New Roman" pitchFamily="18" charset="0"/>
              </a:rPr>
              <a:t> sau prin vot </a:t>
            </a:r>
            <a:r>
              <a:rPr lang="ro-RO" altLang="en-US" b="1" i="1" dirty="0" smtClean="0">
                <a:solidFill>
                  <a:srgbClr val="002060"/>
                </a:solidFill>
                <a:cs typeface="Times New Roman" pitchFamily="18" charset="0"/>
              </a:rPr>
              <a:t>secret</a:t>
            </a:r>
            <a:r>
              <a:rPr lang="ro-RO" altLang="en-US" b="1" dirty="0" smtClean="0">
                <a:solidFill>
                  <a:srgbClr val="002060"/>
                </a:solidFill>
                <a:cs typeface="Times New Roman" pitchFamily="18" charset="0"/>
              </a:rPr>
              <a:t>, la propunerea președintelui sau a unuia dintre membri</a:t>
            </a:r>
            <a:endParaRPr lang="en-US" altLang="en-US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o-RO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o-RO" altLang="en-US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Activitatea președintelui</a:t>
            </a:r>
            <a:br>
              <a:rPr lang="ro-RO" altLang="en-US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o-RO" altLang="en-US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             și vicepreședintelui 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CRD </a:t>
            </a:r>
            <a:r>
              <a:rPr lang="ro-RO" altLang="en-US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Centru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3D6F25-E553-458A-856D-6F80CFA280F5}" type="slidenum">
              <a:rPr lang="ru-RU" altLang="ru-RU">
                <a:solidFill>
                  <a:srgbClr val="898989"/>
                </a:solidFill>
              </a:rPr>
              <a:pPr eaLnBrk="1" hangingPunct="1"/>
              <a:t>9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4313" y="2071688"/>
            <a:ext cx="1643062" cy="16430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Convoacă, coordonează </a:t>
            </a:r>
            <a:r>
              <a:rPr lang="ro-RO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pregăt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ro-RO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ște</a:t>
            </a:r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o-RO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și conduce ședințele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928813" y="2071688"/>
            <a:ext cx="1714500" cy="16430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Aprobă proiectul Ordinii de zi și materialele ședinței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14750" y="2071688"/>
            <a:ext cx="1785938" cy="16430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Supune votului proiectele de decizii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72125" y="2073969"/>
            <a:ext cx="1714500" cy="16430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Semnează deciziile, Procesele verbale și rapoartele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58063" y="2002532"/>
            <a:ext cx="1571625" cy="1714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Reprezintă regiunea pe plan intern și extern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4313" y="4293096"/>
            <a:ext cx="1477367" cy="13035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6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Preia în bază de mandat </a:t>
            </a:r>
            <a:r>
              <a:rPr lang="ro-RO" sz="1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scris activitatea </a:t>
            </a:r>
            <a:endParaRPr lang="ro-RO" sz="16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o-RO" sz="16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președintelui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84797" y="4293096"/>
            <a:ext cx="1419051" cy="13035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6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Participă la organizarea ședințelor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75856" y="4293096"/>
            <a:ext cx="1472615" cy="13035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Îndeplinește </a:t>
            </a:r>
            <a:r>
              <a:rPr lang="ro-RO" sz="16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</a:t>
            </a:r>
            <a:r>
              <a:rPr lang="ro-RO" sz="1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lte atribuții stabilite </a:t>
            </a:r>
          </a:p>
          <a:p>
            <a:pPr algn="ctr">
              <a:defRPr/>
            </a:pPr>
            <a:r>
              <a:rPr lang="ro-RO" sz="1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de </a:t>
            </a:r>
            <a:r>
              <a:rPr lang="ro-RO" sz="16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CRD</a:t>
            </a:r>
            <a:endParaRPr lang="en-US" sz="16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357188" y="1500188"/>
            <a:ext cx="314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2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Președintele</a:t>
            </a:r>
            <a:endParaRPr lang="en-US" altLang="ru-RU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323528" y="3857625"/>
            <a:ext cx="2357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Vicepreședintele</a:t>
            </a:r>
            <a:endParaRPr lang="en-US" alt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378" y="260648"/>
            <a:ext cx="698481" cy="719286"/>
          </a:xfrm>
          <a:prstGeom prst="rect">
            <a:avLst/>
          </a:prstGeom>
        </p:spPr>
      </p:pic>
      <p:pic>
        <p:nvPicPr>
          <p:cNvPr id="16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3"/>
          <p:cNvSpPr/>
          <p:nvPr/>
        </p:nvSpPr>
        <p:spPr>
          <a:xfrm>
            <a:off x="214313" y="5805264"/>
            <a:ext cx="4534158" cy="7356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Preşedintele şi vicepreşed</a:t>
            </a:r>
            <a:r>
              <a:rPr lang="ro-RO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vi-VN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îşi exercită mandatul pentru un</a:t>
            </a:r>
            <a:r>
              <a:rPr lang="ro-RO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termen de 2 ani, </a:t>
            </a:r>
            <a:endParaRPr lang="ro-RO" sz="16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vi-VN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dar pot fi aleşi pentru mai multe perioade</a:t>
            </a:r>
            <a:endParaRPr lang="ro-RO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Imagini pentru leader phot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9DEE4"/>
              </a:clrFrom>
              <a:clrTo>
                <a:srgbClr val="D9D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71" y="4257735"/>
            <a:ext cx="3769147" cy="22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0254" grpId="0"/>
      <p:bldP spid="10255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11682</TotalTime>
  <Words>759</Words>
  <Application>Microsoft Office PowerPoint</Application>
  <PresentationFormat>Expunere pe ecran (4:3)</PresentationFormat>
  <Paragraphs>162</Paragraphs>
  <Slides>13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4" baseType="lpstr">
      <vt:lpstr>Office Theme</vt:lpstr>
      <vt:lpstr>                 Rolul şi atribuţiile membrilor  CRD CENTRU                                               </vt:lpstr>
      <vt:lpstr>CONSILIUL REGIONAL DE DEZVOLTARE</vt:lpstr>
      <vt:lpstr>CADRUL LEGAL</vt:lpstr>
      <vt:lpstr>COMPONENȚA ACTUALĂ  A CRD CENTRU</vt:lpstr>
      <vt:lpstr>ATRIBUȚII DE BAZĂ </vt:lpstr>
      <vt:lpstr>ROLUL CRD CENTRU</vt:lpstr>
      <vt:lpstr>          MODUL DE FUNCȚIONARE AL CRD CENTRU</vt:lpstr>
      <vt:lpstr>LUAREA DECIZIILOR </vt:lpstr>
      <vt:lpstr>            Activitatea președintelui                 și vicepreședintelui CRD Centru</vt:lpstr>
      <vt:lpstr>      Asistența acordată de ADR </vt:lpstr>
      <vt:lpstr>Conflictul de interese</vt:lpstr>
      <vt:lpstr>EFICIENȚA CRD CENTRU</vt:lpstr>
      <vt:lpstr>Mulțumesc pentru atenție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Cioaric</dc:creator>
  <cp:lastModifiedBy>user</cp:lastModifiedBy>
  <cp:revision>398</cp:revision>
  <cp:lastPrinted>2015-09-24T14:10:00Z</cp:lastPrinted>
  <dcterms:created xsi:type="dcterms:W3CDTF">2005-11-19T20:13:19Z</dcterms:created>
  <dcterms:modified xsi:type="dcterms:W3CDTF">2020-01-24T06:36:51Z</dcterms:modified>
</cp:coreProperties>
</file>