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20"/>
  </p:notesMasterIdLst>
  <p:handoutMasterIdLst>
    <p:handoutMasterId r:id="rId21"/>
  </p:handoutMasterIdLst>
  <p:sldIdLst>
    <p:sldId id="515" r:id="rId2"/>
    <p:sldId id="516" r:id="rId3"/>
    <p:sldId id="517" r:id="rId4"/>
    <p:sldId id="414" r:id="rId5"/>
    <p:sldId id="366" r:id="rId6"/>
    <p:sldId id="526" r:id="rId7"/>
    <p:sldId id="367" r:id="rId8"/>
    <p:sldId id="527" r:id="rId9"/>
    <p:sldId id="409" r:id="rId10"/>
    <p:sldId id="528" r:id="rId11"/>
    <p:sldId id="525" r:id="rId12"/>
    <p:sldId id="519" r:id="rId13"/>
    <p:sldId id="413" r:id="rId14"/>
    <p:sldId id="529" r:id="rId15"/>
    <p:sldId id="531" r:id="rId16"/>
    <p:sldId id="521" r:id="rId17"/>
    <p:sldId id="522" r:id="rId18"/>
    <p:sldId id="524" r:id="rId1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FFFCC"/>
    <a:srgbClr val="CFCFCF"/>
    <a:srgbClr val="F1F9A5"/>
    <a:srgbClr val="FF6600"/>
    <a:srgbClr val="FF9900"/>
    <a:srgbClr val="E2E2E2"/>
    <a:srgbClr val="DCDCDC"/>
    <a:srgbClr val="6DF974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 varScale="1">
        <p:scale>
          <a:sx n="163" d="100"/>
          <a:sy n="163" d="100"/>
        </p:scale>
        <p:origin x="17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DC6B8-2381-409A-9B18-C1D60F73AF94}" type="doc">
      <dgm:prSet loTypeId="urn:microsoft.com/office/officeart/2005/8/layout/radial4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BBED670-A284-4977-97AA-2B39215D0FF9}">
      <dgm:prSet phldrT="[Text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o-RO" sz="2000" b="1" noProof="0" dirty="0">
              <a:effectLst/>
            </a:rPr>
            <a:t>Obiectivul strategic 1</a:t>
          </a:r>
          <a:r>
            <a:rPr lang="ro-RO" sz="2000" b="0" noProof="0" dirty="0">
              <a:effectLst/>
            </a:rPr>
            <a:t>.</a:t>
          </a:r>
        </a:p>
        <a:p>
          <a:pPr algn="ctr"/>
          <a:r>
            <a:rPr lang="ro-RO" sz="2400" b="0" dirty="0">
              <a:effectLst/>
            </a:rPr>
            <a:t>Îmbunătățirea accesului la servicii și utilități publice de calitate</a:t>
          </a:r>
          <a:endParaRPr lang="en-US" sz="2400" b="0" dirty="0">
            <a:effectLst/>
          </a:endParaRPr>
        </a:p>
      </dgm:t>
    </dgm:pt>
    <dgm:pt modelId="{B2E3FF56-D080-4953-B723-8321362287BA}" type="parTrans" cxnId="{EEB7443C-D25E-486C-9397-0260607E424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DC22A25-DC96-4326-AE03-4E854F76D838}" type="sibTrans" cxnId="{EEB7443C-D25E-486C-9397-0260607E4242}">
      <dgm:prSet/>
      <dgm:spPr/>
      <dgm:t>
        <a:bodyPr/>
        <a:lstStyle/>
        <a:p>
          <a:endParaRPr lang="en-US"/>
        </a:p>
      </dgm:t>
    </dgm:pt>
    <dgm:pt modelId="{27B0BD76-37C6-41B8-9F9D-486D3A74BAA6}">
      <dgm:prSet phldrT="[Text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o-R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2.</a:t>
          </a:r>
        </a:p>
        <a:p>
          <a:r>
            <a:rPr lang="ro-RO" sz="2400" b="0" dirty="0">
              <a:effectLst/>
            </a:rPr>
            <a:t>Dezvoltarea economică durabilă </a:t>
          </a:r>
          <a:r>
            <a:rPr lang="ro-RO" sz="2400" b="0" dirty="0" err="1">
              <a:effectLst/>
            </a:rPr>
            <a:t>şi</a:t>
          </a:r>
          <a:r>
            <a:rPr lang="ro-RO" sz="2400" b="0" dirty="0">
              <a:effectLst/>
            </a:rPr>
            <a:t> competitivă a regiunii</a:t>
          </a:r>
          <a:endParaRPr lang="en-US" sz="2400" b="0" dirty="0">
            <a:effectLst/>
          </a:endParaRPr>
        </a:p>
      </dgm:t>
    </dgm:pt>
    <dgm:pt modelId="{84A13DB4-8993-446A-BC59-86F03E4A2947}" type="parTrans" cxnId="{507E3363-EB60-478E-BF9B-01B99344A37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FE25B2F-9C15-4162-95C1-FCC0765F928D}" type="sibTrans" cxnId="{507E3363-EB60-478E-BF9B-01B99344A370}">
      <dgm:prSet/>
      <dgm:spPr/>
      <dgm:t>
        <a:bodyPr/>
        <a:lstStyle/>
        <a:p>
          <a:endParaRPr lang="en-US"/>
        </a:p>
      </dgm:t>
    </dgm:pt>
    <dgm:pt modelId="{DD156064-0C9E-451F-90C4-BC2200A9A59C}">
      <dgm:prSet phldrT="[Text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o-R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strategic 3.</a:t>
          </a: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2400" b="0" dirty="0">
              <a:effectLst/>
            </a:rPr>
            <a:t>Consolidarea  unei bune guvernanțe regionale</a:t>
          </a:r>
          <a:endParaRPr lang="en-US" sz="2000" b="0" dirty="0">
            <a:effectLst/>
          </a:endParaRPr>
        </a:p>
      </dgm:t>
    </dgm:pt>
    <dgm:pt modelId="{26EB557F-BEED-4641-AE48-0DD96F8C458E}" type="parTrans" cxnId="{8834F39A-AD96-4F16-BE5A-33C6DAB5A1C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A32D4B7-A0EF-4842-913B-3F0C5D4B1C49}" type="sibTrans" cxnId="{8834F39A-AD96-4F16-BE5A-33C6DAB5A1C5}">
      <dgm:prSet/>
      <dgm:spPr/>
      <dgm:t>
        <a:bodyPr/>
        <a:lstStyle/>
        <a:p>
          <a:endParaRPr lang="en-US"/>
        </a:p>
      </dgm:t>
    </dgm:pt>
    <dgm:pt modelId="{7D3E058B-5F74-4155-94D7-17B0C4CAA563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o-RO" sz="20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general</a:t>
          </a:r>
        </a:p>
        <a:p>
          <a:r>
            <a:rPr lang="ro-RO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teritorială echilibrată și durabilă a RDC</a:t>
          </a:r>
          <a:endParaRPr lang="en-US" sz="3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7CFF5-F6FD-4F18-9928-027FFC38A32B}" type="sibTrans" cxnId="{CAA8EB2F-16F9-4960-90C5-FE099912B3AC}">
      <dgm:prSet/>
      <dgm:spPr/>
      <dgm:t>
        <a:bodyPr/>
        <a:lstStyle/>
        <a:p>
          <a:endParaRPr lang="en-US"/>
        </a:p>
      </dgm:t>
    </dgm:pt>
    <dgm:pt modelId="{80030352-300A-4E08-81F1-63BC37F9557B}" type="parTrans" cxnId="{CAA8EB2F-16F9-4960-90C5-FE099912B3AC}">
      <dgm:prSet/>
      <dgm:spPr/>
      <dgm:t>
        <a:bodyPr/>
        <a:lstStyle/>
        <a:p>
          <a:endParaRPr lang="en-US"/>
        </a:p>
      </dgm:t>
    </dgm:pt>
    <dgm:pt modelId="{CDE9382D-2298-4C14-8FD6-269681116B74}" type="pres">
      <dgm:prSet presAssocID="{BAADC6B8-2381-409A-9B18-C1D60F73AF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9E68C3-4AF5-4477-B4C5-5DD7B1B65FC8}" type="pres">
      <dgm:prSet presAssocID="{7D3E058B-5F74-4155-94D7-17B0C4CAA563}" presName="centerShape" presStyleLbl="node0" presStyleIdx="0" presStyleCnt="1" custScaleX="381549" custScaleY="63016" custLinFactNeighborX="600" custLinFactNeighborY="-51440"/>
      <dgm:spPr>
        <a:prstGeom prst="flowChartAlternateProcess">
          <a:avLst/>
        </a:prstGeom>
      </dgm:spPr>
    </dgm:pt>
    <dgm:pt modelId="{1BAA8A5E-6254-451E-8787-75A9D2EED83D}" type="pres">
      <dgm:prSet presAssocID="{B2E3FF56-D080-4953-B723-8321362287BA}" presName="parTrans" presStyleLbl="bgSibTrans2D1" presStyleIdx="0" presStyleCnt="3" custAng="21306024" custScaleX="95687" custScaleY="52369" custLinFactNeighborX="10066" custLinFactNeighborY="642"/>
      <dgm:spPr/>
    </dgm:pt>
    <dgm:pt modelId="{438166CC-4C7C-4A42-979D-03765566768E}" type="pres">
      <dgm:prSet presAssocID="{1BBED670-A284-4977-97AA-2B39215D0FF9}" presName="node" presStyleLbl="node1" presStyleIdx="0" presStyleCnt="3" custScaleX="116290" custScaleY="112116" custRadScaleRad="101108" custRadScaleInc="-51788">
        <dgm:presLayoutVars>
          <dgm:bulletEnabled val="1"/>
        </dgm:presLayoutVars>
      </dgm:prSet>
      <dgm:spPr/>
    </dgm:pt>
    <dgm:pt modelId="{668D6FB1-5E93-428A-BAB4-A6781118FA7E}" type="pres">
      <dgm:prSet presAssocID="{84A13DB4-8993-446A-BC59-86F03E4A2947}" presName="parTrans" presStyleLbl="bgSibTrans2D1" presStyleIdx="1" presStyleCnt="3" custAng="37787" custScaleX="90997" custScaleY="52369" custLinFactNeighborX="550" custLinFactNeighborY="12326"/>
      <dgm:spPr/>
    </dgm:pt>
    <dgm:pt modelId="{4F107ACE-B03C-4557-B017-12BCA2B7656A}" type="pres">
      <dgm:prSet presAssocID="{27B0BD76-37C6-41B8-9F9D-486D3A74BAA6}" presName="node" presStyleLbl="node1" presStyleIdx="1" presStyleCnt="3" custScaleX="152840" custScaleY="100191" custRadScaleRad="7022" custRadScaleInc="16411">
        <dgm:presLayoutVars>
          <dgm:bulletEnabled val="1"/>
        </dgm:presLayoutVars>
      </dgm:prSet>
      <dgm:spPr/>
    </dgm:pt>
    <dgm:pt modelId="{48A8C274-5885-459E-9A31-BB5D673ACF99}" type="pres">
      <dgm:prSet presAssocID="{26EB557F-BEED-4641-AE48-0DD96F8C458E}" presName="parTrans" presStyleLbl="bgSibTrans2D1" presStyleIdx="2" presStyleCnt="3" custAng="110031" custScaleX="92030" custScaleY="52369" custLinFactNeighborX="-11641" custLinFactNeighborY="-11601"/>
      <dgm:spPr/>
    </dgm:pt>
    <dgm:pt modelId="{6CB299FE-E323-4692-9C72-A1FB1A6CC6B2}" type="pres">
      <dgm:prSet presAssocID="{DD156064-0C9E-451F-90C4-BC2200A9A59C}" presName="node" presStyleLbl="node1" presStyleIdx="2" presStyleCnt="3" custScaleX="117159" custScaleY="117163" custRadScaleRad="103006" custRadScaleInc="53264">
        <dgm:presLayoutVars>
          <dgm:bulletEnabled val="1"/>
        </dgm:presLayoutVars>
      </dgm:prSet>
      <dgm:spPr/>
    </dgm:pt>
  </dgm:ptLst>
  <dgm:cxnLst>
    <dgm:cxn modelId="{66306D08-4151-48C8-96D8-3032406BF135}" type="presOf" srcId="{27B0BD76-37C6-41B8-9F9D-486D3A74BAA6}" destId="{4F107ACE-B03C-4557-B017-12BCA2B7656A}" srcOrd="0" destOrd="0" presId="urn:microsoft.com/office/officeart/2005/8/layout/radial4"/>
    <dgm:cxn modelId="{61AA3B13-C1B7-4392-BF6B-7DECD3A2BB81}" type="presOf" srcId="{DD156064-0C9E-451F-90C4-BC2200A9A59C}" destId="{6CB299FE-E323-4692-9C72-A1FB1A6CC6B2}" srcOrd="0" destOrd="0" presId="urn:microsoft.com/office/officeart/2005/8/layout/radial4"/>
    <dgm:cxn modelId="{CAA8EB2F-16F9-4960-90C5-FE099912B3AC}" srcId="{BAADC6B8-2381-409A-9B18-C1D60F73AF94}" destId="{7D3E058B-5F74-4155-94D7-17B0C4CAA563}" srcOrd="0" destOrd="0" parTransId="{80030352-300A-4E08-81F1-63BC37F9557B}" sibTransId="{DFC7CFF5-F6FD-4F18-9928-027FFC38A32B}"/>
    <dgm:cxn modelId="{EEB7443C-D25E-486C-9397-0260607E4242}" srcId="{7D3E058B-5F74-4155-94D7-17B0C4CAA563}" destId="{1BBED670-A284-4977-97AA-2B39215D0FF9}" srcOrd="0" destOrd="0" parTransId="{B2E3FF56-D080-4953-B723-8321362287BA}" sibTransId="{8DC22A25-DC96-4326-AE03-4E854F76D838}"/>
    <dgm:cxn modelId="{3EEEE05D-1281-4ABE-8983-171C7F528964}" type="presOf" srcId="{84A13DB4-8993-446A-BC59-86F03E4A2947}" destId="{668D6FB1-5E93-428A-BAB4-A6781118FA7E}" srcOrd="0" destOrd="0" presId="urn:microsoft.com/office/officeart/2005/8/layout/radial4"/>
    <dgm:cxn modelId="{507E3363-EB60-478E-BF9B-01B99344A370}" srcId="{7D3E058B-5F74-4155-94D7-17B0C4CAA563}" destId="{27B0BD76-37C6-41B8-9F9D-486D3A74BAA6}" srcOrd="1" destOrd="0" parTransId="{84A13DB4-8993-446A-BC59-86F03E4A2947}" sibTransId="{6FE25B2F-9C15-4162-95C1-FCC0765F928D}"/>
    <dgm:cxn modelId="{9277D34E-AE14-4B4D-90DB-44EFDECEAC20}" type="presOf" srcId="{BAADC6B8-2381-409A-9B18-C1D60F73AF94}" destId="{CDE9382D-2298-4C14-8FD6-269681116B74}" srcOrd="0" destOrd="0" presId="urn:microsoft.com/office/officeart/2005/8/layout/radial4"/>
    <dgm:cxn modelId="{FBDABC74-5784-481E-ACB6-71FB94D565A0}" type="presOf" srcId="{26EB557F-BEED-4641-AE48-0DD96F8C458E}" destId="{48A8C274-5885-459E-9A31-BB5D673ACF99}" srcOrd="0" destOrd="0" presId="urn:microsoft.com/office/officeart/2005/8/layout/radial4"/>
    <dgm:cxn modelId="{E30EF089-ECE5-42F3-BCD4-4254F23FFEF1}" type="presOf" srcId="{7D3E058B-5F74-4155-94D7-17B0C4CAA563}" destId="{FB9E68C3-4AF5-4477-B4C5-5DD7B1B65FC8}" srcOrd="0" destOrd="0" presId="urn:microsoft.com/office/officeart/2005/8/layout/radial4"/>
    <dgm:cxn modelId="{8834F39A-AD96-4F16-BE5A-33C6DAB5A1C5}" srcId="{7D3E058B-5F74-4155-94D7-17B0C4CAA563}" destId="{DD156064-0C9E-451F-90C4-BC2200A9A59C}" srcOrd="2" destOrd="0" parTransId="{26EB557F-BEED-4641-AE48-0DD96F8C458E}" sibTransId="{4A32D4B7-A0EF-4842-913B-3F0C5D4B1C49}"/>
    <dgm:cxn modelId="{3ED5B4AB-1D20-4688-ABAD-C7A886534441}" type="presOf" srcId="{B2E3FF56-D080-4953-B723-8321362287BA}" destId="{1BAA8A5E-6254-451E-8787-75A9D2EED83D}" srcOrd="0" destOrd="0" presId="urn:microsoft.com/office/officeart/2005/8/layout/radial4"/>
    <dgm:cxn modelId="{5152E5BD-A0DD-4943-A237-0F4C58E2D709}" type="presOf" srcId="{1BBED670-A284-4977-97AA-2B39215D0FF9}" destId="{438166CC-4C7C-4A42-979D-03765566768E}" srcOrd="0" destOrd="0" presId="urn:microsoft.com/office/officeart/2005/8/layout/radial4"/>
    <dgm:cxn modelId="{F512C655-FA2D-4957-8A21-A7EC2A19B710}" type="presParOf" srcId="{CDE9382D-2298-4C14-8FD6-269681116B74}" destId="{FB9E68C3-4AF5-4477-B4C5-5DD7B1B65FC8}" srcOrd="0" destOrd="0" presId="urn:microsoft.com/office/officeart/2005/8/layout/radial4"/>
    <dgm:cxn modelId="{6C4977BD-4104-4415-96E1-0E07429652E7}" type="presParOf" srcId="{CDE9382D-2298-4C14-8FD6-269681116B74}" destId="{1BAA8A5E-6254-451E-8787-75A9D2EED83D}" srcOrd="1" destOrd="0" presId="urn:microsoft.com/office/officeart/2005/8/layout/radial4"/>
    <dgm:cxn modelId="{BB1051F3-D980-47D0-9F4F-B3956D169EE0}" type="presParOf" srcId="{CDE9382D-2298-4C14-8FD6-269681116B74}" destId="{438166CC-4C7C-4A42-979D-03765566768E}" srcOrd="2" destOrd="0" presId="urn:microsoft.com/office/officeart/2005/8/layout/radial4"/>
    <dgm:cxn modelId="{6FF2D759-C6D9-4BD2-9D83-5CB3C4EEF43E}" type="presParOf" srcId="{CDE9382D-2298-4C14-8FD6-269681116B74}" destId="{668D6FB1-5E93-428A-BAB4-A6781118FA7E}" srcOrd="3" destOrd="0" presId="urn:microsoft.com/office/officeart/2005/8/layout/radial4"/>
    <dgm:cxn modelId="{D2EE49AA-506C-4FBF-BD10-E7E1C2CD74AD}" type="presParOf" srcId="{CDE9382D-2298-4C14-8FD6-269681116B74}" destId="{4F107ACE-B03C-4557-B017-12BCA2B7656A}" srcOrd="4" destOrd="0" presId="urn:microsoft.com/office/officeart/2005/8/layout/radial4"/>
    <dgm:cxn modelId="{09BCDB8A-54C1-4A9C-B7AF-BFA5A504CA36}" type="presParOf" srcId="{CDE9382D-2298-4C14-8FD6-269681116B74}" destId="{48A8C274-5885-459E-9A31-BB5D673ACF99}" srcOrd="5" destOrd="0" presId="urn:microsoft.com/office/officeart/2005/8/layout/radial4"/>
    <dgm:cxn modelId="{BA023009-FC25-49FD-9080-3D9948222012}" type="presParOf" srcId="{CDE9382D-2298-4C14-8FD6-269681116B74}" destId="{6CB299FE-E323-4692-9C72-A1FB1A6CC6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E68C3-4AF5-4477-B4C5-5DD7B1B65FC8}">
      <dsp:nvSpPr>
        <dsp:cNvPr id="0" name=""/>
        <dsp:cNvSpPr/>
      </dsp:nvSpPr>
      <dsp:spPr>
        <a:xfrm>
          <a:off x="8755" y="274409"/>
          <a:ext cx="8704212" cy="1437573"/>
        </a:xfrm>
        <a:prstGeom prst="flowChartAlternateProces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general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Dezvoltarea teritorială echilibrată și durabilă a RDC</a:t>
          </a:r>
          <a:endParaRPr lang="en-US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30" y="344584"/>
        <a:ext cx="8563862" cy="1297223"/>
      </dsp:txXfrm>
    </dsp:sp>
    <dsp:sp modelId="{1BAA8A5E-6254-451E-8787-75A9D2EED83D}">
      <dsp:nvSpPr>
        <dsp:cNvPr id="0" name=""/>
        <dsp:cNvSpPr/>
      </dsp:nvSpPr>
      <dsp:spPr>
        <a:xfrm rot="7894341">
          <a:off x="1286743" y="2679333"/>
          <a:ext cx="2847532" cy="3404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166CC-4C7C-4A42-979D-03765566768E}">
      <dsp:nvSpPr>
        <dsp:cNvPr id="0" name=""/>
        <dsp:cNvSpPr/>
      </dsp:nvSpPr>
      <dsp:spPr>
        <a:xfrm>
          <a:off x="72014" y="2898241"/>
          <a:ext cx="2520258" cy="19438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effectLst/>
            </a:rPr>
            <a:t>Obiectivul strategic 1</a:t>
          </a:r>
          <a:r>
            <a:rPr lang="ro-RO" sz="2000" b="0" kern="1200" noProof="0" dirty="0">
              <a:effectLst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0" kern="1200" dirty="0">
              <a:effectLst/>
            </a:rPr>
            <a:t>Îmbunătățirea accesului la servicii și utilități publice de calitate</a:t>
          </a:r>
          <a:endParaRPr lang="en-US" sz="2400" b="0" kern="1200" dirty="0">
            <a:effectLst/>
          </a:endParaRPr>
        </a:p>
      </dsp:txBody>
      <dsp:txXfrm>
        <a:off x="128947" y="2955174"/>
        <a:ext cx="2406392" cy="1829973"/>
      </dsp:txXfrm>
    </dsp:sp>
    <dsp:sp modelId="{668D6FB1-5E93-428A-BAB4-A6781118FA7E}">
      <dsp:nvSpPr>
        <dsp:cNvPr id="0" name=""/>
        <dsp:cNvSpPr/>
      </dsp:nvSpPr>
      <dsp:spPr>
        <a:xfrm rot="5400000">
          <a:off x="3464427" y="2760416"/>
          <a:ext cx="1856138" cy="3404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107ACE-B03C-4557-B017-12BCA2B7656A}">
      <dsp:nvSpPr>
        <dsp:cNvPr id="0" name=""/>
        <dsp:cNvSpPr/>
      </dsp:nvSpPr>
      <dsp:spPr>
        <a:xfrm>
          <a:off x="2736299" y="3001804"/>
          <a:ext cx="3312377" cy="173708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0" kern="1200" dirty="0">
              <a:effectLst/>
            </a:rPr>
            <a:t>Dezvoltarea economică durabilă </a:t>
          </a:r>
          <a:r>
            <a:rPr lang="ro-RO" sz="2400" b="0" kern="1200" dirty="0" err="1">
              <a:effectLst/>
            </a:rPr>
            <a:t>şi</a:t>
          </a:r>
          <a:r>
            <a:rPr lang="ro-RO" sz="2400" b="0" kern="1200" dirty="0">
              <a:effectLst/>
            </a:rPr>
            <a:t> competitivă a regiunii</a:t>
          </a:r>
          <a:endParaRPr lang="en-US" sz="2400" b="0" kern="1200" dirty="0">
            <a:effectLst/>
          </a:endParaRPr>
        </a:p>
      </dsp:txBody>
      <dsp:txXfrm>
        <a:off x="2787177" y="3052682"/>
        <a:ext cx="3210621" cy="1635330"/>
      </dsp:txXfrm>
    </dsp:sp>
    <dsp:sp modelId="{48A8C274-5885-459E-9A31-BB5D673ACF99}">
      <dsp:nvSpPr>
        <dsp:cNvPr id="0" name=""/>
        <dsp:cNvSpPr/>
      </dsp:nvSpPr>
      <dsp:spPr>
        <a:xfrm rot="2719002">
          <a:off x="4586299" y="2622795"/>
          <a:ext cx="2796314" cy="3404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B299FE-E323-4692-9C72-A1FB1A6CC6B2}">
      <dsp:nvSpPr>
        <dsp:cNvPr id="0" name=""/>
        <dsp:cNvSpPr/>
      </dsp:nvSpPr>
      <dsp:spPr>
        <a:xfrm>
          <a:off x="6170951" y="2898239"/>
          <a:ext cx="2539091" cy="203134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Obiectivul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strategic 3.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o-RO" sz="2400" b="0" kern="1200" dirty="0">
              <a:effectLst/>
            </a:rPr>
            <a:t>Consolidarea  unei bune guvernanțe regionale</a:t>
          </a:r>
          <a:endParaRPr lang="en-US" sz="2000" b="0" kern="1200" dirty="0">
            <a:effectLst/>
          </a:endParaRPr>
        </a:p>
      </dsp:txBody>
      <dsp:txXfrm>
        <a:off x="6230447" y="2957735"/>
        <a:ext cx="2420099" cy="1912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0E719-AA14-4BCF-9575-E0D60370B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82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8" rIns="90754" bIns="45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1D516-92D1-4748-A398-77F6B13CE9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7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1243-650C-4017-AA4D-1A6829AD3C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421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F259-7F71-4D0B-8396-ED4E366AF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08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6001-C2FA-47C1-9589-337627612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3850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B16C8-408D-4C0C-A878-DBA46D5C5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009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247F-31FB-459A-B7CB-DEB10439D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544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9312-AD63-455B-A0E7-2E44A7FED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604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8467-12FC-45B0-BD5E-38B8DE960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4662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1AB-2BD9-40A3-989A-DD17F569D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6051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338F-F96D-454C-BAC7-3F251F99C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1503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CAB4A-88EC-466A-866E-ADB1FA9502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0977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245E8-C324-45A1-AE93-3D04CEDB9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6358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8D6460-EF56-4040-A70F-98AB0264D4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813EB-7A6E-4FDB-AD34-EC025DE3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4A0611-AE63-4562-AB75-717285B7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19" y="1363536"/>
            <a:ext cx="8309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o-RO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Raportul de progres în implementarea SDR Centru 2016-2020 pentru perioada 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anului 201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9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2" descr="D:\IURA\simbol de identitate MADRM și ADR\PNG\PNG\adrCentru\01-MADRM.png">
            <a:extLst>
              <a:ext uri="{FF2B5EF4-FFF2-40B4-BE49-F238E27FC236}">
                <a16:creationId xmlns:a16="http://schemas.microsoft.com/office/drawing/2014/main" id="{4D9C31C2-C9E8-48DF-A1AA-781FFD7E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54"/>
            <a:ext cx="2808312" cy="8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IURA\simbol de identitate MADRM și ADR\PNG\PNG\adrCentru\03-ADRC.png">
            <a:extLst>
              <a:ext uri="{FF2B5EF4-FFF2-40B4-BE49-F238E27FC236}">
                <a16:creationId xmlns:a16="http://schemas.microsoft.com/office/drawing/2014/main" id="{63476D04-FE04-4CC9-BC9E-16D84F84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0065"/>
            <a:ext cx="2470959" cy="67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C7A0D-1B25-4DB4-AAB4-DDD906E2A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45515"/>
            <a:ext cx="4392488" cy="4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EF1711-EB6D-49AC-B7FB-2A595021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0E2C2B-5CA3-4AB3-B8C7-A4E78068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05" y="111345"/>
            <a:ext cx="4324324" cy="3392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68F2369-2715-4162-ACAF-A77E8069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05" y="3504254"/>
            <a:ext cx="4324324" cy="3278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5C0E5-E0CF-41DC-9391-924B88E63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6777"/>
            <a:ext cx="3114675" cy="311467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0ED2F85-A418-4D5E-A9F6-C41FD3E33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" y="111346"/>
            <a:ext cx="4542107" cy="3349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3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2AC2B-D70D-4500-85AB-AFE907F0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BB20015-2AEF-49F5-A1AF-0075AEBC18B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83B16C8-408D-4C0C-A878-DBA46D5C56FD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28C9DCAC-C89B-4BAC-B382-E6A5AF544A1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83B16C8-408D-4C0C-A878-DBA46D5C56FD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659F75EB-A77E-4955-9892-8C7A1BA4F1F8}"/>
              </a:ext>
            </a:extLst>
          </p:cNvPr>
          <p:cNvSpPr/>
          <p:nvPr/>
        </p:nvSpPr>
        <p:spPr>
          <a:xfrm>
            <a:off x="2195736" y="1374520"/>
            <a:ext cx="4968552" cy="1601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 </a:t>
            </a:r>
            <a:r>
              <a:rPr lang="x-non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Dezvoltarea economică durabilă și competitivă a regiunii</a:t>
            </a:r>
            <a:endParaRPr lang="en-US" sz="24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6CE3CA-5B05-428D-8D75-1008FA4B3D96}"/>
              </a:ext>
            </a:extLst>
          </p:cNvPr>
          <p:cNvSpPr/>
          <p:nvPr/>
        </p:nvSpPr>
        <p:spPr>
          <a:xfrm>
            <a:off x="409562" y="4173667"/>
            <a:ext cx="201622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x-none" b="1" dirty="0">
                <a:solidFill>
                  <a:srgbClr val="C00000"/>
                </a:solidFill>
              </a:rPr>
              <a:t>2</a:t>
            </a:r>
            <a:r>
              <a:rPr lang="ro-MO" b="1" dirty="0">
                <a:solidFill>
                  <a:srgbClr val="C00000"/>
                </a:solidFill>
              </a:rPr>
              <a:t>.1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Sprijinirea dezvoltării urbane durabile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A955A1-B0B8-4C89-9BAD-FC7FCA135BE0}"/>
              </a:ext>
            </a:extLst>
          </p:cNvPr>
          <p:cNvSpPr/>
          <p:nvPr/>
        </p:nvSpPr>
        <p:spPr>
          <a:xfrm>
            <a:off x="3066845" y="4173667"/>
            <a:ext cx="244827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x-none" b="1" dirty="0">
                <a:solidFill>
                  <a:srgbClr val="C00000"/>
                </a:solidFill>
              </a:rPr>
              <a:t>2</a:t>
            </a:r>
            <a:r>
              <a:rPr lang="ro-MO" b="1" dirty="0">
                <a:solidFill>
                  <a:srgbClr val="C00000"/>
                </a:solidFill>
              </a:rPr>
              <a:t>.2 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Dezvoltarea economiei regionale și diversificarea infrastructurii de afaceri</a:t>
            </a:r>
          </a:p>
          <a:p>
            <a:pPr lvl="0" algn="ctr"/>
            <a:r>
              <a:rPr lang="x-none" sz="1600" b="1" dirty="0">
                <a:solidFill>
                  <a:srgbClr val="FF0000"/>
                </a:solidFill>
              </a:rPr>
              <a:t>1 Proiect în implementare din FNDR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3D66A9-D685-4D2A-BFED-6A21AFF9EB75}"/>
              </a:ext>
            </a:extLst>
          </p:cNvPr>
          <p:cNvSpPr/>
          <p:nvPr/>
        </p:nvSpPr>
        <p:spPr>
          <a:xfrm>
            <a:off x="6167252" y="4142889"/>
            <a:ext cx="2016224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2.</a:t>
            </a:r>
            <a:r>
              <a:rPr lang="x-none" b="1" dirty="0">
                <a:solidFill>
                  <a:srgbClr val="C00000"/>
                </a:solidFill>
              </a:rPr>
              <a:t>3</a:t>
            </a:r>
            <a:r>
              <a:rPr lang="ro-MO" b="1" dirty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ro-MO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Dezvoltarea potențialului turistic al regiunii</a:t>
            </a:r>
            <a:endParaRPr lang="x-non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x-none" sz="1600" b="1" dirty="0">
                <a:solidFill>
                  <a:srgbClr val="FF0000"/>
                </a:solidFill>
              </a:rPr>
              <a:t>3 proiecte în implementare din FNDR</a:t>
            </a:r>
          </a:p>
        </p:txBody>
      </p:sp>
      <p:cxnSp>
        <p:nvCxnSpPr>
          <p:cNvPr id="12" name="Elbow Connector 28">
            <a:extLst>
              <a:ext uri="{FF2B5EF4-FFF2-40B4-BE49-F238E27FC236}">
                <a16:creationId xmlns:a16="http://schemas.microsoft.com/office/drawing/2014/main" id="{92A8EAB3-6807-495F-AF60-797045E6E54B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2450146" y="1943800"/>
            <a:ext cx="1197395" cy="3262338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30">
            <a:extLst>
              <a:ext uri="{FF2B5EF4-FFF2-40B4-BE49-F238E27FC236}">
                <a16:creationId xmlns:a16="http://schemas.microsoft.com/office/drawing/2014/main" id="{6E787CE7-22AB-49C1-9731-6422A2AF85A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3886800" y="3380454"/>
            <a:ext cx="1197395" cy="38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34">
            <a:extLst>
              <a:ext uri="{FF2B5EF4-FFF2-40B4-BE49-F238E27FC236}">
                <a16:creationId xmlns:a16="http://schemas.microsoft.com/office/drawing/2014/main" id="{1E83CCA1-28F5-4FEF-A91C-AE8A682E01A0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rot="16200000" flipH="1">
            <a:off x="5344380" y="2311904"/>
            <a:ext cx="1166617" cy="2495352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user\Desktop\PNG\adrCentru\01-MADRM - Copy.png">
            <a:extLst>
              <a:ext uri="{FF2B5EF4-FFF2-40B4-BE49-F238E27FC236}">
                <a16:creationId xmlns:a16="http://schemas.microsoft.com/office/drawing/2014/main" id="{F31BC74F-D3B9-49B6-9B5B-0F995E57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3">
            <a:extLst>
              <a:ext uri="{FF2B5EF4-FFF2-40B4-BE49-F238E27FC236}">
                <a16:creationId xmlns:a16="http://schemas.microsoft.com/office/drawing/2014/main" id="{6E1D4ACD-A3AF-48D7-B3E5-F80B4535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EB807BAA-9ACF-416C-9522-167FB0A60EC9}"/>
              </a:ext>
            </a:extLst>
          </p:cNvPr>
          <p:cNvSpPr/>
          <p:nvPr/>
        </p:nvSpPr>
        <p:spPr>
          <a:xfrm>
            <a:off x="1119708" y="784808"/>
            <a:ext cx="739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Implementare anul 201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endParaRPr lang="en-US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621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D975A-98FC-4846-8C36-DE3EEC71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57445"/>
            <a:ext cx="6480720" cy="111795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x-none" sz="3040" b="1" dirty="0"/>
              <a:t>Măsura 2.1 </a:t>
            </a:r>
            <a:br>
              <a:rPr lang="ro-RO" sz="3040" b="1" dirty="0"/>
            </a:br>
            <a:r>
              <a:rPr lang="ro-RO" sz="3040" b="1" dirty="0"/>
              <a:t>Sprijinirea dezvoltării urbane durabile </a:t>
            </a:r>
            <a:endParaRPr lang="ru-RU" sz="304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E280F-BC5C-4AAA-BEE2-B23E4F8B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916936"/>
            <a:ext cx="8229600" cy="2164973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x-none" sz="2400" dirty="0"/>
              <a:t>2 Programe de revitalizare urbană (PRU) aprobate (Ungheni, Ialoveni)</a:t>
            </a:r>
          </a:p>
          <a:p>
            <a:r>
              <a:rPr lang="x-none" sz="2400" dirty="0"/>
              <a:t>1 Concurs desfășurat pentru sprijinirea altor două orașe noi în elaborarea PRU</a:t>
            </a:r>
          </a:p>
          <a:p>
            <a:r>
              <a:rPr lang="x-none" sz="2400" dirty="0"/>
              <a:t> 2 PRU elaborate cu sprijinul ADR Centru (Strășeni, Rezina)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CA4510-C598-4A00-9535-BBB01994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Picture 2" descr="C:\Users\user\Desktop\PNG\adrCentru\01-MADRM - Copy.png">
            <a:extLst>
              <a:ext uri="{FF2B5EF4-FFF2-40B4-BE49-F238E27FC236}">
                <a16:creationId xmlns:a16="http://schemas.microsoft.com/office/drawing/2014/main" id="{B9557DC5-6149-4B4A-ACBA-07ED3D55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7BC1E89D-C226-4E66-87B1-035AF3D2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0A6FAE-1C0A-46FD-85AC-88BB428D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211835" cy="1802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F524F13-7880-4AAB-8D08-BF282B08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66" y="4355055"/>
            <a:ext cx="3239330" cy="1820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1BEA1AD-095B-45DE-A134-A65C063C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85" y="5027116"/>
            <a:ext cx="3115230" cy="1751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2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DCEBCD9-2ED6-4759-8796-EB1ABEFCD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22191"/>
              </p:ext>
            </p:extLst>
          </p:nvPr>
        </p:nvGraphicFramePr>
        <p:xfrm>
          <a:off x="539552" y="2093883"/>
          <a:ext cx="8136904" cy="3038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6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Denumirea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Costul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solicitat</a:t>
                      </a:r>
                      <a:r>
                        <a:rPr lang="en-US" sz="1400" dirty="0">
                          <a:effectLst/>
                        </a:rPr>
                        <a:t> din FNDR 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</a:t>
                      </a:r>
                      <a:r>
                        <a:rPr lang="en-US" sz="1400" dirty="0">
                          <a:effectLst/>
                        </a:rPr>
                        <a:t>total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utilizat</a:t>
                      </a:r>
                      <a:r>
                        <a:rPr lang="ro-RO" sz="1400" baseline="0" dirty="0">
                          <a:effectLst/>
                        </a:rPr>
                        <a:t>ă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din FNDR inclusiv</a:t>
                      </a:r>
                      <a:r>
                        <a:rPr lang="ro-RO" sz="1400" baseline="0" dirty="0">
                          <a:effectLst/>
                        </a:rPr>
                        <a:t> 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r>
                        <a:rPr lang="ro-RO" sz="1400" baseline="0" dirty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r>
                        <a:rPr lang="x-none" sz="1400" dirty="0">
                          <a:effectLst/>
                          <a:latin typeface="+mj-lt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ro-MD" sz="16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entrul</a:t>
                      </a:r>
                      <a:r>
                        <a:rPr lang="vi-VN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regional de afaceri și dezvoltare comunitară în raioanele Strășeni, Călărași și Hîncești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  <a:latin typeface="+mj-lt"/>
                        </a:rPr>
                        <a:t>19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300,00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lt"/>
                        </a:rPr>
                        <a:t>15 441,49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studiu cu privire la specializare inteligentă în proces de elaborare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361144927"/>
                  </a:ext>
                </a:extLst>
              </a:tr>
              <a:tr h="631549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analiză a situației economice în proces de finalizare</a:t>
                      </a:r>
                      <a:endParaRPr lang="ru-RU" sz="1600" kern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8278648"/>
                  </a:ext>
                </a:extLst>
              </a:tr>
            </a:tbl>
          </a:graphicData>
        </a:graphic>
      </p:graphicFrame>
      <p:pic>
        <p:nvPicPr>
          <p:cNvPr id="9" name="Picture 2" descr="C:\Users\user\Desktop\PNG\adrCentru\01-MADRM - Copy.png">
            <a:extLst>
              <a:ext uri="{FF2B5EF4-FFF2-40B4-BE49-F238E27FC236}">
                <a16:creationId xmlns:a16="http://schemas.microsoft.com/office/drawing/2014/main" id="{C7A59A19-5536-49A3-80C0-75952F40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EC009F23-07C9-4F42-9D62-2213ECF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1"/>
            <a:ext cx="658416" cy="678027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934397B-FCA0-49EF-9AEA-4CB4A0CB50F3}"/>
              </a:ext>
            </a:extLst>
          </p:cNvPr>
          <p:cNvSpPr/>
          <p:nvPr/>
        </p:nvSpPr>
        <p:spPr>
          <a:xfrm>
            <a:off x="539552" y="1222005"/>
            <a:ext cx="857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o-RO" b="1" u="sng" dirty="0">
                <a:cs typeface="Times New Roman" pitchFamily="18" charset="0"/>
              </a:rPr>
              <a:t>Măsura 2.2</a:t>
            </a:r>
            <a:r>
              <a:rPr lang="ro-RO" b="1" dirty="0">
                <a:cs typeface="Times New Roman" pitchFamily="18" charset="0"/>
              </a:rPr>
              <a:t>: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ro-RO" b="1" dirty="0">
                <a:cs typeface="Times New Roman" pitchFamily="18" charset="0"/>
              </a:rPr>
              <a:t>Dezvoltarea economiei regionale și diversificarea infrastructurii de afaceri</a:t>
            </a:r>
            <a:r>
              <a:rPr lang="en-US" b="1" dirty="0">
                <a:cs typeface="Times New Roman" pitchFamily="18" charset="0"/>
              </a:rPr>
              <a:t>.</a:t>
            </a:r>
            <a:endParaRPr lang="ro-RO" b="1" dirty="0">
              <a:cs typeface="Times New Roman" pitchFamily="18" charset="0"/>
            </a:endParaRPr>
          </a:p>
        </p:txBody>
      </p:sp>
      <p:pic>
        <p:nvPicPr>
          <p:cNvPr id="12" name="Picture 2" descr="https://img.favpng.com/23/16/0/teamwork-icon-png-favpng-VY5edJshNUNBu2XDvFa3KdWY1.jpg">
            <a:extLst>
              <a:ext uri="{FF2B5EF4-FFF2-40B4-BE49-F238E27FC236}">
                <a16:creationId xmlns:a16="http://schemas.microsoft.com/office/drawing/2014/main" id="{212A42D1-76E0-4DBC-BBF5-26681C70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1276857" cy="12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ADE7114-3395-45E7-9769-869D4CAB7088}"/>
              </a:ext>
            </a:extLst>
          </p:cNvPr>
          <p:cNvSpPr txBox="1">
            <a:spLocks/>
          </p:cNvSpPr>
          <p:nvPr/>
        </p:nvSpPr>
        <p:spPr bwMode="auto">
          <a:xfrm>
            <a:off x="1266403" y="399573"/>
            <a:ext cx="6768752" cy="515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1" b="1" dirty="0" err="1">
                <a:solidFill>
                  <a:schemeClr val="tx1"/>
                </a:solidFill>
              </a:rPr>
              <a:t>Proiecte</a:t>
            </a:r>
            <a:r>
              <a:rPr lang="en-US" sz="3041" b="1" dirty="0">
                <a:solidFill>
                  <a:schemeClr val="tx1"/>
                </a:solidFill>
              </a:rPr>
              <a:t> </a:t>
            </a:r>
            <a:r>
              <a:rPr lang="ro-RO" sz="3041" b="1" dirty="0">
                <a:solidFill>
                  <a:schemeClr val="tx1"/>
                </a:solidFill>
              </a:rPr>
              <a:t>în implementare 201</a:t>
            </a:r>
            <a:r>
              <a:rPr lang="en-US" sz="3041" b="1" dirty="0">
                <a:solidFill>
                  <a:schemeClr val="tx1"/>
                </a:solidFill>
              </a:rPr>
              <a:t>9</a:t>
            </a:r>
            <a:endParaRPr lang="ru-RU" sz="304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66B9AC-5DC8-4BC6-A722-BDCD25E5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14</a:t>
            </a:fld>
            <a:endParaRPr lang="ru-RU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811DE4B-28B5-4A47-9E90-B8CCFDF1E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4590"/>
              </p:ext>
            </p:extLst>
          </p:nvPr>
        </p:nvGraphicFramePr>
        <p:xfrm>
          <a:off x="755576" y="1691462"/>
          <a:ext cx="7560841" cy="364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8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Denumirea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Costul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solicitat</a:t>
                      </a:r>
                      <a:r>
                        <a:rPr lang="en-US" sz="1400" dirty="0">
                          <a:effectLst/>
                        </a:rPr>
                        <a:t> din FNDR 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</a:t>
                      </a:r>
                      <a:r>
                        <a:rPr lang="en-US" sz="1400" dirty="0">
                          <a:effectLst/>
                        </a:rPr>
                        <a:t>total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utilizat</a:t>
                      </a:r>
                      <a:r>
                        <a:rPr lang="ro-RO" sz="1400" baseline="0" dirty="0">
                          <a:effectLst/>
                        </a:rPr>
                        <a:t>ă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din FNDR inclusiv</a:t>
                      </a:r>
                      <a:r>
                        <a:rPr lang="ro-RO" sz="1400" baseline="0" dirty="0">
                          <a:effectLst/>
                        </a:rPr>
                        <a:t> 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r>
                        <a:rPr lang="ro-RO" sz="1400" baseline="0" dirty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758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Îmbunătățirea infrastructurii de turism de masă din regiunea Centru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44 979,60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28 216,10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0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Valorificarea potențialului turistic al regiunii de centru a RM - rn Strășeni, Călărași, Nisporeni și Ungheni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27 454,91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8 802,25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66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Construcția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complexului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Turistic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Sportiv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în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satul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Costești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22 500,00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15 499,46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6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proiect depus la POC România – R. Moldova 2014-2020, în proces de </a:t>
                      </a:r>
                      <a:r>
                        <a:rPr lang="x-none" sz="16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prefinanțare</a:t>
                      </a:r>
                      <a:endParaRPr lang="x-none" sz="16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109 900 (Euro)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741950207"/>
                  </a:ext>
                </a:extLst>
              </a:tr>
            </a:tbl>
          </a:graphicData>
        </a:graphic>
      </p:graphicFrame>
      <p:pic>
        <p:nvPicPr>
          <p:cNvPr id="7" name="Picture 2" descr="C:\Users\user\Desktop\PNG\adrCentru\01-MADRM - Copy.png">
            <a:extLst>
              <a:ext uri="{FF2B5EF4-FFF2-40B4-BE49-F238E27FC236}">
                <a16:creationId xmlns:a16="http://schemas.microsoft.com/office/drawing/2014/main" id="{42291D82-5045-4AC3-B9B0-59159CA3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0B325432-752E-411F-BCC8-3E3124C0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18432"/>
            <a:ext cx="658416" cy="678027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DF8A3A2-6234-4E84-85FA-96CA76ACD6D8}"/>
              </a:ext>
            </a:extLst>
          </p:cNvPr>
          <p:cNvSpPr/>
          <p:nvPr/>
        </p:nvSpPr>
        <p:spPr>
          <a:xfrm>
            <a:off x="755576" y="1265523"/>
            <a:ext cx="764319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o-RO" b="1" u="sng" dirty="0">
                <a:cs typeface="Times New Roman" pitchFamily="18" charset="0"/>
              </a:rPr>
              <a:t>Măsura 2.3: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ro-RO" b="1" dirty="0">
                <a:cs typeface="Times New Roman" pitchFamily="18" charset="0"/>
              </a:rPr>
              <a:t>Dezvoltarea potențialului turistic al regiunii.</a:t>
            </a:r>
            <a:endParaRPr lang="ro-RO" b="1" u="sng" dirty="0">
              <a:cs typeface="Times New Roman" pitchFamily="18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FCE2256-7025-48E0-B80B-10235E214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54" y="5443698"/>
            <a:ext cx="3852428" cy="127777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FE939E1-D654-41E1-81AD-2E04455A0ED4}"/>
              </a:ext>
            </a:extLst>
          </p:cNvPr>
          <p:cNvSpPr txBox="1">
            <a:spLocks/>
          </p:cNvSpPr>
          <p:nvPr/>
        </p:nvSpPr>
        <p:spPr bwMode="auto">
          <a:xfrm>
            <a:off x="1367644" y="524688"/>
            <a:ext cx="6408712" cy="515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1" b="1" dirty="0" err="1">
                <a:solidFill>
                  <a:schemeClr val="tx1"/>
                </a:solidFill>
              </a:rPr>
              <a:t>Proiecte</a:t>
            </a:r>
            <a:r>
              <a:rPr lang="en-US" sz="3041" b="1" dirty="0">
                <a:solidFill>
                  <a:schemeClr val="tx1"/>
                </a:solidFill>
              </a:rPr>
              <a:t> </a:t>
            </a:r>
            <a:r>
              <a:rPr lang="ro-RO" sz="3041" b="1" dirty="0">
                <a:solidFill>
                  <a:schemeClr val="tx1"/>
                </a:solidFill>
              </a:rPr>
              <a:t>în implementare 201</a:t>
            </a:r>
            <a:r>
              <a:rPr lang="en-US" sz="3041" b="1" dirty="0">
                <a:solidFill>
                  <a:schemeClr val="tx1"/>
                </a:solidFill>
              </a:rPr>
              <a:t>9</a:t>
            </a:r>
            <a:endParaRPr lang="ru-RU" sz="304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BE023E-E134-4063-9112-3FB546D7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951A7-A5D2-4E56-BB49-923AFB97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" y="3429000"/>
            <a:ext cx="4497753" cy="329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5E0DFC6-8498-410F-8CB4-F7C826201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" y="180354"/>
            <a:ext cx="4521802" cy="321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F18C1D4-5839-4C70-9A21-035959AE9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352"/>
            <a:ext cx="4392488" cy="3210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C56B9EAC-C4CA-41D1-B5E9-DC879652F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3727"/>
            <a:ext cx="4392488" cy="329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0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24299-1E15-4C5A-A450-1CC8490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01D658C-99E5-4950-B689-92D995DFC01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83B16C8-408D-4C0C-A878-DBA46D5C56FD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EC0809CA-BE7B-4257-85D0-40DDAD906F02}"/>
              </a:ext>
            </a:extLst>
          </p:cNvPr>
          <p:cNvSpPr/>
          <p:nvPr/>
        </p:nvSpPr>
        <p:spPr>
          <a:xfrm>
            <a:off x="2195736" y="1119409"/>
            <a:ext cx="4968552" cy="1601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 </a:t>
            </a:r>
            <a:r>
              <a:rPr lang="x-none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Сonsolidarea unei bune guvernanțe regionale</a:t>
            </a:r>
            <a:endParaRPr lang="en-US" sz="24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57F5CD-BA55-46A5-BC7D-59664BC52690}"/>
              </a:ext>
            </a:extLst>
          </p:cNvPr>
          <p:cNvSpPr/>
          <p:nvPr/>
        </p:nvSpPr>
        <p:spPr>
          <a:xfrm>
            <a:off x="455911" y="3645024"/>
            <a:ext cx="2016224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x-none" b="1" dirty="0">
                <a:solidFill>
                  <a:srgbClr val="C00000"/>
                </a:solidFill>
              </a:rPr>
              <a:t>3</a:t>
            </a:r>
            <a:r>
              <a:rPr lang="ro-MO" b="1" dirty="0">
                <a:solidFill>
                  <a:srgbClr val="C00000"/>
                </a:solidFill>
              </a:rPr>
              <a:t>.1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Consolidarea capacităților actorilor locali și regionali responsabili de dezvoltarea regională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459D7F-88DE-4C28-B29F-57F41EC63D61}"/>
              </a:ext>
            </a:extLst>
          </p:cNvPr>
          <p:cNvSpPr/>
          <p:nvPr/>
        </p:nvSpPr>
        <p:spPr>
          <a:xfrm>
            <a:off x="2940187" y="3645024"/>
            <a:ext cx="2448272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</a:t>
            </a:r>
            <a:r>
              <a:rPr lang="x-none" b="1" dirty="0">
                <a:solidFill>
                  <a:srgbClr val="C00000"/>
                </a:solidFill>
              </a:rPr>
              <a:t>3</a:t>
            </a:r>
            <a:r>
              <a:rPr lang="ro-MO" b="1" dirty="0">
                <a:solidFill>
                  <a:srgbClr val="C00000"/>
                </a:solidFill>
              </a:rPr>
              <a:t>.2  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Promovarea potențialului de dezvoltare a RD Centru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42697B-9B69-4D3A-83B5-A0B619146948}"/>
              </a:ext>
            </a:extLst>
          </p:cNvPr>
          <p:cNvSpPr/>
          <p:nvPr/>
        </p:nvSpPr>
        <p:spPr>
          <a:xfrm>
            <a:off x="6156177" y="3638798"/>
            <a:ext cx="2016224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3.</a:t>
            </a:r>
            <a:r>
              <a:rPr lang="x-none" b="1" dirty="0">
                <a:solidFill>
                  <a:srgbClr val="C00000"/>
                </a:solidFill>
              </a:rPr>
              <a:t>3</a:t>
            </a:r>
            <a:r>
              <a:rPr lang="ro-MO" b="1" dirty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ro-MO" dirty="0">
                <a:solidFill>
                  <a:srgbClr val="C00000"/>
                </a:solidFill>
              </a:rPr>
              <a:t>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Perfecționarea sistemului de planificare și programare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Elbow Connector 28">
            <a:extLst>
              <a:ext uri="{FF2B5EF4-FFF2-40B4-BE49-F238E27FC236}">
                <a16:creationId xmlns:a16="http://schemas.microsoft.com/office/drawing/2014/main" id="{31332752-C464-4A39-91B3-2DE26597979C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2610087" y="1575098"/>
            <a:ext cx="923863" cy="3215989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30">
            <a:extLst>
              <a:ext uri="{FF2B5EF4-FFF2-40B4-BE49-F238E27FC236}">
                <a16:creationId xmlns:a16="http://schemas.microsoft.com/office/drawing/2014/main" id="{AA4454C9-E983-4674-AED2-8ACD6BCD126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5400000">
            <a:off x="3960237" y="2925248"/>
            <a:ext cx="923863" cy="515689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34">
            <a:extLst>
              <a:ext uri="{FF2B5EF4-FFF2-40B4-BE49-F238E27FC236}">
                <a16:creationId xmlns:a16="http://schemas.microsoft.com/office/drawing/2014/main" id="{EB61253D-71E7-4402-A079-239CB55894EB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5463332" y="1937840"/>
            <a:ext cx="917637" cy="2484277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user\Desktop\PNG\adrCentru\01-MADRM - Copy.png">
            <a:extLst>
              <a:ext uri="{FF2B5EF4-FFF2-40B4-BE49-F238E27FC236}">
                <a16:creationId xmlns:a16="http://schemas.microsoft.com/office/drawing/2014/main" id="{4A4F17E2-855C-4BCC-A7C7-4EF8A1AA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3">
            <a:extLst>
              <a:ext uri="{FF2B5EF4-FFF2-40B4-BE49-F238E27FC236}">
                <a16:creationId xmlns:a16="http://schemas.microsoft.com/office/drawing/2014/main" id="{1A8124E2-EAFB-4EFD-8884-249FA139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3EFC29-A58A-4EC2-8528-071CB9B1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46" y="1967668"/>
            <a:ext cx="8229600" cy="4113442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x-none" sz="2400" dirty="0"/>
              <a:t>1 ședință CRD organizată</a:t>
            </a:r>
          </a:p>
          <a:p>
            <a:r>
              <a:rPr lang="x-none" sz="2400" dirty="0"/>
              <a:t>6 vizite de studii peste hotarele țării</a:t>
            </a:r>
          </a:p>
          <a:p>
            <a:r>
              <a:rPr lang="x-none" sz="2400" dirty="0"/>
              <a:t>5 sesiuni de instruire în domeniul GIS</a:t>
            </a:r>
          </a:p>
          <a:p>
            <a:r>
              <a:rPr lang="x-none" sz="2400" dirty="0"/>
              <a:t>1 eveniment „Ziua Europei” desfășurată prin organizarea activităților de salubrizare a albiei r. Ișnovăț în cooperare cu Primăria or. Ialoveni  </a:t>
            </a:r>
          </a:p>
          <a:p>
            <a:r>
              <a:rPr lang="x-none" sz="2400" dirty="0"/>
              <a:t>A fost agreată în comun acord a modalității de raportare și evaluare a politicii de dezvoltare regională</a:t>
            </a:r>
            <a:endParaRPr lang="ru-RU" sz="2400" dirty="0"/>
          </a:p>
          <a:p>
            <a:r>
              <a:rPr lang="x-none" sz="2400" dirty="0"/>
              <a:t>8 parteneriate internaționale de cooperare în domeniul dezvoltării regionale</a:t>
            </a:r>
            <a:endParaRPr lang="ru-RU" sz="2400" dirty="0"/>
          </a:p>
          <a:p>
            <a:endParaRPr lang="x-none" sz="2400" dirty="0"/>
          </a:p>
          <a:p>
            <a:endParaRPr lang="x-none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490665-BE6B-4982-B85D-9DAFEB19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5" name="Picture 2" descr="C:\Users\user\Desktop\PNG\adrCentru\01-MADRM - Copy.png">
            <a:extLst>
              <a:ext uri="{FF2B5EF4-FFF2-40B4-BE49-F238E27FC236}">
                <a16:creationId xmlns:a16="http://schemas.microsoft.com/office/drawing/2014/main" id="{FB16BBC7-575A-46D5-86F0-3113E8BA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17B3F49A-71F5-4370-9897-FF0583071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4784E2-03CC-4372-B65C-B8543856AF0A}"/>
              </a:ext>
            </a:extLst>
          </p:cNvPr>
          <p:cNvSpPr txBox="1">
            <a:spLocks/>
          </p:cNvSpPr>
          <p:nvPr/>
        </p:nvSpPr>
        <p:spPr bwMode="auto">
          <a:xfrm>
            <a:off x="1376108" y="535209"/>
            <a:ext cx="6549342" cy="1157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041" b="1" dirty="0">
                <a:solidFill>
                  <a:schemeClr val="tx1"/>
                </a:solidFill>
              </a:rPr>
              <a:t>Obiectivul 3. Сonsolidarea unei bune guvernanțe regionale</a:t>
            </a:r>
            <a:endParaRPr lang="ru-RU" sz="304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1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8F53EA-986B-40C3-85DA-EA5FAB98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725F657-488F-4A93-9965-A3133259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48680"/>
            <a:ext cx="7239000" cy="748684"/>
          </a:xfr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o-RO" altLang="ro-R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Mulțumesc pentru atenție</a:t>
            </a:r>
            <a:endParaRPr lang="ru-RU" altLang="ro-RO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8" name="Picture 4" descr="Imagini pentru contact us blank logo&quot;">
            <a:extLst>
              <a:ext uri="{FF2B5EF4-FFF2-40B4-BE49-F238E27FC236}">
                <a16:creationId xmlns:a16="http://schemas.microsoft.com/office/drawing/2014/main" id="{EEF77E2C-BF2C-4085-9266-F6508E5F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62405"/>
            <a:ext cx="4536504" cy="32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E2DE8A-7BB9-4341-B666-AAF356E59B74}"/>
              </a:ext>
            </a:extLst>
          </p:cNvPr>
          <p:cNvSpPr txBox="1">
            <a:spLocks/>
          </p:cNvSpPr>
          <p:nvPr/>
        </p:nvSpPr>
        <p:spPr>
          <a:xfrm>
            <a:off x="3779912" y="1692733"/>
            <a:ext cx="5176596" cy="4040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4" rIns="91430" bIns="45714" anchor="ctr">
            <a:normAutofit/>
          </a:bodyPr>
          <a:lstStyle/>
          <a:p>
            <a:pPr algn="ctr" defTabSz="1081088">
              <a:defRPr/>
            </a:pP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Agenția de </a:t>
            </a:r>
            <a:r>
              <a:rPr lang="en-US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ezvoltare Regională Centru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MD-6801 or. Ialoveni, 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str. Alexandru cel Bun, 33</a:t>
            </a:r>
          </a:p>
          <a:p>
            <a:pPr algn="ctr" defTabSz="1081088">
              <a:defRPr/>
            </a:pPr>
            <a:r>
              <a:rPr lang="ro-RO" altLang="ro-RO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tel./fax: (+373) 268 22692</a:t>
            </a:r>
          </a:p>
          <a:p>
            <a:pPr algn="ctr" defTabSz="1081088">
              <a:defRPr/>
            </a:pP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oficiu.adrc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@</a:t>
            </a: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gmail.com</a:t>
            </a:r>
            <a:endParaRPr lang="ro-RO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defTabSz="1081088">
              <a:defRPr/>
            </a:pPr>
            <a:r>
              <a:rPr lang="ro-RO" altLang="ro-RO" sz="2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www.adrcentru.md</a:t>
            </a:r>
            <a:r>
              <a:rPr lang="ro-RO" altLang="ro-RO" sz="2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ru-RU" altLang="ro-RO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0" name="Picture 6" descr="C:\Users\user\Desktop\PNG\adrCentru\19-ADRC - Copy.png">
            <a:extLst>
              <a:ext uri="{FF2B5EF4-FFF2-40B4-BE49-F238E27FC236}">
                <a16:creationId xmlns:a16="http://schemas.microsoft.com/office/drawing/2014/main" id="{63E1F38D-16FB-4CF1-A242-3E93242B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2941"/>
            <a:ext cx="1152128" cy="11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reptunghi 6">
            <a:extLst>
              <a:ext uri="{FF2B5EF4-FFF2-40B4-BE49-F238E27FC236}">
                <a16:creationId xmlns:a16="http://schemas.microsoft.com/office/drawing/2014/main" id="{14031992-F9E1-4BA4-8486-0EDBA8BF00E5}"/>
              </a:ext>
            </a:extLst>
          </p:cNvPr>
          <p:cNvSpPr/>
          <p:nvPr/>
        </p:nvSpPr>
        <p:spPr>
          <a:xfrm>
            <a:off x="35496" y="5424291"/>
            <a:ext cx="37444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71D7BB-8ED8-425F-BE02-BF8684B3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5" name="Substituent conținut 6">
            <a:extLst>
              <a:ext uri="{FF2B5EF4-FFF2-40B4-BE49-F238E27FC236}">
                <a16:creationId xmlns:a16="http://schemas.microsoft.com/office/drawing/2014/main" id="{72636E7A-FBEC-473F-A11F-C7BE132AB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38901"/>
              </p:ext>
            </p:extLst>
          </p:nvPr>
        </p:nvGraphicFramePr>
        <p:xfrm>
          <a:off x="179512" y="1106827"/>
          <a:ext cx="8712968" cy="500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user\Desktop\PNG\adrCentru\01-MADRM - Copy.png">
            <a:extLst>
              <a:ext uri="{FF2B5EF4-FFF2-40B4-BE49-F238E27FC236}">
                <a16:creationId xmlns:a16="http://schemas.microsoft.com/office/drawing/2014/main" id="{90400DD3-EE19-4225-9C48-5BE9D14E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3">
            <a:extLst>
              <a:ext uri="{FF2B5EF4-FFF2-40B4-BE49-F238E27FC236}">
                <a16:creationId xmlns:a16="http://schemas.microsoft.com/office/drawing/2014/main" id="{46023CD1-5671-4E9C-84C9-4CA54D3AC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33F03-21F1-4D7A-8C9D-0DAC6CA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8898A0E7-37D7-41B3-B580-A4D5A5FC0294}"/>
              </a:ext>
            </a:extLst>
          </p:cNvPr>
          <p:cNvSpPr/>
          <p:nvPr/>
        </p:nvSpPr>
        <p:spPr>
          <a:xfrm>
            <a:off x="2195736" y="1238665"/>
            <a:ext cx="4968552" cy="16017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Obiectivul</a:t>
            </a: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strategic 1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400" b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Îmbunătăţirea accesului la servicii și utilități publice de calitate</a:t>
            </a:r>
            <a:endParaRPr lang="en-US" sz="2400" b="1" kern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877F3F-1827-4382-A399-5C04CBD6A4E7}"/>
              </a:ext>
            </a:extLst>
          </p:cNvPr>
          <p:cNvSpPr/>
          <p:nvPr/>
        </p:nvSpPr>
        <p:spPr>
          <a:xfrm>
            <a:off x="462346" y="3717032"/>
            <a:ext cx="2016224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1.1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Reabilitarea rețelei de drumuri locale și regionale</a:t>
            </a:r>
            <a:r>
              <a:rPr lang="ro-RO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o-RO" b="1" dirty="0">
                <a:solidFill>
                  <a:srgbClr val="FF0000"/>
                </a:solidFill>
              </a:rPr>
              <a:t> proiecte în implementare din surse FNDR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C54688-6CC5-42E8-8B28-00FF7C5E5EF4}"/>
              </a:ext>
            </a:extLst>
          </p:cNvPr>
          <p:cNvSpPr/>
          <p:nvPr/>
        </p:nvSpPr>
        <p:spPr>
          <a:xfrm>
            <a:off x="2940187" y="3734116"/>
            <a:ext cx="2448272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1.2  </a:t>
            </a:r>
            <a:r>
              <a:rPr lang="x-none" b="1" dirty="0">
                <a:solidFill>
                  <a:schemeClr val="tx2">
                    <a:lumMod val="50000"/>
                  </a:schemeClr>
                </a:solidFill>
              </a:rPr>
              <a:t>Îmbunătățirea sistemelor de aprovizionare cu apă și canalizare</a:t>
            </a:r>
            <a:endParaRPr lang="ro-RO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x-none" b="1" dirty="0">
                <a:solidFill>
                  <a:srgbClr val="FF0000"/>
                </a:solidFill>
              </a:rPr>
              <a:t>8</a:t>
            </a:r>
            <a:r>
              <a:rPr lang="ro-RO" b="1" dirty="0">
                <a:solidFill>
                  <a:srgbClr val="FF0000"/>
                </a:solidFill>
              </a:rPr>
              <a:t> proiecte în </a:t>
            </a:r>
            <a:r>
              <a:rPr lang="ro-RO" b="1">
                <a:solidFill>
                  <a:srgbClr val="FF0000"/>
                </a:solidFill>
              </a:rPr>
              <a:t>implementare:</a:t>
            </a:r>
          </a:p>
          <a:p>
            <a:pPr algn="ctr"/>
            <a:r>
              <a:rPr lang="ru-RU" b="1">
                <a:solidFill>
                  <a:srgbClr val="FF3737"/>
                </a:solidFill>
              </a:rPr>
              <a:t>3 -</a:t>
            </a:r>
            <a:r>
              <a:rPr lang="ro-RO" b="1">
                <a:solidFill>
                  <a:srgbClr val="FF3737"/>
                </a:solidFill>
              </a:rPr>
              <a:t> FNDR</a:t>
            </a:r>
            <a:endParaRPr lang="ru-RU" b="1">
              <a:solidFill>
                <a:srgbClr val="FF3737"/>
              </a:solidFill>
            </a:endParaRPr>
          </a:p>
          <a:p>
            <a:pPr algn="ctr"/>
            <a:r>
              <a:rPr lang="ru-RU" b="1">
                <a:solidFill>
                  <a:srgbClr val="FF3737"/>
                </a:solidFill>
              </a:rPr>
              <a:t>4 –GIZ</a:t>
            </a:r>
            <a:r>
              <a:rPr lang="x-none" b="1">
                <a:solidFill>
                  <a:srgbClr val="FF3737"/>
                </a:solidFill>
              </a:rPr>
              <a:t>/</a:t>
            </a:r>
            <a:r>
              <a:rPr lang="ru-RU" b="1">
                <a:solidFill>
                  <a:srgbClr val="FF3737"/>
                </a:solidFill>
              </a:rPr>
              <a:t>UE</a:t>
            </a:r>
            <a:endParaRPr lang="x-none" b="1">
              <a:solidFill>
                <a:srgbClr val="FF3737"/>
              </a:solidFill>
            </a:endParaRPr>
          </a:p>
          <a:p>
            <a:pPr algn="ctr"/>
            <a:r>
              <a:rPr lang="x-none" b="1">
                <a:solidFill>
                  <a:srgbClr val="FF3737"/>
                </a:solidFill>
              </a:rPr>
              <a:t>1- KFW</a:t>
            </a:r>
            <a:endParaRPr lang="x-none" b="1" dirty="0">
              <a:solidFill>
                <a:srgbClr val="FF3737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94FACD-AEE1-4C05-97FD-AE1164322882}"/>
              </a:ext>
            </a:extLst>
          </p:cNvPr>
          <p:cNvSpPr/>
          <p:nvPr/>
        </p:nvSpPr>
        <p:spPr>
          <a:xfrm>
            <a:off x="6156176" y="3734116"/>
            <a:ext cx="2016224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o-MO" b="1" dirty="0">
                <a:solidFill>
                  <a:srgbClr val="C00000"/>
                </a:solidFill>
              </a:rPr>
              <a:t>Măsura 1.4 </a:t>
            </a:r>
          </a:p>
          <a:p>
            <a:pPr lvl="0" algn="ctr"/>
            <a:r>
              <a:rPr lang="ro-MO" dirty="0">
                <a:solidFill>
                  <a:srgbClr val="C00000"/>
                </a:solidFill>
              </a:rPr>
              <a:t> </a:t>
            </a:r>
            <a:r>
              <a:rPr lang="ro-MO" b="1" dirty="0">
                <a:solidFill>
                  <a:schemeClr val="tx2">
                    <a:lumMod val="50000"/>
                  </a:schemeClr>
                </a:solidFill>
              </a:rPr>
              <a:t>Sporirea eficienței energetice a clădirilor și spațiilor publice </a:t>
            </a:r>
          </a:p>
          <a:p>
            <a:pPr lvl="0" algn="ctr"/>
            <a:r>
              <a:rPr lang="x-none" b="1" dirty="0">
                <a:solidFill>
                  <a:srgbClr val="FF0000"/>
                </a:solidFill>
              </a:rPr>
              <a:t>5</a:t>
            </a:r>
            <a:r>
              <a:rPr lang="ro-MO" b="1" dirty="0">
                <a:solidFill>
                  <a:srgbClr val="FF0000"/>
                </a:solidFill>
              </a:rPr>
              <a:t> proiecte în implementare: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x-none" b="1" dirty="0">
                <a:solidFill>
                  <a:srgbClr val="C00000"/>
                </a:solidFill>
              </a:rPr>
              <a:t> </a:t>
            </a:r>
            <a:r>
              <a:rPr lang="x-none" b="1" dirty="0">
                <a:solidFill>
                  <a:srgbClr val="FF3737"/>
                </a:solidFill>
              </a:rPr>
              <a:t>1– FNDR</a:t>
            </a:r>
          </a:p>
          <a:p>
            <a:pPr algn="ctr"/>
            <a:r>
              <a:rPr lang="x-none" b="1" dirty="0">
                <a:solidFill>
                  <a:srgbClr val="FF3737"/>
                </a:solidFill>
              </a:rPr>
              <a:t>4</a:t>
            </a:r>
            <a:r>
              <a:rPr lang="ru-RU" b="1" dirty="0">
                <a:solidFill>
                  <a:srgbClr val="FF3737"/>
                </a:solidFill>
              </a:rPr>
              <a:t> – GIZ</a:t>
            </a:r>
            <a:r>
              <a:rPr lang="x-none" b="1" dirty="0">
                <a:solidFill>
                  <a:srgbClr val="FF3737"/>
                </a:solidFill>
              </a:rPr>
              <a:t>/</a:t>
            </a:r>
            <a:r>
              <a:rPr lang="ru-RU" b="1" dirty="0">
                <a:solidFill>
                  <a:srgbClr val="FF3737"/>
                </a:solidFill>
              </a:rPr>
              <a:t>UE</a:t>
            </a:r>
            <a:endParaRPr lang="en-US" b="1" dirty="0">
              <a:solidFill>
                <a:srgbClr val="FF3737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335C0895-903B-4EA3-8FD3-B4405D6F794C}"/>
              </a:ext>
            </a:extLst>
          </p:cNvPr>
          <p:cNvSpPr/>
          <p:nvPr/>
        </p:nvSpPr>
        <p:spPr>
          <a:xfrm>
            <a:off x="1115616" y="660839"/>
            <a:ext cx="739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Implementare anul 201</a:t>
            </a:r>
            <a:r>
              <a:rPr lang="ru-RU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endParaRPr lang="en-US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Elbow Connector 28">
            <a:extLst>
              <a:ext uri="{FF2B5EF4-FFF2-40B4-BE49-F238E27FC236}">
                <a16:creationId xmlns:a16="http://schemas.microsoft.com/office/drawing/2014/main" id="{E38857DA-BDAA-4508-BCE4-DDB74F38A05D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2636928" y="1673947"/>
            <a:ext cx="876615" cy="32095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30">
            <a:extLst>
              <a:ext uri="{FF2B5EF4-FFF2-40B4-BE49-F238E27FC236}">
                <a16:creationId xmlns:a16="http://schemas.microsoft.com/office/drawing/2014/main" id="{D25C6223-AAFB-4736-BC18-2820365DE27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3975319" y="3029422"/>
            <a:ext cx="893699" cy="515689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34">
            <a:extLst>
              <a:ext uri="{FF2B5EF4-FFF2-40B4-BE49-F238E27FC236}">
                <a16:creationId xmlns:a16="http://schemas.microsoft.com/office/drawing/2014/main" id="{5C301840-4CA1-4DB9-9756-34EEF9FA3177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5475301" y="2045128"/>
            <a:ext cx="893699" cy="2484276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3">
            <a:extLst>
              <a:ext uri="{FF2B5EF4-FFF2-40B4-BE49-F238E27FC236}">
                <a16:creationId xmlns:a16="http://schemas.microsoft.com/office/drawing/2014/main" id="{E04D3932-B064-446F-A612-32882E1B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  <p:pic>
        <p:nvPicPr>
          <p:cNvPr id="24" name="Picture 2" descr="C:\Users\user\Desktop\PNG\adrCentru\01-MADRM - Copy.png">
            <a:extLst>
              <a:ext uri="{FF2B5EF4-FFF2-40B4-BE49-F238E27FC236}">
                <a16:creationId xmlns:a16="http://schemas.microsoft.com/office/drawing/2014/main" id="{8DE6181D-BE6D-49F4-91F6-B8DD7BA6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5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14091"/>
              </p:ext>
            </p:extLst>
          </p:nvPr>
        </p:nvGraphicFramePr>
        <p:xfrm>
          <a:off x="682252" y="1890908"/>
          <a:ext cx="7851504" cy="329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2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Sursa de finanțare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valorificată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ro-RO" sz="1400" baseline="0" dirty="0">
                          <a:effectLst/>
                        </a:rPr>
                        <a:t>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endParaRPr lang="ro-RO" sz="1400" dirty="0">
                        <a:effectLst/>
                      </a:endParaRP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54"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+mj-lt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+mj-lt"/>
                        </a:rPr>
                        <a:t>Fondul Național pentru Dezvoltare Regională (FNDR)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lt"/>
                        </a:rPr>
                        <a:t>63 652,96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6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vi-VN" sz="1400" kern="1200" dirty="0">
                          <a:effectLst/>
                          <a:latin typeface="+mj-lt"/>
                        </a:rPr>
                        <a:t>Agenţia de Cooperare Internaţională a Germaniei </a:t>
                      </a:r>
                      <a:r>
                        <a:rPr lang="ro-RO" sz="1400" kern="1200" dirty="0">
                          <a:effectLst/>
                          <a:latin typeface="+mj-lt"/>
                        </a:rPr>
                        <a:t>(GIZ) și</a:t>
                      </a:r>
                      <a:r>
                        <a:rPr lang="ro-RO" sz="1400" kern="1200" baseline="0" dirty="0">
                          <a:effectLst/>
                          <a:latin typeface="+mj-lt"/>
                        </a:rPr>
                        <a:t> Uniunea Europeană (UE)</a:t>
                      </a:r>
                      <a:endParaRPr lang="ru-RU" sz="1400" b="1" i="0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lt"/>
                        </a:rPr>
                        <a:t>14 469,57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0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400" dirty="0">
                          <a:latin typeface="+mj-lt"/>
                        </a:rPr>
                        <a:t>Administrațiile</a:t>
                      </a:r>
                      <a:r>
                        <a:rPr lang="ro-RO" sz="1400" baseline="0" dirty="0">
                          <a:latin typeface="+mj-lt"/>
                        </a:rPr>
                        <a:t> Publice Locale (APL)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7,10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865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>
                          <a:effectLst/>
                          <a:latin typeface="+mj-lt"/>
                        </a:rPr>
                        <a:t>Ministerul Economiei și Infrastructurii</a:t>
                      </a:r>
                      <a:r>
                        <a:rPr lang="ro-RO" sz="1400" kern="1200" baseline="0" dirty="0">
                          <a:effectLst/>
                          <a:latin typeface="+mj-lt"/>
                        </a:rPr>
                        <a:t> (MEI)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lt"/>
                        </a:rPr>
                        <a:t>4,45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kern="1200" dirty="0">
                          <a:effectLst/>
                          <a:latin typeface="+mj-lt"/>
                        </a:rPr>
                        <a:t>Total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+mj-lt"/>
                        </a:rPr>
                        <a:t>78 134,08</a:t>
                      </a:r>
                      <a:endParaRPr lang="ru-RU" sz="14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636" y="945487"/>
            <a:ext cx="6552727" cy="51574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Mijloace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financiare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valorificate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o-RO" sz="2000" b="1" dirty="0">
                <a:solidFill>
                  <a:schemeClr val="tx1"/>
                </a:solidFill>
              </a:rPr>
              <a:t>în Regiunea Centru 201</a:t>
            </a:r>
            <a:r>
              <a:rPr lang="en-US" sz="2000" b="1" dirty="0">
                <a:solidFill>
                  <a:schemeClr val="tx1"/>
                </a:solidFill>
              </a:rPr>
              <a:t>9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12" descr="Imagini pentru cooperation photo&quot;">
            <a:extLst>
              <a:ext uri="{FF2B5EF4-FFF2-40B4-BE49-F238E27FC236}">
                <a16:creationId xmlns:a16="http://schemas.microsoft.com/office/drawing/2014/main" id="{FC4605C9-AE4A-438E-955A-A3B1DCBC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73" y="5243114"/>
            <a:ext cx="2498553" cy="16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NG\adrCentru\01-MADRM - Copy.png">
            <a:extLst>
              <a:ext uri="{FF2B5EF4-FFF2-40B4-BE49-F238E27FC236}">
                <a16:creationId xmlns:a16="http://schemas.microsoft.com/office/drawing/2014/main" id="{555A67DF-4F71-4C50-BB95-B814462E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5AAF366-3314-4F3E-80AC-7C9A92E2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283342"/>
            <a:ext cx="726566" cy="7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NG\adrCentru\01-MADRM - Copy.png">
            <a:extLst>
              <a:ext uri="{FF2B5EF4-FFF2-40B4-BE49-F238E27FC236}">
                <a16:creationId xmlns:a16="http://schemas.microsoft.com/office/drawing/2014/main" id="{CCF556CE-6B09-478C-BFA1-5978747B7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CF3B387A-9753-46F9-BCAA-7B5E049E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8" y="318432"/>
            <a:ext cx="658416" cy="678027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8401EA7-FB9D-4AAE-9ECA-29C3FD825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73094"/>
              </p:ext>
            </p:extLst>
          </p:nvPr>
        </p:nvGraphicFramePr>
        <p:xfrm>
          <a:off x="755576" y="1556792"/>
          <a:ext cx="770485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39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Denumirea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Costul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solicitat</a:t>
                      </a:r>
                      <a:r>
                        <a:rPr lang="en-US" sz="1400" dirty="0">
                          <a:effectLst/>
                        </a:rPr>
                        <a:t> din FNDR 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</a:t>
                      </a:r>
                      <a:r>
                        <a:rPr lang="en-US" sz="1400" dirty="0">
                          <a:effectLst/>
                        </a:rPr>
                        <a:t>total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utilizat</a:t>
                      </a:r>
                      <a:r>
                        <a:rPr lang="ro-RO" sz="1400" baseline="0" dirty="0">
                          <a:effectLst/>
                        </a:rPr>
                        <a:t>ă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din FNDR inclusiv</a:t>
                      </a:r>
                      <a:r>
                        <a:rPr lang="ro-RO" sz="1400" baseline="0" dirty="0">
                          <a:effectLst/>
                        </a:rPr>
                        <a:t> 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r>
                        <a:rPr lang="ro-RO" sz="1400" baseline="0" dirty="0">
                          <a:effectLst/>
                        </a:rPr>
                        <a:t> 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277">
                <a:tc>
                  <a:txBody>
                    <a:bodyPr/>
                    <a:lstStyle/>
                    <a:p>
                      <a:r>
                        <a:rPr lang="ro-RO" sz="1400" b="0" dirty="0">
                          <a:effectLst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Reabilitarea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și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conectarea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drumului</a:t>
                      </a:r>
                      <a:r>
                        <a:rPr lang="en-US" sz="1400" b="0" dirty="0"/>
                        <a:t> local L165 la </a:t>
                      </a:r>
                      <a:r>
                        <a:rPr lang="en-US" sz="1400" b="0" dirty="0" err="1"/>
                        <a:t>drumul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național</a:t>
                      </a:r>
                      <a:r>
                        <a:rPr lang="en-US" sz="1400" b="0" dirty="0"/>
                        <a:t> R20 </a:t>
                      </a:r>
                      <a:r>
                        <a:rPr lang="en-US" sz="1400" b="0" dirty="0" err="1"/>
                        <a:t>și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coridorul</a:t>
                      </a:r>
                      <a:r>
                        <a:rPr lang="en-US" sz="1400" b="0" dirty="0"/>
                        <a:t> regional nr. 13 M2- R20 </a:t>
                      </a:r>
                      <a:endParaRPr lang="ru-RU" sz="1400" b="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70 000,00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28 160,89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93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effectLst/>
                        </a:rPr>
                        <a:t>Reabilitarea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infrastructurii</a:t>
                      </a:r>
                      <a:r>
                        <a:rPr lang="en-US" sz="1400" b="0" kern="1200" dirty="0">
                          <a:effectLst/>
                        </a:rPr>
                        <a:t> de transport </a:t>
                      </a:r>
                      <a:r>
                        <a:rPr lang="en-US" sz="1400" b="0" kern="1200" dirty="0" err="1">
                          <a:effectLst/>
                        </a:rPr>
                        <a:t>pe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traseul</a:t>
                      </a:r>
                      <a:r>
                        <a:rPr lang="en-US" sz="1400" b="0" kern="1200" dirty="0">
                          <a:effectLst/>
                        </a:rPr>
                        <a:t> L392 </a:t>
                      </a:r>
                      <a:r>
                        <a:rPr lang="en-US" sz="1400" b="0" kern="1200" dirty="0" err="1">
                          <a:effectLst/>
                        </a:rPr>
                        <a:t>Ungheni</a:t>
                      </a:r>
                      <a:r>
                        <a:rPr lang="en-US" sz="1400" b="0" kern="1200" dirty="0">
                          <a:effectLst/>
                        </a:rPr>
                        <a:t> - </a:t>
                      </a:r>
                      <a:r>
                        <a:rPr lang="en-US" sz="1400" b="0" kern="1200" dirty="0" err="1">
                          <a:effectLst/>
                        </a:rPr>
                        <a:t>Cetireni</a:t>
                      </a:r>
                      <a:r>
                        <a:rPr lang="en-US" sz="1400" b="0" kern="1200" dirty="0">
                          <a:effectLst/>
                        </a:rPr>
                        <a:t> - </a:t>
                      </a:r>
                      <a:r>
                        <a:rPr lang="en-US" sz="1400" b="0" kern="1200" dirty="0" err="1">
                          <a:effectLst/>
                        </a:rPr>
                        <a:t>Alexeevca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effectLst/>
                        </a:rPr>
                        <a:t>65 398,17</a:t>
                      </a:r>
                      <a:endParaRPr lang="ru-RU" sz="1400" b="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22 365,42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055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effectLst/>
                        </a:rPr>
                        <a:t>Reabilitarea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infrastructurii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rutiere</a:t>
                      </a:r>
                      <a:r>
                        <a:rPr lang="en-US" sz="1400" b="0" kern="1200" dirty="0">
                          <a:effectLst/>
                        </a:rPr>
                        <a:t> de </a:t>
                      </a:r>
                      <a:r>
                        <a:rPr lang="en-US" sz="1400" b="0" kern="1200" dirty="0" err="1">
                          <a:effectLst/>
                        </a:rPr>
                        <a:t>acces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în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regiunea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Centruprin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asfaltarea</a:t>
                      </a:r>
                      <a:r>
                        <a:rPr lang="en-US" sz="1400" b="0" kern="1200" dirty="0">
                          <a:effectLst/>
                        </a:rPr>
                        <a:t> </a:t>
                      </a:r>
                      <a:r>
                        <a:rPr lang="en-US" sz="1400" b="0" kern="1200" dirty="0" err="1">
                          <a:effectLst/>
                        </a:rPr>
                        <a:t>drumului</a:t>
                      </a:r>
                      <a:r>
                        <a:rPr lang="en-US" sz="1400" b="0" kern="1200" dirty="0">
                          <a:effectLst/>
                        </a:rPr>
                        <a:t> L-326.M2 </a:t>
                      </a:r>
                      <a:r>
                        <a:rPr lang="en-US" sz="1400" b="0" kern="1200" dirty="0" err="1">
                          <a:effectLst/>
                        </a:rPr>
                        <a:t>Clișova-Suhuluceni-Leușeni-Verejeni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effectLst/>
                        </a:rPr>
                        <a:t>68 942,00</a:t>
                      </a:r>
                      <a:endParaRPr lang="ru-RU" sz="1400" b="0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20 719,39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801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Reabilitarea și modernizarea drumului regional L442 - Strășeni - Voinova, Raionul Strășeni</a:t>
                      </a:r>
                      <a:endParaRPr lang="ru-RU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70 000,00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11 338,14</a:t>
                      </a:r>
                      <a:endParaRPr lang="ru-RU" sz="14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958"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Construcția capitală a drumului de ocolire R1 - R14, căi de acces spre subzonele Nr. 4,5 a zonei economice libere. Or. Strășeni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30 295,97</a:t>
                      </a:r>
                      <a:endParaRPr lang="ru-RU" sz="1400" b="0" dirty="0">
                        <a:latin typeface="+mj-lt"/>
                        <a:cs typeface="Calibri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/>
                        <a:t>0,00</a:t>
                      </a:r>
                      <a:endParaRPr lang="ru-RU" sz="1400" b="0" dirty="0">
                        <a:latin typeface="+mj-lt"/>
                        <a:cs typeface="Calibri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06A0C51-2D87-420D-A1CE-6414FC21022B}"/>
              </a:ext>
            </a:extLst>
          </p:cNvPr>
          <p:cNvSpPr txBox="1">
            <a:spLocks/>
          </p:cNvSpPr>
          <p:nvPr/>
        </p:nvSpPr>
        <p:spPr bwMode="auto">
          <a:xfrm>
            <a:off x="1331639" y="338995"/>
            <a:ext cx="6768752" cy="515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1" b="1" dirty="0" err="1">
                <a:solidFill>
                  <a:schemeClr val="tx1"/>
                </a:solidFill>
              </a:rPr>
              <a:t>Proiecte</a:t>
            </a:r>
            <a:r>
              <a:rPr lang="en-US" sz="3041" b="1" dirty="0">
                <a:solidFill>
                  <a:schemeClr val="tx1"/>
                </a:solidFill>
              </a:rPr>
              <a:t> </a:t>
            </a:r>
            <a:r>
              <a:rPr lang="ro-RO" sz="3041" b="1" dirty="0">
                <a:solidFill>
                  <a:schemeClr val="tx1"/>
                </a:solidFill>
              </a:rPr>
              <a:t>în implementare 201</a:t>
            </a:r>
            <a:r>
              <a:rPr lang="en-US" sz="3041" b="1" dirty="0">
                <a:solidFill>
                  <a:schemeClr val="tx1"/>
                </a:solidFill>
              </a:rPr>
              <a:t>9</a:t>
            </a:r>
            <a:endParaRPr lang="ru-RU" sz="3041" b="1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7938F27-F1AC-4A48-BEB0-0E079B0E5691}"/>
              </a:ext>
            </a:extLst>
          </p:cNvPr>
          <p:cNvSpPr/>
          <p:nvPr/>
        </p:nvSpPr>
        <p:spPr>
          <a:xfrm>
            <a:off x="1331639" y="1119409"/>
            <a:ext cx="698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420" indent="-434420" fontAlgn="auto">
              <a:spcBef>
                <a:spcPts val="0"/>
              </a:spcBef>
              <a:spcAft>
                <a:spcPts val="507"/>
              </a:spcAft>
              <a:buClr>
                <a:schemeClr val="tx1"/>
              </a:buClr>
              <a:buNone/>
              <a:defRPr/>
            </a:pPr>
            <a:r>
              <a:rPr lang="ro-RO" b="1" u="sng" dirty="0">
                <a:cs typeface="Times New Roman" pitchFamily="18" charset="0"/>
              </a:rPr>
              <a:t>Măsura 1.1</a:t>
            </a:r>
            <a:r>
              <a:rPr lang="ro-RO" b="1" dirty="0">
                <a:cs typeface="Times New Roman" pitchFamily="18" charset="0"/>
              </a:rPr>
              <a:t>: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Reabilitarea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ro-RO" b="1" dirty="0">
                <a:cs typeface="Times New Roman" pitchFamily="18" charset="0"/>
              </a:rPr>
              <a:t>rețelei de drumuri locale și regionale</a:t>
            </a:r>
            <a:r>
              <a:rPr lang="en-US" b="1" dirty="0">
                <a:cs typeface="Times New Roman" pitchFamily="18" charset="0"/>
              </a:rPr>
              <a:t>.</a:t>
            </a:r>
            <a:endParaRPr lang="ro-RO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C9487-5F06-4152-8940-7E80854F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9E766-3442-4745-AD16-83E09FD0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4E75A-EAC1-4BB5-8F8A-5D5FF63C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5" name="Picture 4" descr="D:\Desktop\Poze\Foto Proiecte ADR Centru\11. Rezina drum\7.jpg">
            <a:extLst>
              <a:ext uri="{FF2B5EF4-FFF2-40B4-BE49-F238E27FC236}">
                <a16:creationId xmlns:a16="http://schemas.microsoft.com/office/drawing/2014/main" id="{86C89519-0BDB-4162-BB96-AA915631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99948"/>
            <a:ext cx="4618828" cy="337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D27F592-E389-4E7A-9263-CA9A5B9D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" y="3524270"/>
            <a:ext cx="4620262" cy="3197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0544A41-5397-49F3-9BE0-3FF89306B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53" y="99949"/>
            <a:ext cx="4350522" cy="337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EDE3D0A-3340-4327-883F-F63639746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28" y="3524270"/>
            <a:ext cx="4346347" cy="3233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90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NG\adrCentru\01-MADRM - Copy.png">
            <a:extLst>
              <a:ext uri="{FF2B5EF4-FFF2-40B4-BE49-F238E27FC236}">
                <a16:creationId xmlns:a16="http://schemas.microsoft.com/office/drawing/2014/main" id="{DA3375A2-6415-456B-8E01-B34BC1E6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B386351-FF16-4CA8-94F3-2B5CF8824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38294"/>
              </p:ext>
            </p:extLst>
          </p:nvPr>
        </p:nvGraphicFramePr>
        <p:xfrm>
          <a:off x="673549" y="1566066"/>
          <a:ext cx="8136904" cy="527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Denumirea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Costul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</a:t>
                      </a:r>
                      <a:r>
                        <a:rPr lang="en-US" sz="1400" dirty="0">
                          <a:effectLst/>
                        </a:rPr>
                        <a:t>total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utilizat</a:t>
                      </a:r>
                      <a:r>
                        <a:rPr lang="ro-RO" sz="1400" baseline="0" dirty="0">
                          <a:effectLst/>
                        </a:rPr>
                        <a:t>ă</a:t>
                      </a:r>
                      <a:r>
                        <a:rPr lang="ro-RO" sz="1400" dirty="0">
                          <a:effectLst/>
                        </a:rPr>
                        <a:t>  inclusiv</a:t>
                      </a:r>
                      <a:r>
                        <a:rPr lang="ro-RO" sz="1400" baseline="0" dirty="0">
                          <a:effectLst/>
                        </a:rPr>
                        <a:t> 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r>
                        <a:rPr lang="ro-RO" sz="1400" baseline="0" dirty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2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”Îmbunătățirea calității vieții populației rurale prin construcția sistemelor  de apă potabilă şi de canalizare, regionalizarea serviciilor comunale  în satele din lunca r. Lapuşniţa, raionul Hînceşti”. Primăria s.Sofia, r-nul Hîncești.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24 156,00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14856,34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2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Construcția și reabilitarea sistemului de canalizare în or. Nisporeni, com. Vărzărești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44 995,30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2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Apeduct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magistral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pentru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localitatea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Bardar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Ruseștii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(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II)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rețele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canalizare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pentru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or.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Ialoveni</a:t>
                      </a:r>
                      <a:endParaRPr lang="ru-RU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27 921,53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15 052,75</a:t>
                      </a:r>
                      <a:endParaRPr lang="ru-RU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2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marR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Gestionarea inter-comunală a Resurselor de Apă pe Nistru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6 447,35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6 447,35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9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Îmbunătățirea infrastructurii de apă în Moldova Centrală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332 000,00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6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ro-RO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Construcția sistemului de sanitație și stației de epurare în s. Ustia</a:t>
                      </a:r>
                      <a:endParaRPr lang="ro-RO" sz="16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2 239,45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2 239,45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238645808"/>
                  </a:ext>
                </a:extLst>
              </a:tr>
              <a:tr h="539281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Îmbunătățirea și extinderea serviciilor de alimentare cu apă și de canalizare în or. Călărași</a:t>
                      </a:r>
                      <a:endParaRPr lang="en-US" sz="16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2 079,15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2 079,15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3647810956"/>
                  </a:ext>
                </a:extLst>
              </a:tr>
              <a:tr h="539281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Îmbunătățirea serviciilor de alimentare cu apă și de canalizare în or. Ungheni</a:t>
                      </a:r>
                      <a:endParaRPr lang="en-US" sz="16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2 845,87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2 845,87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24096900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39AA92A-1720-4374-B685-5B3F7F0838F8}"/>
              </a:ext>
            </a:extLst>
          </p:cNvPr>
          <p:cNvSpPr txBox="1">
            <a:spLocks/>
          </p:cNvSpPr>
          <p:nvPr/>
        </p:nvSpPr>
        <p:spPr bwMode="auto">
          <a:xfrm>
            <a:off x="1336812" y="384561"/>
            <a:ext cx="6408712" cy="515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1" b="1" dirty="0" err="1">
                <a:solidFill>
                  <a:schemeClr val="tx1"/>
                </a:solidFill>
              </a:rPr>
              <a:t>Proiecte</a:t>
            </a:r>
            <a:r>
              <a:rPr lang="en-US" sz="3041" b="1" dirty="0">
                <a:solidFill>
                  <a:schemeClr val="tx1"/>
                </a:solidFill>
              </a:rPr>
              <a:t> </a:t>
            </a:r>
            <a:r>
              <a:rPr lang="ro-RO" sz="3041" b="1" dirty="0">
                <a:solidFill>
                  <a:schemeClr val="tx1"/>
                </a:solidFill>
              </a:rPr>
              <a:t>în implementare 201</a:t>
            </a:r>
            <a:r>
              <a:rPr lang="en-US" sz="3041" b="1" dirty="0">
                <a:solidFill>
                  <a:schemeClr val="tx1"/>
                </a:solidFill>
              </a:rPr>
              <a:t>9</a:t>
            </a:r>
            <a:endParaRPr lang="ru-RU" sz="3041" b="1" dirty="0">
              <a:solidFill>
                <a:schemeClr val="tx1"/>
              </a:solidFill>
            </a:endParaRPr>
          </a:p>
        </p:txBody>
      </p:sp>
      <p:pic>
        <p:nvPicPr>
          <p:cNvPr id="12" name="Рисунок 13">
            <a:extLst>
              <a:ext uri="{FF2B5EF4-FFF2-40B4-BE49-F238E27FC236}">
                <a16:creationId xmlns:a16="http://schemas.microsoft.com/office/drawing/2014/main" id="{B6BF78BF-7C95-4215-BB6B-CA8B6867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18432"/>
            <a:ext cx="658416" cy="67802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28BCE620-6584-41EB-A4C7-B876B8DA25D4}"/>
              </a:ext>
            </a:extLst>
          </p:cNvPr>
          <p:cNvSpPr/>
          <p:nvPr/>
        </p:nvSpPr>
        <p:spPr>
          <a:xfrm>
            <a:off x="323528" y="1263926"/>
            <a:ext cx="8640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420" indent="-434420" fontAlgn="auto">
              <a:lnSpc>
                <a:spcPct val="80000"/>
              </a:lnSpc>
              <a:spcBef>
                <a:spcPts val="0"/>
              </a:spcBef>
              <a:spcAft>
                <a:spcPts val="507"/>
              </a:spcAft>
              <a:buNone/>
              <a:defRPr/>
            </a:pPr>
            <a:r>
              <a:rPr lang="ro-RO" b="1" u="sng" dirty="0">
                <a:cs typeface="Times New Roman" pitchFamily="18" charset="0"/>
              </a:rPr>
              <a:t>Măsura1.2: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ro-RO" b="1" dirty="0">
                <a:cs typeface="Times New Roman" pitchFamily="18" charset="0"/>
              </a:rPr>
              <a:t>Îmbunătățirea sistemelor de aprovizionare cu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ro-RO" b="1" dirty="0">
                <a:cs typeface="Times New Roman" pitchFamily="18" charset="0"/>
              </a:rPr>
              <a:t>apă și canalizare.</a:t>
            </a:r>
            <a:endParaRPr lang="ro-RO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AFED4-4E67-4A5F-B08B-1FDD2D8B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66C31-631F-4B98-8EF5-5D942CB2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F5924-EECD-4C86-BEC0-224B1258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16C8-408D-4C0C-A878-DBA46D5C56FD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5CA980C-9ADB-4C67-85D6-4638249D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9" y="113941"/>
            <a:ext cx="3706961" cy="662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71F5BC3-6525-4D47-AE63-94D422A4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13941"/>
            <a:ext cx="508491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3DC291E-C37F-4779-908C-BF5EA1B55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3645024"/>
            <a:ext cx="5084912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6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7BC541-6F6D-4359-9890-6906B58D5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7309"/>
              </p:ext>
            </p:extLst>
          </p:nvPr>
        </p:nvGraphicFramePr>
        <p:xfrm>
          <a:off x="611561" y="1993249"/>
          <a:ext cx="7920879" cy="434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Nr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Denumirea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Costul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proiectului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Suma </a:t>
                      </a:r>
                      <a:r>
                        <a:rPr lang="en-US" sz="1400" dirty="0">
                          <a:effectLst/>
                        </a:rPr>
                        <a:t>total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utilizat</a:t>
                      </a:r>
                      <a:r>
                        <a:rPr lang="ro-RO" sz="1400" baseline="0" dirty="0">
                          <a:effectLst/>
                        </a:rPr>
                        <a:t>ă</a:t>
                      </a:r>
                      <a:r>
                        <a:rPr lang="ro-RO" sz="14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o-RO" sz="1400" dirty="0">
                          <a:effectLst/>
                        </a:rPr>
                        <a:t>inclusiv</a:t>
                      </a:r>
                      <a:r>
                        <a:rPr lang="ro-RO" sz="1400" baseline="0" dirty="0">
                          <a:effectLst/>
                        </a:rPr>
                        <a:t> 201</a:t>
                      </a:r>
                      <a:r>
                        <a:rPr lang="en-US" sz="1400" baseline="0" dirty="0">
                          <a:effectLst/>
                        </a:rPr>
                        <a:t>9</a:t>
                      </a:r>
                      <a:r>
                        <a:rPr lang="ro-RO" sz="1400" baseline="0" dirty="0">
                          <a:effectLst/>
                        </a:rPr>
                        <a:t> </a:t>
                      </a:r>
                      <a:r>
                        <a:rPr lang="ro-RO" sz="1400" dirty="0">
                          <a:effectLst/>
                        </a:rPr>
                        <a:t>(mii lei)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8" marB="386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064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Îmbunătăţirea eficienţei energetice a </a:t>
                      </a:r>
                      <a:r>
                        <a:rPr lang="en-US" sz="16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Spitalului</a:t>
                      </a:r>
                      <a:r>
                        <a:rPr lang="en-US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Raional</a:t>
                      </a:r>
                      <a:r>
                        <a:rPr lang="ro-RO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Nisporeni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7230" marR="77230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25 000,00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12 298,52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605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Sporirea eficienței energetice a liceului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6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teoretic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,, Mihai Eminescu ,,  r-ul Ungheni</a:t>
                      </a: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1 360,34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1 360,34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63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vi-VN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Sporirea eficienței energetice a liceului</a:t>
                      </a:r>
                      <a:r>
                        <a:rPr lang="x-none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teoretic</a:t>
                      </a:r>
                      <a:r>
                        <a:rPr lang="vi-VN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,, Alexei Mateevici ,,  r-ul Șoldănești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1 080,34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1 080,34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15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Sporirea eficienței energetice a liceului</a:t>
                      </a:r>
                      <a:r>
                        <a:rPr lang="x-none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teoretic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,, Holercani ,, r-ul Dubăsari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500,34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500,34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914">
                <a:tc>
                  <a:txBody>
                    <a:bodyPr/>
                    <a:lstStyle/>
                    <a:p>
                      <a:r>
                        <a:rPr lang="x-none" sz="1600" dirty="0">
                          <a:effectLst/>
                        </a:rPr>
                        <a:t>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0" marR="77230" marT="38616" marB="38616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Sporirea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eficienței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energetice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liceului</a:t>
                      </a:r>
                      <a:r>
                        <a:rPr lang="x-none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teoretic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,, Ion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Vatamanu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,, r-ul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Strașeni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239" marR="77239" marT="38616" marB="386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594,34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tc>
                  <a:txBody>
                    <a:bodyPr/>
                    <a:lstStyle/>
                    <a:p>
                      <a:pPr marL="0" marR="0" indent="0" algn="ctr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594,34</a:t>
                      </a:r>
                      <a:endParaRPr lang="ru-RU" sz="16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39" marR="77239" marT="38616" marB="386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E8D815-A05A-47C4-95AA-E7C5681DA4FD}"/>
              </a:ext>
            </a:extLst>
          </p:cNvPr>
          <p:cNvSpPr txBox="1">
            <a:spLocks/>
          </p:cNvSpPr>
          <p:nvPr/>
        </p:nvSpPr>
        <p:spPr bwMode="auto">
          <a:xfrm>
            <a:off x="1299889" y="399575"/>
            <a:ext cx="6768752" cy="5157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1" b="1">
                <a:solidFill>
                  <a:schemeClr val="tx1"/>
                </a:solidFill>
              </a:rPr>
              <a:t>Proiecte </a:t>
            </a:r>
            <a:r>
              <a:rPr lang="ro-RO" sz="3041" b="1">
                <a:solidFill>
                  <a:schemeClr val="tx1"/>
                </a:solidFill>
              </a:rPr>
              <a:t>în implementare 201</a:t>
            </a:r>
            <a:r>
              <a:rPr lang="en-US" sz="3041" b="1">
                <a:solidFill>
                  <a:schemeClr val="tx1"/>
                </a:solidFill>
              </a:rPr>
              <a:t>9</a:t>
            </a:r>
            <a:endParaRPr lang="ru-RU" sz="3041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user\Desktop\PNG\adrCentru\01-MADRM - Copy.png">
            <a:extLst>
              <a:ext uri="{FF2B5EF4-FFF2-40B4-BE49-F238E27FC236}">
                <a16:creationId xmlns:a16="http://schemas.microsoft.com/office/drawing/2014/main" id="{BF4AC59E-3EFE-487D-A3A5-2C7B9354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4"/>
            <a:ext cx="8159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9353D7A2-662E-4E1F-9FC8-E8636CF7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47" y="318433"/>
            <a:ext cx="658416" cy="67802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1B9E7A40-1FC6-4E3E-A3B5-C16DA26D6CE8}"/>
              </a:ext>
            </a:extLst>
          </p:cNvPr>
          <p:cNvSpPr/>
          <p:nvPr/>
        </p:nvSpPr>
        <p:spPr>
          <a:xfrm>
            <a:off x="611561" y="125891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o-RO" b="1" u="sng" dirty="0">
                <a:cs typeface="Times New Roman" pitchFamily="18" charset="0"/>
              </a:rPr>
              <a:t>Măsura 1.4:</a:t>
            </a:r>
            <a:r>
              <a:rPr lang="ro-RO" b="1" dirty="0">
                <a:cs typeface="Times New Roman" pitchFamily="18" charset="0"/>
              </a:rPr>
              <a:t> Creșterea eficienței energetice a clădirilor și serviciilor publice.</a:t>
            </a:r>
            <a:endParaRPr lang="ro-RO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7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12296</TotalTime>
  <Words>1134</Words>
  <Application>Microsoft Office PowerPoint</Application>
  <PresentationFormat>Экран (4:3)</PresentationFormat>
  <Paragraphs>222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Mijloace financiare valorificate în Regiunea Centru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Măsura 2.1  Sprijinirea dezvoltării urbane durabile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Mulțumesc pentru atenție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Cioaric</dc:creator>
  <cp:lastModifiedBy>Malai Iurii</cp:lastModifiedBy>
  <cp:revision>436</cp:revision>
  <cp:lastPrinted>2015-09-24T14:10:00Z</cp:lastPrinted>
  <dcterms:created xsi:type="dcterms:W3CDTF">2005-11-19T20:13:19Z</dcterms:created>
  <dcterms:modified xsi:type="dcterms:W3CDTF">2020-01-23T13:54:30Z</dcterms:modified>
</cp:coreProperties>
</file>