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  <p:sldMasterId id="2147483712" r:id="rId2"/>
  </p:sldMasterIdLst>
  <p:notesMasterIdLst>
    <p:notesMasterId r:id="rId25"/>
  </p:notesMasterIdLst>
  <p:handoutMasterIdLst>
    <p:handoutMasterId r:id="rId26"/>
  </p:handoutMasterIdLst>
  <p:sldIdLst>
    <p:sldId id="277" r:id="rId3"/>
    <p:sldId id="292" r:id="rId4"/>
    <p:sldId id="300" r:id="rId5"/>
    <p:sldId id="301" r:id="rId6"/>
    <p:sldId id="321" r:id="rId7"/>
    <p:sldId id="322" r:id="rId8"/>
    <p:sldId id="302" r:id="rId9"/>
    <p:sldId id="303" r:id="rId10"/>
    <p:sldId id="304" r:id="rId11"/>
    <p:sldId id="307" r:id="rId12"/>
    <p:sldId id="308" r:id="rId13"/>
    <p:sldId id="310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19" r:id="rId22"/>
    <p:sldId id="290" r:id="rId23"/>
    <p:sldId id="279" r:id="rId24"/>
  </p:sldIdLst>
  <p:sldSz cx="9144000" cy="6858000" type="screen4x3"/>
  <p:notesSz cx="6954838" cy="93091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2385" autoAdjust="0"/>
  </p:normalViewPr>
  <p:slideViewPr>
    <p:cSldViewPr snapToGrid="0">
      <p:cViewPr varScale="1">
        <p:scale>
          <a:sx n="65" d="100"/>
          <a:sy n="65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521" cy="46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317" y="0"/>
            <a:ext cx="3014521" cy="46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613"/>
            <a:ext cx="3014521" cy="46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317" y="8844613"/>
            <a:ext cx="3014521" cy="46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3D61D1B2-933E-4024-8A67-2C2BF7D718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178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521" cy="46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317" y="0"/>
            <a:ext cx="3014521" cy="46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8500"/>
            <a:ext cx="4656138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421" y="4421562"/>
            <a:ext cx="5099998" cy="418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4613"/>
            <a:ext cx="3014521" cy="46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317" y="8844613"/>
            <a:ext cx="3014521" cy="46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2D6ECAD4-E644-486D-8DBB-AF5AA574EF5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480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68C868C8-83C6-4288-B6AC-12CCAAEDE474}" type="slidenum">
              <a:rPr lang="de-DE" altLang="en-US" sz="1200" b="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1</a:t>
            </a:fld>
            <a:endParaRPr lang="de-DE" altLang="en-US" sz="1200" b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90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535E8ED7-E5D2-4595-986F-D2E286ADBCBF}" type="slidenum">
              <a:rPr lang="de-DE" altLang="en-US" sz="1200" b="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10</a:t>
            </a:fld>
            <a:endParaRPr lang="de-DE" altLang="en-US" sz="1200" b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99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535E8ED7-E5D2-4595-986F-D2E286ADBCBF}" type="slidenum">
              <a:rPr lang="de-DE" altLang="en-US" sz="1200" b="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11</a:t>
            </a:fld>
            <a:endParaRPr lang="de-DE" altLang="en-US" sz="1200" b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87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535E8ED7-E5D2-4595-986F-D2E286ADBCBF}" type="slidenum">
              <a:rPr lang="de-DE" altLang="en-US" sz="1200" b="0" smtClean="0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12</a:t>
            </a:fld>
            <a:endParaRPr lang="de-DE" altLang="en-US" sz="1200" b="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27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535E8ED7-E5D2-4595-986F-D2E286ADBCBF}" type="slidenum">
              <a:rPr lang="de-DE" altLang="en-US" sz="1200" b="0" smtClean="0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13</a:t>
            </a:fld>
            <a:endParaRPr lang="de-DE" altLang="en-US" sz="1200" b="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64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535E8ED7-E5D2-4595-986F-D2E286ADBCBF}" type="slidenum">
              <a:rPr lang="de-DE" altLang="en-US" sz="1200" b="0" smtClean="0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14</a:t>
            </a:fld>
            <a:endParaRPr lang="de-DE" altLang="en-US" sz="1200" b="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31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535E8ED7-E5D2-4595-986F-D2E286ADBCBF}" type="slidenum">
              <a:rPr lang="de-DE" altLang="en-US" sz="1200" b="0" smtClean="0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15</a:t>
            </a:fld>
            <a:endParaRPr lang="de-DE" altLang="en-US" sz="1200" b="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18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535E8ED7-E5D2-4595-986F-D2E286ADBCBF}" type="slidenum">
              <a:rPr lang="de-DE" altLang="en-US" sz="1200" b="0" smtClean="0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16</a:t>
            </a:fld>
            <a:endParaRPr lang="de-DE" altLang="en-US" sz="1200" b="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75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535E8ED7-E5D2-4595-986F-D2E286ADBCBF}" type="slidenum">
              <a:rPr lang="de-DE" altLang="en-US" sz="1200" b="0" smtClean="0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17</a:t>
            </a:fld>
            <a:endParaRPr lang="de-DE" altLang="en-US" sz="1200" b="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95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535E8ED7-E5D2-4595-986F-D2E286ADBCBF}" type="slidenum">
              <a:rPr lang="de-DE" altLang="en-US" sz="1200" b="0" smtClean="0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18</a:t>
            </a:fld>
            <a:endParaRPr lang="de-DE" altLang="en-US" sz="1200" b="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1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535E8ED7-E5D2-4595-986F-D2E286ADBCBF}" type="slidenum">
              <a:rPr lang="de-DE" altLang="en-US" sz="1200" b="0" smtClean="0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19</a:t>
            </a:fld>
            <a:endParaRPr lang="de-DE" altLang="en-US" sz="1200" b="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8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535E8ED7-E5D2-4595-986F-D2E286ADBCBF}" type="slidenum">
              <a:rPr lang="de-DE" altLang="en-US" sz="1200" b="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2</a:t>
            </a:fld>
            <a:endParaRPr lang="de-DE" altLang="en-US" sz="1200" b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97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535E8ED7-E5D2-4595-986F-D2E286ADBCBF}" type="slidenum">
              <a:rPr lang="de-DE" altLang="en-US" sz="1200" b="0" smtClean="0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20</a:t>
            </a:fld>
            <a:endParaRPr lang="de-DE" altLang="en-US" sz="1200" b="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96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C5C5BFA9-DBDF-4971-B671-3013813E840A}" type="slidenum">
              <a:rPr lang="de-DE" altLang="en-US" sz="1200" b="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22</a:t>
            </a:fld>
            <a:endParaRPr lang="de-DE" altLang="en-US" sz="1200" b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38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535E8ED7-E5D2-4595-986F-D2E286ADBCBF}" type="slidenum">
              <a:rPr lang="de-DE" altLang="en-US" sz="1200" b="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3</a:t>
            </a:fld>
            <a:endParaRPr lang="de-DE" altLang="en-US" sz="1200" b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17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535E8ED7-E5D2-4595-986F-D2E286ADBCBF}" type="slidenum">
              <a:rPr lang="de-DE" altLang="en-US" sz="1200" b="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4</a:t>
            </a:fld>
            <a:endParaRPr lang="de-DE" altLang="en-US" sz="1200" b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46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535E8ED7-E5D2-4595-986F-D2E286ADBCBF}" type="slidenum">
              <a:rPr lang="de-DE" altLang="en-US" sz="1200" b="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5</a:t>
            </a:fld>
            <a:endParaRPr lang="de-DE" altLang="en-US" sz="1200" b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70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535E8ED7-E5D2-4595-986F-D2E286ADBCBF}" type="slidenum">
              <a:rPr lang="de-DE" altLang="en-US" sz="1200" b="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6</a:t>
            </a:fld>
            <a:endParaRPr lang="de-DE" altLang="en-US" sz="1200" b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96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535E8ED7-E5D2-4595-986F-D2E286ADBCBF}" type="slidenum">
              <a:rPr lang="de-DE" altLang="en-US" sz="1200" b="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7</a:t>
            </a:fld>
            <a:endParaRPr lang="de-DE" altLang="en-US" sz="1200" b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79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535E8ED7-E5D2-4595-986F-D2E286ADBCBF}" type="slidenum">
              <a:rPr lang="de-DE" altLang="en-US" sz="1200" b="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8</a:t>
            </a:fld>
            <a:endParaRPr lang="de-DE" altLang="en-US" sz="1200" b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3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535E8ED7-E5D2-4595-986F-D2E286ADBCBF}" type="slidenum">
              <a:rPr lang="de-DE" altLang="en-US" sz="1200" b="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9</a:t>
            </a:fld>
            <a:endParaRPr lang="de-DE" altLang="en-US" sz="1200" b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7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Type presentation title here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0DEC-3D66-472A-9836-766E9AE39CFB}" type="datetime1">
              <a:rPr lang="en-GB"/>
              <a:pPr>
                <a:defRPr/>
              </a:pPr>
              <a:t>05/05/2014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Type presentation title here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986E-E3E3-4486-91DB-F6945ADE5E39}" type="datetime1">
              <a:rPr lang="en-GB"/>
              <a:pPr>
                <a:defRPr/>
              </a:pPr>
              <a:t>05/05/2014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Type presentation title here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2F0B6-DB97-4E46-A599-86BA0E5DEF44}" type="datetime1">
              <a:rPr lang="en-GB"/>
              <a:pPr>
                <a:defRPr/>
              </a:pPr>
              <a:t>05/05/2014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Type presentation title here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E165A-4340-4BAB-B933-0BF5220CFFD4}" type="datetime1">
              <a:rPr lang="en-GB"/>
              <a:pPr>
                <a:defRPr/>
              </a:pPr>
              <a:t>05/05/2014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columns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company presentation 2012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008A9-2168-4279-BE32-3092F5834EA1}" type="datetime1">
              <a:rPr lang="en-GB"/>
              <a:pPr>
                <a:defRPr/>
              </a:pPr>
              <a:t>05/05/2014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columns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Type presentation title here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3F3FD-4921-45B0-B442-D322814AC2A3}" type="datetime1">
              <a:rPr lang="en-GB"/>
              <a:pPr>
                <a:defRPr/>
              </a:pPr>
              <a:t>05/05/2014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9"/>
          <p:cNvSpPr>
            <a:spLocks noChangeArrowheads="1"/>
          </p:cNvSpPr>
          <p:nvPr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ru-RU" smtClean="0"/>
              <a:t>Образец подзаголовка</a:t>
            </a:r>
            <a:endParaRPr lang="de-DE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Type presentation title here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FF76F-D65D-4934-82C1-9DC6D5B90C5B}" type="datetime1">
              <a:rPr lang="en-GB"/>
              <a:pPr>
                <a:defRPr/>
              </a:pPr>
              <a:t>05/05/2014</a:t>
            </a:fld>
            <a:endParaRPr lang="de-DE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here to add title</a:t>
            </a:r>
          </a:p>
        </p:txBody>
      </p:sp>
      <p:pic>
        <p:nvPicPr>
          <p:cNvPr id="1028" name="Grafik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Grafik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First layer</a:t>
            </a:r>
          </a:p>
          <a:p>
            <a:pPr lvl="1"/>
            <a:r>
              <a:rPr lang="en-GB" altLang="en-US" smtClean="0"/>
              <a:t>Second layer</a:t>
            </a:r>
          </a:p>
          <a:p>
            <a:pPr lvl="2"/>
            <a:r>
              <a:rPr lang="en-GB" altLang="en-US" smtClean="0"/>
              <a:t>Third layer</a:t>
            </a:r>
          </a:p>
          <a:p>
            <a:pPr lvl="3"/>
            <a:r>
              <a:rPr lang="en-GB" altLang="en-US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0C81DFFF-9945-48F5-A0E5-B4AEE55576FC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Type presentation title here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D01C6BDA-3114-4944-B285-31DCA7EAB7ED}" type="datetime1">
              <a:rPr lang="en-GB"/>
              <a:pPr>
                <a:defRPr/>
              </a:pPr>
              <a:t>05/05/2014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439863" indent="388938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charset="0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ADC33FA7-8255-4B46-A284-922C986A2AC2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Type presentation title here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0E0ECB8C-A2E1-47B6-95DC-5A769351D6FD}" type="datetime1">
              <a:rPr lang="en-GB"/>
              <a:pPr>
                <a:defRPr/>
              </a:pPr>
              <a:t>05/05/2014</a:t>
            </a:fld>
            <a:endParaRPr lang="de-DE" dirty="0"/>
          </a:p>
        </p:txBody>
      </p:sp>
      <p:pic>
        <p:nvPicPr>
          <p:cNvPr id="2054" name="Grafik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Grafik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iz.de/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hyperlink" Target="http://www.serviciilocale.md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9"/>
          <p:cNvSpPr>
            <a:spLocks noGrp="1"/>
          </p:cNvSpPr>
          <p:nvPr>
            <p:ph type="ctrTitle" sz="quarter"/>
          </p:nvPr>
        </p:nvSpPr>
        <p:spPr>
          <a:xfrm>
            <a:off x="122402" y="1000067"/>
            <a:ext cx="8270545" cy="653766"/>
          </a:xfrm>
        </p:spPr>
        <p:txBody>
          <a:bodyPr/>
          <a:lstStyle/>
          <a:p>
            <a:pPr algn="l"/>
            <a:r>
              <a:rPr lang="ro-RO" sz="2400" b="1" dirty="0" smtClean="0">
                <a:solidFill>
                  <a:srgbClr val="C00000"/>
                </a:solidFill>
              </a:rPr>
              <a:t>Sectorul Drumurilor Regionale și Locale</a:t>
            </a:r>
            <a:endParaRPr lang="en-US" altLang="en-US" sz="2600" b="1" dirty="0">
              <a:solidFill>
                <a:srgbClr val="C00000"/>
              </a:solidFill>
            </a:endParaRPr>
          </a:p>
        </p:txBody>
      </p:sp>
      <p:sp>
        <p:nvSpPr>
          <p:cNvPr id="6" name="Untertitel 10"/>
          <p:cNvSpPr>
            <a:spLocks noGrp="1"/>
          </p:cNvSpPr>
          <p:nvPr>
            <p:ph type="subTitle" sz="quarter" idx="1"/>
          </p:nvPr>
        </p:nvSpPr>
        <p:spPr>
          <a:xfrm>
            <a:off x="4472959" y="2244070"/>
            <a:ext cx="4471016" cy="382464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o-RO" sz="2400" b="1" i="1" kern="1200" dirty="0">
                <a:solidFill>
                  <a:schemeClr val="tx1"/>
                </a:solidFill>
                <a:latin typeface="Arial" charset="0"/>
              </a:rPr>
              <a:t>Sesiunea</a:t>
            </a:r>
            <a:r>
              <a:rPr lang="en-US" sz="2400" b="1" i="1" kern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2400" b="1" i="1" kern="120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ro-RO" sz="2400" b="1" i="1" kern="1200" dirty="0">
                <a:solidFill>
                  <a:schemeClr val="tx1"/>
                </a:solidFill>
                <a:latin typeface="Arial" charset="0"/>
              </a:rPr>
              <a:t>: </a:t>
            </a:r>
            <a:r>
              <a:rPr lang="en-US" sz="2400" b="1" i="1" kern="12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sz="2400" b="1" i="1" kern="12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o-RO" sz="2400" b="1" kern="1200" dirty="0">
                <a:solidFill>
                  <a:srgbClr val="000000"/>
                </a:solidFill>
                <a:latin typeface="Arial" charset="0"/>
              </a:rPr>
              <a:t>Prezentarea Capitolelor </a:t>
            </a:r>
            <a:r>
              <a:rPr lang="en-US" sz="2400" b="1" kern="1200" dirty="0">
                <a:solidFill>
                  <a:srgbClr val="000000"/>
                </a:solidFill>
                <a:latin typeface="Arial" charset="0"/>
              </a:rPr>
              <a:t>1 &amp; 2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o-RO" sz="2400" b="1" kern="1200" dirty="0">
                <a:solidFill>
                  <a:srgbClr val="000000"/>
                </a:solidFill>
                <a:latin typeface="Arial" charset="0"/>
              </a:rPr>
              <a:t>ale </a:t>
            </a:r>
            <a:r>
              <a:rPr lang="ro-RO" sz="2400" b="1" kern="1200" dirty="0" smtClean="0">
                <a:solidFill>
                  <a:srgbClr val="000000"/>
                </a:solidFill>
                <a:latin typeface="Arial" charset="0"/>
              </a:rPr>
              <a:t>Programului Sectorial Regional</a:t>
            </a:r>
            <a:endParaRPr lang="en-US" sz="2400" b="1" kern="12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GB" sz="2400" b="1" kern="12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o-RO" sz="2400" b="1" kern="1200" dirty="0">
                <a:solidFill>
                  <a:srgbClr val="C00000"/>
                </a:solidFill>
                <a:latin typeface="Arial" charset="0"/>
              </a:rPr>
              <a:t>ADR</a:t>
            </a:r>
            <a:r>
              <a:rPr lang="en-US" sz="2400" b="1" kern="12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o-RO" sz="2400" b="1" kern="1200" dirty="0" smtClean="0">
                <a:solidFill>
                  <a:srgbClr val="C00000"/>
                </a:solidFill>
                <a:latin typeface="Arial" charset="0"/>
              </a:rPr>
              <a:t>Centru</a:t>
            </a:r>
            <a:endParaRPr lang="en-US" sz="2400" b="1" kern="1200" dirty="0">
              <a:solidFill>
                <a:srgbClr val="C00000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ro-RO" sz="2400" b="1" kern="12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o-RO" sz="2400" b="1" kern="1200" dirty="0" smtClean="0">
                <a:solidFill>
                  <a:srgbClr val="C00000"/>
                </a:solidFill>
                <a:latin typeface="Arial" charset="0"/>
              </a:rPr>
              <a:t>7</a:t>
            </a:r>
            <a:r>
              <a:rPr lang="en-US" sz="2400" b="1" kern="12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o-RO" sz="2400" b="1" kern="1200" dirty="0">
                <a:solidFill>
                  <a:srgbClr val="C00000"/>
                </a:solidFill>
                <a:latin typeface="Arial" charset="0"/>
              </a:rPr>
              <a:t>mai 2014</a:t>
            </a:r>
            <a:endParaRPr lang="en-US" sz="2400" b="1" kern="1200" dirty="0">
              <a:solidFill>
                <a:srgbClr val="C00000"/>
              </a:solidFill>
              <a:latin typeface="Arial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alt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8" y="1653833"/>
            <a:ext cx="3649657" cy="482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6"/>
          <p:cNvSpPr>
            <a:spLocks noGrp="1"/>
          </p:cNvSpPr>
          <p:nvPr>
            <p:ph type="title"/>
          </p:nvPr>
        </p:nvSpPr>
        <p:spPr>
          <a:xfrm>
            <a:off x="684213" y="1611317"/>
            <a:ext cx="7775575" cy="619125"/>
          </a:xfrm>
        </p:spPr>
        <p:txBody>
          <a:bodyPr/>
          <a:lstStyle/>
          <a:p>
            <a:pPr marL="457200" lvl="1" indent="-457200">
              <a:spcAft>
                <a:spcPts val="0"/>
              </a:spcAft>
              <a:buNone/>
            </a:pPr>
            <a:r>
              <a:rPr lang="en-GB" sz="2000" b="1" dirty="0"/>
              <a:t>2.2. </a:t>
            </a:r>
            <a:r>
              <a:rPr lang="ro-RO" altLang="en-US" sz="2000" b="1" dirty="0"/>
              <a:t>Aranjamente instituționale relevante pentru infrastructura rutieră</a:t>
            </a:r>
            <a:endParaRPr lang="en-GB" altLang="en-US" sz="2000" b="1" dirty="0"/>
          </a:p>
        </p:txBody>
      </p:sp>
      <p:sp>
        <p:nvSpPr>
          <p:cNvPr id="11268" name="Datumsplatzhalter 3"/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1000" b="0" dirty="0" smtClean="0">
                <a:solidFill>
                  <a:srgbClr val="6E6452"/>
                </a:solidFill>
                <a:latin typeface="Arial Narrow" pitchFamily="34" charset="0"/>
              </a:rPr>
              <a:t>07/05/2014</a:t>
            </a:r>
            <a:endParaRPr lang="de-DE" altLang="en-US" sz="1000" b="0" dirty="0" smtClean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1269" name="Inhaltsplatzhalter 7"/>
          <p:cNvSpPr>
            <a:spLocks noGrp="1"/>
          </p:cNvSpPr>
          <p:nvPr>
            <p:ph idx="1"/>
          </p:nvPr>
        </p:nvSpPr>
        <p:spPr>
          <a:xfrm>
            <a:off x="679450" y="2455070"/>
            <a:ext cx="7775575" cy="4126706"/>
          </a:xfrm>
        </p:spPr>
        <p:txBody>
          <a:bodyPr/>
          <a:lstStyle/>
          <a:p>
            <a:pPr marL="0" lvl="2" indent="0">
              <a:buNone/>
            </a:pPr>
            <a:r>
              <a:rPr lang="ro-RO" b="1" dirty="0" smtClean="0"/>
              <a:t>Deficiențele instituționale și potențialul</a:t>
            </a:r>
            <a:endParaRPr lang="en-US" b="1" dirty="0"/>
          </a:p>
          <a:p>
            <a:r>
              <a:rPr lang="ro-RO" sz="2000" dirty="0" smtClean="0"/>
              <a:t>Majoritatea administrațiilor locale sunt mici și probabil nu sunt în măsură să presteze servicii</a:t>
            </a:r>
            <a:endParaRPr lang="en-GB" sz="2000" dirty="0" smtClean="0"/>
          </a:p>
          <a:p>
            <a:r>
              <a:rPr lang="ro-RO" sz="2000" dirty="0" smtClean="0"/>
              <a:t>La nivel de sate și comune, nu ar exista specialiști tehnici disponibili, indiferent de dimensiunile acestora</a:t>
            </a:r>
            <a:endParaRPr lang="en-GB" sz="2000" dirty="0" smtClean="0"/>
          </a:p>
          <a:p>
            <a:r>
              <a:rPr lang="ro-RO" sz="2000" dirty="0" smtClean="0"/>
              <a:t>Chiar dacă ar exista mai multe fonduri pentru infrastructura drumurilor, ar fi dificilă administrarea acestor</a:t>
            </a:r>
            <a:r>
              <a:rPr lang="en-US" sz="2000" dirty="0" smtClean="0"/>
              <a:t>a </a:t>
            </a:r>
            <a:r>
              <a:rPr lang="ro-RO" sz="2000" dirty="0" smtClean="0"/>
              <a:t>în condițiile aranjamentelor</a:t>
            </a:r>
            <a:r>
              <a:rPr lang="en-US" sz="2000" dirty="0" smtClean="0"/>
              <a:t> </a:t>
            </a:r>
            <a:r>
              <a:rPr lang="ro-RO" sz="2000" dirty="0" smtClean="0"/>
              <a:t>instituționale actuale</a:t>
            </a:r>
            <a:endParaRPr lang="ro-RO" sz="2000" dirty="0"/>
          </a:p>
        </p:txBody>
      </p:sp>
      <p:sp>
        <p:nvSpPr>
          <p:cNvPr id="6" name="Titel 9"/>
          <p:cNvSpPr txBox="1">
            <a:spLocks/>
          </p:cNvSpPr>
          <p:nvPr/>
        </p:nvSpPr>
        <p:spPr bwMode="auto">
          <a:xfrm>
            <a:off x="272954" y="1060718"/>
            <a:ext cx="8270545" cy="65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o-RO" sz="2400" dirty="0">
                <a:solidFill>
                  <a:srgbClr val="C00000"/>
                </a:solidFill>
              </a:rPr>
              <a:t>Sectorul Drumurilor Regionale și Locale</a:t>
            </a:r>
            <a:endParaRPr kumimoji="0" lang="en-US" altLang="en-US" sz="2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3201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6"/>
          <p:cNvSpPr>
            <a:spLocks noGrp="1"/>
          </p:cNvSpPr>
          <p:nvPr>
            <p:ph type="title"/>
          </p:nvPr>
        </p:nvSpPr>
        <p:spPr>
          <a:xfrm>
            <a:off x="684213" y="1611317"/>
            <a:ext cx="7775575" cy="619125"/>
          </a:xfrm>
        </p:spPr>
        <p:txBody>
          <a:bodyPr/>
          <a:lstStyle/>
          <a:p>
            <a:pPr lvl="3"/>
            <a:r>
              <a:rPr lang="en-GB" sz="2000" b="1" dirty="0" smtClean="0"/>
              <a:t>2.3. </a:t>
            </a:r>
            <a:r>
              <a:rPr lang="ro-RO" sz="2000" b="1" dirty="0" smtClean="0"/>
              <a:t>Condițiile geografice și rețeaua rutieră în RD Centru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altLang="en-US" sz="2000" b="1" dirty="0" smtClean="0"/>
          </a:p>
        </p:txBody>
      </p:sp>
      <p:sp>
        <p:nvSpPr>
          <p:cNvPr id="11268" name="Datumsplatzhalter 3"/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1000" b="0" dirty="0" smtClean="0">
                <a:solidFill>
                  <a:srgbClr val="6E6452"/>
                </a:solidFill>
                <a:latin typeface="Arial Narrow" pitchFamily="34" charset="0"/>
              </a:rPr>
              <a:t>07/05/2014</a:t>
            </a:r>
            <a:endParaRPr lang="de-DE" altLang="en-US" sz="1000" b="0" dirty="0" smtClean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1269" name="Inhaltsplatzhalter 7"/>
          <p:cNvSpPr>
            <a:spLocks noGrp="1"/>
          </p:cNvSpPr>
          <p:nvPr>
            <p:ph idx="1"/>
          </p:nvPr>
        </p:nvSpPr>
        <p:spPr>
          <a:xfrm>
            <a:off x="679450" y="2104313"/>
            <a:ext cx="7775575" cy="4249737"/>
          </a:xfrm>
        </p:spPr>
        <p:txBody>
          <a:bodyPr/>
          <a:lstStyle/>
          <a:p>
            <a:pPr marL="0" lvl="2" indent="0">
              <a:buNone/>
            </a:pPr>
            <a:r>
              <a:rPr lang="ro-RO" b="1" dirty="0" smtClean="0"/>
              <a:t>Organizarea teritorială și populația </a:t>
            </a:r>
            <a:r>
              <a:rPr lang="en-GB" b="1" dirty="0" smtClean="0"/>
              <a:t>in </a:t>
            </a:r>
            <a:r>
              <a:rPr lang="ro-RO" b="1" dirty="0" smtClean="0"/>
              <a:t>RD Centru</a:t>
            </a:r>
            <a:endParaRPr lang="en-GB" b="1" dirty="0" smtClean="0"/>
          </a:p>
          <a:p>
            <a:pPr marL="0" lvl="2" indent="0">
              <a:buNone/>
            </a:pPr>
            <a:endParaRPr lang="en-US" b="1" dirty="0"/>
          </a:p>
        </p:txBody>
      </p:sp>
      <p:sp>
        <p:nvSpPr>
          <p:cNvPr id="6" name="Titel 9"/>
          <p:cNvSpPr txBox="1">
            <a:spLocks/>
          </p:cNvSpPr>
          <p:nvPr/>
        </p:nvSpPr>
        <p:spPr bwMode="auto">
          <a:xfrm>
            <a:off x="272954" y="1060718"/>
            <a:ext cx="8270545" cy="65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o-RO" sz="2400" dirty="0">
                <a:solidFill>
                  <a:srgbClr val="C00000"/>
                </a:solidFill>
              </a:rPr>
              <a:t>Sectorul Drumurilor Regionale și Locale</a:t>
            </a:r>
            <a:endParaRPr kumimoji="0" lang="en-US" altLang="en-US" sz="2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469894"/>
              </p:ext>
            </p:extLst>
          </p:nvPr>
        </p:nvGraphicFramePr>
        <p:xfrm>
          <a:off x="931790" y="2689071"/>
          <a:ext cx="3273614" cy="3817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3614"/>
              </a:tblGrid>
              <a:tr h="308327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raioane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Suprafața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10,734.5 km² 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316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UAT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comune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orașe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Populația: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o-RO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- 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în total  –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060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 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mii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-</a:t>
                      </a:r>
                      <a:r>
                        <a:rPr lang="ro-RO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rurală - 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80,6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endParaRPr lang="ro-RO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Orașe mari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o-RO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o-RO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Ungheni (40,8 </a:t>
                      </a:r>
                      <a:r>
                        <a:rPr lang="ro-RO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mii)</a:t>
                      </a:r>
                    </a:p>
                    <a:p>
                      <a:pPr marL="265113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Orhei</a:t>
                      </a:r>
                      <a:r>
                        <a:rPr lang="ro-RO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 </a:t>
                      </a:r>
                      <a:r>
                        <a:rPr lang="ro-RO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mii)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5113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Strășeni</a:t>
                      </a:r>
                      <a:r>
                        <a:rPr lang="ro-RO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21,8 </a:t>
                      </a:r>
                      <a:r>
                        <a:rPr lang="ro-RO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mii)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728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Datumsplatzhalter 3"/>
          <p:cNvSpPr txBox="1">
            <a:spLocks/>
          </p:cNvSpPr>
          <p:nvPr/>
        </p:nvSpPr>
        <p:spPr bwMode="auto">
          <a:xfrm>
            <a:off x="900676" y="6215550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o-RO" altLang="en-US" sz="1200" b="0" dirty="0" smtClean="0">
                <a:solidFill>
                  <a:schemeClr val="tx1"/>
                </a:solidFill>
                <a:latin typeface="Arial Narrow" pitchFamily="34" charset="0"/>
              </a:rPr>
              <a:t>Sursa: BNS</a:t>
            </a:r>
            <a:endParaRPr lang="de-DE" altLang="en-US" sz="1200" b="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1" name="Picture 10" descr="C:\Users\ASUS\Desktop\002_Location_Map_Centr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234" y="2720519"/>
            <a:ext cx="4371791" cy="3633531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18350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6"/>
          <p:cNvSpPr>
            <a:spLocks noGrp="1"/>
          </p:cNvSpPr>
          <p:nvPr>
            <p:ph type="title"/>
          </p:nvPr>
        </p:nvSpPr>
        <p:spPr>
          <a:xfrm>
            <a:off x="684213" y="1611317"/>
            <a:ext cx="7775575" cy="619125"/>
          </a:xfrm>
        </p:spPr>
        <p:txBody>
          <a:bodyPr/>
          <a:lstStyle/>
          <a:p>
            <a:pPr lvl="3"/>
            <a:r>
              <a:rPr lang="en-GB" sz="2000" b="1" dirty="0"/>
              <a:t>2.3. </a:t>
            </a:r>
            <a:r>
              <a:rPr lang="ro-RO" sz="2000" b="1" dirty="0"/>
              <a:t>Condițiile geografice și rețeaua rutieră în RD </a:t>
            </a:r>
            <a:r>
              <a:rPr lang="ro-RO" sz="2000" b="1" dirty="0" smtClean="0"/>
              <a:t>Centru</a:t>
            </a:r>
            <a:endParaRPr lang="en-US" altLang="en-US" sz="2000" b="1" dirty="0" smtClean="0"/>
          </a:p>
        </p:txBody>
      </p:sp>
      <p:sp>
        <p:nvSpPr>
          <p:cNvPr id="11268" name="Datumsplatzhalter 3"/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1000" b="0" dirty="0" smtClean="0">
                <a:solidFill>
                  <a:srgbClr val="6E6452"/>
                </a:solidFill>
                <a:latin typeface="Arial Narrow" pitchFamily="34" charset="0"/>
              </a:rPr>
              <a:t>07/05/2014</a:t>
            </a:r>
            <a:endParaRPr lang="de-DE" altLang="en-US" sz="1000" b="0" dirty="0" smtClean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1269" name="Inhaltsplatzhalter 7"/>
          <p:cNvSpPr>
            <a:spLocks noGrp="1"/>
          </p:cNvSpPr>
          <p:nvPr>
            <p:ph idx="1"/>
          </p:nvPr>
        </p:nvSpPr>
        <p:spPr>
          <a:xfrm>
            <a:off x="679450" y="2219129"/>
            <a:ext cx="7775575" cy="4249737"/>
          </a:xfrm>
        </p:spPr>
        <p:txBody>
          <a:bodyPr/>
          <a:lstStyle/>
          <a:p>
            <a:pPr marL="0" lvl="2" indent="0">
              <a:buNone/>
            </a:pPr>
            <a:r>
              <a:rPr lang="en-GB" b="1" dirty="0" smtClean="0"/>
              <a:t>                                           </a:t>
            </a:r>
            <a:r>
              <a:rPr lang="ro-RO" b="1" dirty="0" smtClean="0"/>
              <a:t>Rețeaua rutieră a RD Centru </a:t>
            </a:r>
            <a:endParaRPr lang="en-GB" b="1" dirty="0" smtClean="0"/>
          </a:p>
          <a:p>
            <a:pPr marL="0" lvl="2" indent="0">
              <a:buNone/>
            </a:pPr>
            <a:endParaRPr lang="en-US" b="1" dirty="0"/>
          </a:p>
        </p:txBody>
      </p:sp>
      <p:sp>
        <p:nvSpPr>
          <p:cNvPr id="6" name="Titel 9"/>
          <p:cNvSpPr txBox="1">
            <a:spLocks/>
          </p:cNvSpPr>
          <p:nvPr/>
        </p:nvSpPr>
        <p:spPr bwMode="auto">
          <a:xfrm>
            <a:off x="272954" y="1060718"/>
            <a:ext cx="8270545" cy="65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o-RO" sz="2400" dirty="0">
                <a:solidFill>
                  <a:srgbClr val="C00000"/>
                </a:solidFill>
              </a:rPr>
              <a:t>Sectorul Drumurilor Regionale și Locale</a:t>
            </a:r>
            <a:endParaRPr lang="en-US" altLang="en-US" sz="2600" kern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2" name="Datumsplatzhalter 3"/>
          <p:cNvSpPr txBox="1">
            <a:spLocks/>
          </p:cNvSpPr>
          <p:nvPr/>
        </p:nvSpPr>
        <p:spPr bwMode="auto">
          <a:xfrm>
            <a:off x="5536893" y="6281110"/>
            <a:ext cx="14590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o-RO" altLang="en-US" sz="1200" b="0" dirty="0" smtClean="0">
                <a:solidFill>
                  <a:schemeClr val="tx1"/>
                </a:solidFill>
                <a:latin typeface="Arial Narrow" pitchFamily="34" charset="0"/>
              </a:rPr>
              <a:t>Sursa: MSPL/</a:t>
            </a:r>
            <a:r>
              <a:rPr lang="ro-RO" altLang="en-US" sz="1200" b="0" dirty="0" err="1" smtClean="0">
                <a:solidFill>
                  <a:schemeClr val="tx1"/>
                </a:solidFill>
                <a:latin typeface="Arial Narrow" pitchFamily="34" charset="0"/>
              </a:rPr>
              <a:t>ArcGIS</a:t>
            </a:r>
            <a:endParaRPr lang="de-DE" altLang="en-US" sz="1200" b="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5" name="Рисунок 12" descr="D:\GIZ-GOPA\ROAD report\Maps\RDA Cent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125" y="2703241"/>
            <a:ext cx="3545112" cy="357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031370"/>
              </p:ext>
            </p:extLst>
          </p:nvPr>
        </p:nvGraphicFramePr>
        <p:xfrm>
          <a:off x="5692877" y="2873678"/>
          <a:ext cx="2608182" cy="1333500"/>
        </p:xfrm>
        <a:graphic>
          <a:graphicData uri="http://schemas.openxmlformats.org/drawingml/2006/table">
            <a:tbl>
              <a:tblPr/>
              <a:tblGrid>
                <a:gridCol w="1795932"/>
                <a:gridCol w="812250"/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Tipul drumului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Lungimea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Drumuri magistrale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403.8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Drumuri republicane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933.6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Drumuri locale - ASD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2,150.3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Drumuri locale - APL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15,198.3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18,686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24417"/>
              </p:ext>
            </p:extLst>
          </p:nvPr>
        </p:nvGraphicFramePr>
        <p:xfrm>
          <a:off x="5692877" y="4405947"/>
          <a:ext cx="2608181" cy="1729105"/>
        </p:xfrm>
        <a:graphic>
          <a:graphicData uri="http://schemas.openxmlformats.org/drawingml/2006/table">
            <a:tbl>
              <a:tblPr/>
              <a:tblGrid>
                <a:gridCol w="1799304"/>
                <a:gridCol w="808877"/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Alți indicatori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Nr.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Rute de autobuz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Stații de autobuz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Stații de cale</a:t>
                      </a:r>
                      <a:r>
                        <a:rPr lang="ro-RO" sz="10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ferată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Poduri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Podețe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Benzinării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Puncte</a:t>
                      </a:r>
                      <a:r>
                        <a:rPr lang="ro-RO" sz="10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trecere vamală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Spitale</a:t>
                      </a: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o-RO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centre medicale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263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6"/>
          <p:cNvSpPr>
            <a:spLocks noGrp="1"/>
          </p:cNvSpPr>
          <p:nvPr>
            <p:ph type="title"/>
          </p:nvPr>
        </p:nvSpPr>
        <p:spPr>
          <a:xfrm>
            <a:off x="600502" y="1788697"/>
            <a:ext cx="7775575" cy="619125"/>
          </a:xfrm>
        </p:spPr>
        <p:txBody>
          <a:bodyPr/>
          <a:lstStyle/>
          <a:p>
            <a:pPr lvl="3"/>
            <a:r>
              <a:rPr lang="en-GB" sz="2000" b="1" dirty="0"/>
              <a:t>2.3. </a:t>
            </a:r>
            <a:r>
              <a:rPr lang="en-GB" sz="2000" b="1" dirty="0" smtClean="0"/>
              <a:t>Condi</a:t>
            </a:r>
            <a:r>
              <a:rPr lang="ro-RO" sz="2000" b="1" dirty="0" smtClean="0"/>
              <a:t>țiile geografice și a rețelei rutiere din RD Centru</a:t>
            </a:r>
            <a:r>
              <a:rPr lang="en-GB" altLang="en-US" sz="2000" b="1" dirty="0"/>
              <a:t/>
            </a:r>
            <a:br>
              <a:rPr lang="en-GB" altLang="en-US" sz="2000" b="1" dirty="0"/>
            </a:br>
            <a:endParaRPr lang="en-US" altLang="en-US" sz="2000" b="1" dirty="0" smtClean="0"/>
          </a:p>
        </p:txBody>
      </p:sp>
      <p:sp>
        <p:nvSpPr>
          <p:cNvPr id="11268" name="Datumsplatzhalter 3"/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1000" b="0" dirty="0" smtClean="0">
                <a:solidFill>
                  <a:srgbClr val="6E6452"/>
                </a:solidFill>
                <a:latin typeface="Arial Narrow" pitchFamily="34" charset="0"/>
              </a:rPr>
              <a:t>07/05/2014</a:t>
            </a:r>
            <a:endParaRPr lang="de-DE" altLang="en-US" sz="1000" b="0" dirty="0" smtClean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1269" name="Inhaltsplatzhalter 7"/>
          <p:cNvSpPr>
            <a:spLocks noGrp="1"/>
          </p:cNvSpPr>
          <p:nvPr>
            <p:ph idx="1"/>
          </p:nvPr>
        </p:nvSpPr>
        <p:spPr>
          <a:xfrm>
            <a:off x="520438" y="2407822"/>
            <a:ext cx="7775575" cy="4099739"/>
          </a:xfrm>
        </p:spPr>
        <p:txBody>
          <a:bodyPr/>
          <a:lstStyle/>
          <a:p>
            <a:pPr marL="0" lvl="2" indent="0">
              <a:buClr>
                <a:srgbClr val="C00000"/>
              </a:buClr>
              <a:buNone/>
            </a:pPr>
            <a:r>
              <a:rPr lang="en-GB" sz="2000" dirty="0"/>
              <a:t>Re</a:t>
            </a:r>
            <a:r>
              <a:rPr lang="ro-RO" sz="2000" dirty="0" err="1"/>
              <a:t>țeaua</a:t>
            </a:r>
            <a:r>
              <a:rPr lang="ro-RO" sz="2000" dirty="0"/>
              <a:t> rutieră existentă este adecvată ca întindere î</a:t>
            </a:r>
            <a:r>
              <a:rPr lang="en-US" sz="2000" dirty="0"/>
              <a:t>n </a:t>
            </a:r>
            <a:r>
              <a:rPr lang="en-US" sz="2000" dirty="0" err="1"/>
              <a:t>raport</a:t>
            </a:r>
            <a:r>
              <a:rPr lang="en-US" sz="2000" dirty="0"/>
              <a:t> cu</a:t>
            </a:r>
            <a:r>
              <a:rPr lang="ro-RO" sz="2000" dirty="0"/>
              <a:t> suprafața teritorială și densitatea populației, însă Republica Moldova nu-și poate permite o întreținere corespunzătoare a acesteia.</a:t>
            </a:r>
            <a:endParaRPr lang="en-GB" sz="2000" dirty="0"/>
          </a:p>
          <a:p>
            <a:pPr marL="0" lvl="2" indent="0">
              <a:buClr>
                <a:srgbClr val="C00000"/>
              </a:buClr>
              <a:buNone/>
            </a:pPr>
            <a:endParaRPr lang="en-GB" sz="2000" dirty="0" smtClean="0"/>
          </a:p>
        </p:txBody>
      </p:sp>
      <p:sp>
        <p:nvSpPr>
          <p:cNvPr id="6" name="Titel 9"/>
          <p:cNvSpPr txBox="1">
            <a:spLocks/>
          </p:cNvSpPr>
          <p:nvPr/>
        </p:nvSpPr>
        <p:spPr bwMode="auto">
          <a:xfrm>
            <a:off x="272954" y="1060718"/>
            <a:ext cx="8270545" cy="65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o-RO" sz="2400" dirty="0">
                <a:solidFill>
                  <a:srgbClr val="C00000"/>
                </a:solidFill>
              </a:rPr>
              <a:t>Drumuri Regionale și Locale</a:t>
            </a:r>
            <a:endParaRPr lang="en-US" altLang="en-US" sz="26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67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6"/>
          <p:cNvSpPr>
            <a:spLocks noGrp="1"/>
          </p:cNvSpPr>
          <p:nvPr>
            <p:ph type="title"/>
          </p:nvPr>
        </p:nvSpPr>
        <p:spPr>
          <a:xfrm>
            <a:off x="684213" y="1611317"/>
            <a:ext cx="7775575" cy="619125"/>
          </a:xfrm>
        </p:spPr>
        <p:txBody>
          <a:bodyPr/>
          <a:lstStyle/>
          <a:p>
            <a:pPr lvl="3"/>
            <a:r>
              <a:rPr lang="en-GB" sz="2000" b="1" dirty="0" smtClean="0"/>
              <a:t>2.4</a:t>
            </a:r>
            <a:r>
              <a:rPr lang="en-GB" sz="2000" b="1" dirty="0" smtClean="0">
                <a:solidFill>
                  <a:schemeClr val="tx1"/>
                </a:solidFill>
              </a:rPr>
              <a:t>. </a:t>
            </a:r>
            <a:r>
              <a:rPr lang="ro-RO" sz="2000" b="1" dirty="0" smtClean="0">
                <a:solidFill>
                  <a:schemeClr val="tx1"/>
                </a:solidFill>
              </a:rPr>
              <a:t>Descrierea infrastructurii drumurilor</a:t>
            </a:r>
            <a:r>
              <a:rPr lang="en-GB" altLang="en-US" sz="2000" b="1" dirty="0">
                <a:solidFill>
                  <a:schemeClr val="tx1"/>
                </a:solidFill>
              </a:rPr>
              <a:t/>
            </a:r>
            <a:br>
              <a:rPr lang="en-GB" alt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GB" altLang="en-US" sz="2000" b="1" dirty="0"/>
              <a:t/>
            </a:r>
            <a:br>
              <a:rPr lang="en-GB" altLang="en-US" sz="2000" b="1" dirty="0"/>
            </a:br>
            <a:endParaRPr lang="en-US" altLang="en-US" sz="2000" b="1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BZ" dirty="0"/>
          </a:p>
        </p:txBody>
      </p:sp>
      <p:sp>
        <p:nvSpPr>
          <p:cNvPr id="11268" name="Datumsplatzhalter 3"/>
          <p:cNvSpPr>
            <a:spLocks noGrp="1"/>
          </p:cNvSpPr>
          <p:nvPr>
            <p:ph type="dt" sz="quarter" idx="11"/>
          </p:nvPr>
        </p:nvSpPr>
        <p:spPr>
          <a:xfrm>
            <a:off x="630826" y="6581775"/>
            <a:ext cx="1295400" cy="24622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1000" b="0" dirty="0" smtClean="0">
                <a:solidFill>
                  <a:srgbClr val="6E6452"/>
                </a:solidFill>
                <a:latin typeface="Arial Narrow" pitchFamily="34" charset="0"/>
              </a:rPr>
              <a:t>07/05/2014</a:t>
            </a:r>
            <a:endParaRPr lang="de-DE" altLang="en-US" sz="1000" b="0" dirty="0" smtClean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1269" name="Inhaltsplatzhalter 7"/>
          <p:cNvSpPr>
            <a:spLocks noGrp="1"/>
          </p:cNvSpPr>
          <p:nvPr>
            <p:ph idx="1"/>
          </p:nvPr>
        </p:nvSpPr>
        <p:spPr>
          <a:xfrm>
            <a:off x="679450" y="2219129"/>
            <a:ext cx="7775575" cy="4249737"/>
          </a:xfrm>
        </p:spPr>
        <p:txBody>
          <a:bodyPr/>
          <a:lstStyle/>
          <a:p>
            <a:pPr marL="0" lvl="2" indent="0">
              <a:buNone/>
            </a:pPr>
            <a:r>
              <a:rPr lang="ro-RO" sz="2000" b="1" dirty="0" smtClean="0"/>
              <a:t>Informație despre starea drumurilor </a:t>
            </a:r>
            <a:r>
              <a:rPr lang="en-GB" sz="2000" b="1" dirty="0" smtClean="0"/>
              <a:t> </a:t>
            </a:r>
          </a:p>
          <a:p>
            <a:pPr marL="0" lvl="2" indent="0">
              <a:buNone/>
            </a:pPr>
            <a:endParaRPr lang="en-US" sz="2000" b="1" dirty="0"/>
          </a:p>
        </p:txBody>
      </p:sp>
      <p:sp>
        <p:nvSpPr>
          <p:cNvPr id="6" name="Titel 9"/>
          <p:cNvSpPr txBox="1">
            <a:spLocks/>
          </p:cNvSpPr>
          <p:nvPr/>
        </p:nvSpPr>
        <p:spPr bwMode="auto">
          <a:xfrm>
            <a:off x="272954" y="1060718"/>
            <a:ext cx="8270545" cy="65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o-RO" sz="2400" dirty="0">
                <a:solidFill>
                  <a:srgbClr val="C00000"/>
                </a:solidFill>
              </a:rPr>
              <a:t>Drumuri Regionale și Locale</a:t>
            </a:r>
            <a:endParaRPr lang="en-US" altLang="en-US" sz="2600" kern="0" dirty="0">
              <a:solidFill>
                <a:srgbClr val="C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373126"/>
              </p:ext>
            </p:extLst>
          </p:nvPr>
        </p:nvGraphicFramePr>
        <p:xfrm>
          <a:off x="4689987" y="2792353"/>
          <a:ext cx="3853512" cy="3398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3512"/>
              </a:tblGrid>
              <a:tr h="3107001">
                <a:tc>
                  <a:txBody>
                    <a:bodyPr/>
                    <a:lstStyle/>
                    <a:p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Deteriorări caracteristice</a:t>
                      </a:r>
                      <a:r>
                        <a:rPr lang="ro-RO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drumurilor locale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spcBef>
                          <a:spcPts val="600"/>
                        </a:spcBef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Gropi 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 deteriorări de suprafață</a:t>
                      </a:r>
                      <a:r>
                        <a:rPr lang="ro-RO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precum fisuri,</a:t>
                      </a:r>
                      <a:r>
                        <a:rPr lang="ro-RO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făgașe, ciupituri </a:t>
                      </a:r>
                    </a:p>
                    <a:p>
                      <a:pPr marL="285750" lvl="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o-RO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Colectarea și evacuarea apelor neadecvată </a:t>
                      </a:r>
                    </a:p>
                    <a:p>
                      <a:pPr marL="285750" lvl="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Drum asfaltat dezintegrat până</a:t>
                      </a:r>
                      <a:r>
                        <a:rPr lang="ro-RO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piatră concasată </a:t>
                      </a: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Poduri și podețe necurățite,</a:t>
                      </a:r>
                      <a:r>
                        <a:rPr lang="ro-RO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duc la inundații după ploi puternice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Denivelarea patului drumului datorită vehiculelor de mare tonaj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Inhaltsplatzhalter 7"/>
          <p:cNvSpPr txBox="1">
            <a:spLocks/>
          </p:cNvSpPr>
          <p:nvPr/>
        </p:nvSpPr>
        <p:spPr bwMode="auto">
          <a:xfrm>
            <a:off x="556415" y="6255011"/>
            <a:ext cx="1935778" cy="40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79500" indent="-358775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39863" indent="-358775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4pPr>
            <a:lvl5pPr marL="1439863" indent="388938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lvl="2" indent="0">
              <a:buFont typeface="Arial" charset="0"/>
              <a:buNone/>
            </a:pPr>
            <a:r>
              <a:rPr lang="ro-RO" sz="1200" b="0" kern="0" dirty="0" smtClean="0"/>
              <a:t>Sursa: MTID</a:t>
            </a:r>
            <a:r>
              <a:rPr lang="en-US" sz="1200" b="0" kern="0" dirty="0" smtClean="0"/>
              <a:t> </a:t>
            </a:r>
            <a:endParaRPr lang="en-GB" sz="1200" b="0" kern="0" dirty="0" smtClean="0"/>
          </a:p>
          <a:p>
            <a:pPr marL="0" lvl="2" indent="0">
              <a:buFont typeface="Arial" charset="0"/>
              <a:buNone/>
            </a:pPr>
            <a:endParaRPr lang="en-US" sz="2000" b="1" kern="0" dirty="0"/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 bwMode="auto">
          <a:xfrm>
            <a:off x="573699" y="2844653"/>
            <a:ext cx="4014782" cy="3353904"/>
            <a:chOff x="425" y="1752"/>
            <a:chExt cx="2529" cy="2001"/>
          </a:xfrm>
        </p:grpSpPr>
        <p:sp>
          <p:nvSpPr>
            <p:cNvPr id="3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5" y="1752"/>
              <a:ext cx="2529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GB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59" y="1790"/>
              <a:ext cx="2454" cy="192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683" y="2473"/>
              <a:ext cx="0" cy="360"/>
            </a:xfrm>
            <a:custGeom>
              <a:avLst/>
              <a:gdLst>
                <a:gd name="T0" fmla="*/ 176 h 360"/>
                <a:gd name="T1" fmla="*/ 0 h 360"/>
                <a:gd name="T2" fmla="*/ 184 h 360"/>
                <a:gd name="T3" fmla="*/ 360 h 360"/>
                <a:gd name="T4" fmla="*/ 176 h 36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60">
                  <a:moveTo>
                    <a:pt x="0" y="176"/>
                  </a:moveTo>
                  <a:lnTo>
                    <a:pt x="0" y="0"/>
                  </a:lnTo>
                  <a:lnTo>
                    <a:pt x="0" y="184"/>
                  </a:lnTo>
                  <a:lnTo>
                    <a:pt x="0" y="360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0080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318" y="2511"/>
              <a:ext cx="344" cy="322"/>
            </a:xfrm>
            <a:custGeom>
              <a:avLst/>
              <a:gdLst>
                <a:gd name="T0" fmla="*/ 344 w 344"/>
                <a:gd name="T1" fmla="*/ 138 h 322"/>
                <a:gd name="T2" fmla="*/ 0 w 344"/>
                <a:gd name="T3" fmla="*/ 0 h 322"/>
                <a:gd name="T4" fmla="*/ 0 w 344"/>
                <a:gd name="T5" fmla="*/ 184 h 322"/>
                <a:gd name="T6" fmla="*/ 344 w 344"/>
                <a:gd name="T7" fmla="*/ 322 h 322"/>
                <a:gd name="T8" fmla="*/ 344 w 344"/>
                <a:gd name="T9" fmla="*/ 13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322">
                  <a:moveTo>
                    <a:pt x="344" y="138"/>
                  </a:moveTo>
                  <a:lnTo>
                    <a:pt x="0" y="0"/>
                  </a:lnTo>
                  <a:lnTo>
                    <a:pt x="0" y="184"/>
                  </a:lnTo>
                  <a:lnTo>
                    <a:pt x="344" y="322"/>
                  </a:lnTo>
                  <a:lnTo>
                    <a:pt x="344" y="138"/>
                  </a:lnTo>
                  <a:close/>
                </a:path>
              </a:pathLst>
            </a:custGeom>
            <a:solidFill>
              <a:srgbClr val="664D8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311" y="2473"/>
              <a:ext cx="351" cy="176"/>
            </a:xfrm>
            <a:custGeom>
              <a:avLst/>
              <a:gdLst>
                <a:gd name="T0" fmla="*/ 0 w 351"/>
                <a:gd name="T1" fmla="*/ 30 h 176"/>
                <a:gd name="T2" fmla="*/ 20 w 351"/>
                <a:gd name="T3" fmla="*/ 30 h 176"/>
                <a:gd name="T4" fmla="*/ 40 w 351"/>
                <a:gd name="T5" fmla="*/ 23 h 176"/>
                <a:gd name="T6" fmla="*/ 61 w 351"/>
                <a:gd name="T7" fmla="*/ 23 h 176"/>
                <a:gd name="T8" fmla="*/ 88 w 351"/>
                <a:gd name="T9" fmla="*/ 15 h 176"/>
                <a:gd name="T10" fmla="*/ 108 w 351"/>
                <a:gd name="T11" fmla="*/ 15 h 176"/>
                <a:gd name="T12" fmla="*/ 128 w 351"/>
                <a:gd name="T13" fmla="*/ 7 h 176"/>
                <a:gd name="T14" fmla="*/ 155 w 351"/>
                <a:gd name="T15" fmla="*/ 7 h 176"/>
                <a:gd name="T16" fmla="*/ 176 w 351"/>
                <a:gd name="T17" fmla="*/ 7 h 176"/>
                <a:gd name="T18" fmla="*/ 203 w 351"/>
                <a:gd name="T19" fmla="*/ 0 h 176"/>
                <a:gd name="T20" fmla="*/ 223 w 351"/>
                <a:gd name="T21" fmla="*/ 0 h 176"/>
                <a:gd name="T22" fmla="*/ 243 w 351"/>
                <a:gd name="T23" fmla="*/ 0 h 176"/>
                <a:gd name="T24" fmla="*/ 277 w 351"/>
                <a:gd name="T25" fmla="*/ 0 h 176"/>
                <a:gd name="T26" fmla="*/ 297 w 351"/>
                <a:gd name="T27" fmla="*/ 0 h 176"/>
                <a:gd name="T28" fmla="*/ 331 w 351"/>
                <a:gd name="T29" fmla="*/ 0 h 176"/>
                <a:gd name="T30" fmla="*/ 351 w 351"/>
                <a:gd name="T31" fmla="*/ 0 h 176"/>
                <a:gd name="T32" fmla="*/ 351 w 351"/>
                <a:gd name="T33" fmla="*/ 176 h 176"/>
                <a:gd name="T34" fmla="*/ 0 w 351"/>
                <a:gd name="T35" fmla="*/ 3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1" h="176">
                  <a:moveTo>
                    <a:pt x="0" y="30"/>
                  </a:moveTo>
                  <a:lnTo>
                    <a:pt x="20" y="30"/>
                  </a:lnTo>
                  <a:lnTo>
                    <a:pt x="40" y="23"/>
                  </a:lnTo>
                  <a:lnTo>
                    <a:pt x="61" y="23"/>
                  </a:lnTo>
                  <a:lnTo>
                    <a:pt x="88" y="15"/>
                  </a:lnTo>
                  <a:lnTo>
                    <a:pt x="108" y="15"/>
                  </a:lnTo>
                  <a:lnTo>
                    <a:pt x="128" y="7"/>
                  </a:lnTo>
                  <a:lnTo>
                    <a:pt x="155" y="7"/>
                  </a:lnTo>
                  <a:lnTo>
                    <a:pt x="176" y="7"/>
                  </a:lnTo>
                  <a:lnTo>
                    <a:pt x="203" y="0"/>
                  </a:lnTo>
                  <a:lnTo>
                    <a:pt x="223" y="0"/>
                  </a:lnTo>
                  <a:lnTo>
                    <a:pt x="243" y="0"/>
                  </a:lnTo>
                  <a:lnTo>
                    <a:pt x="277" y="0"/>
                  </a:lnTo>
                  <a:lnTo>
                    <a:pt x="297" y="0"/>
                  </a:lnTo>
                  <a:lnTo>
                    <a:pt x="331" y="0"/>
                  </a:lnTo>
                  <a:lnTo>
                    <a:pt x="351" y="0"/>
                  </a:lnTo>
                  <a:lnTo>
                    <a:pt x="351" y="17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CC99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730" y="2618"/>
              <a:ext cx="575" cy="223"/>
            </a:xfrm>
            <a:custGeom>
              <a:avLst/>
              <a:gdLst>
                <a:gd name="T0" fmla="*/ 0 w 575"/>
                <a:gd name="T1" fmla="*/ 39 h 223"/>
                <a:gd name="T2" fmla="*/ 575 w 575"/>
                <a:gd name="T3" fmla="*/ 0 h 223"/>
                <a:gd name="T4" fmla="*/ 575 w 575"/>
                <a:gd name="T5" fmla="*/ 184 h 223"/>
                <a:gd name="T6" fmla="*/ 0 w 575"/>
                <a:gd name="T7" fmla="*/ 223 h 223"/>
                <a:gd name="T8" fmla="*/ 0 w 575"/>
                <a:gd name="T9" fmla="*/ 3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" h="223">
                  <a:moveTo>
                    <a:pt x="0" y="39"/>
                  </a:moveTo>
                  <a:lnTo>
                    <a:pt x="575" y="0"/>
                  </a:lnTo>
                  <a:lnTo>
                    <a:pt x="575" y="184"/>
                  </a:lnTo>
                  <a:lnTo>
                    <a:pt x="0" y="223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730" y="2480"/>
              <a:ext cx="575" cy="177"/>
            </a:xfrm>
            <a:custGeom>
              <a:avLst/>
              <a:gdLst>
                <a:gd name="T0" fmla="*/ 0 w 575"/>
                <a:gd name="T1" fmla="*/ 0 h 177"/>
                <a:gd name="T2" fmla="*/ 27 w 575"/>
                <a:gd name="T3" fmla="*/ 0 h 177"/>
                <a:gd name="T4" fmla="*/ 47 w 575"/>
                <a:gd name="T5" fmla="*/ 0 h 177"/>
                <a:gd name="T6" fmla="*/ 81 w 575"/>
                <a:gd name="T7" fmla="*/ 0 h 177"/>
                <a:gd name="T8" fmla="*/ 101 w 575"/>
                <a:gd name="T9" fmla="*/ 0 h 177"/>
                <a:gd name="T10" fmla="*/ 135 w 575"/>
                <a:gd name="T11" fmla="*/ 0 h 177"/>
                <a:gd name="T12" fmla="*/ 156 w 575"/>
                <a:gd name="T13" fmla="*/ 8 h 177"/>
                <a:gd name="T14" fmla="*/ 183 w 575"/>
                <a:gd name="T15" fmla="*/ 8 h 177"/>
                <a:gd name="T16" fmla="*/ 210 w 575"/>
                <a:gd name="T17" fmla="*/ 8 h 177"/>
                <a:gd name="T18" fmla="*/ 230 w 575"/>
                <a:gd name="T19" fmla="*/ 16 h 177"/>
                <a:gd name="T20" fmla="*/ 257 w 575"/>
                <a:gd name="T21" fmla="*/ 16 h 177"/>
                <a:gd name="T22" fmla="*/ 277 w 575"/>
                <a:gd name="T23" fmla="*/ 16 h 177"/>
                <a:gd name="T24" fmla="*/ 304 w 575"/>
                <a:gd name="T25" fmla="*/ 23 h 177"/>
                <a:gd name="T26" fmla="*/ 325 w 575"/>
                <a:gd name="T27" fmla="*/ 23 h 177"/>
                <a:gd name="T28" fmla="*/ 345 w 575"/>
                <a:gd name="T29" fmla="*/ 31 h 177"/>
                <a:gd name="T30" fmla="*/ 372 w 575"/>
                <a:gd name="T31" fmla="*/ 39 h 177"/>
                <a:gd name="T32" fmla="*/ 385 w 575"/>
                <a:gd name="T33" fmla="*/ 39 h 177"/>
                <a:gd name="T34" fmla="*/ 413 w 575"/>
                <a:gd name="T35" fmla="*/ 46 h 177"/>
                <a:gd name="T36" fmla="*/ 426 w 575"/>
                <a:gd name="T37" fmla="*/ 54 h 177"/>
                <a:gd name="T38" fmla="*/ 446 w 575"/>
                <a:gd name="T39" fmla="*/ 62 h 177"/>
                <a:gd name="T40" fmla="*/ 460 w 575"/>
                <a:gd name="T41" fmla="*/ 62 h 177"/>
                <a:gd name="T42" fmla="*/ 480 w 575"/>
                <a:gd name="T43" fmla="*/ 69 h 177"/>
                <a:gd name="T44" fmla="*/ 494 w 575"/>
                <a:gd name="T45" fmla="*/ 77 h 177"/>
                <a:gd name="T46" fmla="*/ 507 w 575"/>
                <a:gd name="T47" fmla="*/ 85 h 177"/>
                <a:gd name="T48" fmla="*/ 521 w 575"/>
                <a:gd name="T49" fmla="*/ 92 h 177"/>
                <a:gd name="T50" fmla="*/ 534 w 575"/>
                <a:gd name="T51" fmla="*/ 100 h 177"/>
                <a:gd name="T52" fmla="*/ 548 w 575"/>
                <a:gd name="T53" fmla="*/ 108 h 177"/>
                <a:gd name="T54" fmla="*/ 555 w 575"/>
                <a:gd name="T55" fmla="*/ 115 h 177"/>
                <a:gd name="T56" fmla="*/ 561 w 575"/>
                <a:gd name="T57" fmla="*/ 123 h 177"/>
                <a:gd name="T58" fmla="*/ 568 w 575"/>
                <a:gd name="T59" fmla="*/ 123 h 177"/>
                <a:gd name="T60" fmla="*/ 575 w 575"/>
                <a:gd name="T61" fmla="*/ 138 h 177"/>
                <a:gd name="T62" fmla="*/ 0 w 575"/>
                <a:gd name="T63" fmla="*/ 177 h 177"/>
                <a:gd name="T64" fmla="*/ 0 w 575"/>
                <a:gd name="T6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5" h="177">
                  <a:moveTo>
                    <a:pt x="0" y="0"/>
                  </a:moveTo>
                  <a:lnTo>
                    <a:pt x="27" y="0"/>
                  </a:lnTo>
                  <a:lnTo>
                    <a:pt x="47" y="0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135" y="0"/>
                  </a:lnTo>
                  <a:lnTo>
                    <a:pt x="156" y="8"/>
                  </a:lnTo>
                  <a:lnTo>
                    <a:pt x="183" y="8"/>
                  </a:lnTo>
                  <a:lnTo>
                    <a:pt x="210" y="8"/>
                  </a:lnTo>
                  <a:lnTo>
                    <a:pt x="230" y="16"/>
                  </a:lnTo>
                  <a:lnTo>
                    <a:pt x="257" y="16"/>
                  </a:lnTo>
                  <a:lnTo>
                    <a:pt x="277" y="16"/>
                  </a:lnTo>
                  <a:lnTo>
                    <a:pt x="304" y="23"/>
                  </a:lnTo>
                  <a:lnTo>
                    <a:pt x="325" y="23"/>
                  </a:lnTo>
                  <a:lnTo>
                    <a:pt x="345" y="31"/>
                  </a:lnTo>
                  <a:lnTo>
                    <a:pt x="372" y="39"/>
                  </a:lnTo>
                  <a:lnTo>
                    <a:pt x="385" y="39"/>
                  </a:lnTo>
                  <a:lnTo>
                    <a:pt x="413" y="46"/>
                  </a:lnTo>
                  <a:lnTo>
                    <a:pt x="426" y="54"/>
                  </a:lnTo>
                  <a:lnTo>
                    <a:pt x="446" y="62"/>
                  </a:lnTo>
                  <a:lnTo>
                    <a:pt x="460" y="62"/>
                  </a:lnTo>
                  <a:lnTo>
                    <a:pt x="480" y="69"/>
                  </a:lnTo>
                  <a:lnTo>
                    <a:pt x="494" y="77"/>
                  </a:lnTo>
                  <a:lnTo>
                    <a:pt x="507" y="85"/>
                  </a:lnTo>
                  <a:lnTo>
                    <a:pt x="521" y="92"/>
                  </a:lnTo>
                  <a:lnTo>
                    <a:pt x="534" y="100"/>
                  </a:lnTo>
                  <a:lnTo>
                    <a:pt x="548" y="108"/>
                  </a:lnTo>
                  <a:lnTo>
                    <a:pt x="555" y="115"/>
                  </a:lnTo>
                  <a:lnTo>
                    <a:pt x="561" y="123"/>
                  </a:lnTo>
                  <a:lnTo>
                    <a:pt x="568" y="123"/>
                  </a:lnTo>
                  <a:lnTo>
                    <a:pt x="575" y="138"/>
                  </a:lnTo>
                  <a:lnTo>
                    <a:pt x="0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061" y="2695"/>
              <a:ext cx="1190" cy="360"/>
            </a:xfrm>
            <a:custGeom>
              <a:avLst/>
              <a:gdLst>
                <a:gd name="T0" fmla="*/ 1183 w 1190"/>
                <a:gd name="T1" fmla="*/ 15 h 360"/>
                <a:gd name="T2" fmla="*/ 1169 w 1190"/>
                <a:gd name="T3" fmla="*/ 38 h 360"/>
                <a:gd name="T4" fmla="*/ 1149 w 1190"/>
                <a:gd name="T5" fmla="*/ 61 h 360"/>
                <a:gd name="T6" fmla="*/ 1115 w 1190"/>
                <a:gd name="T7" fmla="*/ 84 h 360"/>
                <a:gd name="T8" fmla="*/ 1068 w 1190"/>
                <a:gd name="T9" fmla="*/ 107 h 360"/>
                <a:gd name="T10" fmla="*/ 1021 w 1190"/>
                <a:gd name="T11" fmla="*/ 123 h 360"/>
                <a:gd name="T12" fmla="*/ 960 w 1190"/>
                <a:gd name="T13" fmla="*/ 138 h 360"/>
                <a:gd name="T14" fmla="*/ 892 w 1190"/>
                <a:gd name="T15" fmla="*/ 153 h 360"/>
                <a:gd name="T16" fmla="*/ 818 w 1190"/>
                <a:gd name="T17" fmla="*/ 161 h 360"/>
                <a:gd name="T18" fmla="*/ 737 w 1190"/>
                <a:gd name="T19" fmla="*/ 169 h 360"/>
                <a:gd name="T20" fmla="*/ 662 w 1190"/>
                <a:gd name="T21" fmla="*/ 176 h 360"/>
                <a:gd name="T22" fmla="*/ 581 w 1190"/>
                <a:gd name="T23" fmla="*/ 176 h 360"/>
                <a:gd name="T24" fmla="*/ 500 w 1190"/>
                <a:gd name="T25" fmla="*/ 169 h 360"/>
                <a:gd name="T26" fmla="*/ 419 w 1190"/>
                <a:gd name="T27" fmla="*/ 169 h 360"/>
                <a:gd name="T28" fmla="*/ 344 w 1190"/>
                <a:gd name="T29" fmla="*/ 161 h 360"/>
                <a:gd name="T30" fmla="*/ 270 w 1190"/>
                <a:gd name="T31" fmla="*/ 146 h 360"/>
                <a:gd name="T32" fmla="*/ 209 w 1190"/>
                <a:gd name="T33" fmla="*/ 130 h 360"/>
                <a:gd name="T34" fmla="*/ 148 w 1190"/>
                <a:gd name="T35" fmla="*/ 115 h 360"/>
                <a:gd name="T36" fmla="*/ 101 w 1190"/>
                <a:gd name="T37" fmla="*/ 100 h 360"/>
                <a:gd name="T38" fmla="*/ 60 w 1190"/>
                <a:gd name="T39" fmla="*/ 77 h 360"/>
                <a:gd name="T40" fmla="*/ 27 w 1190"/>
                <a:gd name="T41" fmla="*/ 54 h 360"/>
                <a:gd name="T42" fmla="*/ 6 w 1190"/>
                <a:gd name="T43" fmla="*/ 31 h 360"/>
                <a:gd name="T44" fmla="*/ 0 w 1190"/>
                <a:gd name="T45" fmla="*/ 8 h 360"/>
                <a:gd name="T46" fmla="*/ 0 w 1190"/>
                <a:gd name="T47" fmla="*/ 192 h 360"/>
                <a:gd name="T48" fmla="*/ 6 w 1190"/>
                <a:gd name="T49" fmla="*/ 215 h 360"/>
                <a:gd name="T50" fmla="*/ 27 w 1190"/>
                <a:gd name="T51" fmla="*/ 238 h 360"/>
                <a:gd name="T52" fmla="*/ 60 w 1190"/>
                <a:gd name="T53" fmla="*/ 261 h 360"/>
                <a:gd name="T54" fmla="*/ 101 w 1190"/>
                <a:gd name="T55" fmla="*/ 284 h 360"/>
                <a:gd name="T56" fmla="*/ 148 w 1190"/>
                <a:gd name="T57" fmla="*/ 299 h 360"/>
                <a:gd name="T58" fmla="*/ 209 w 1190"/>
                <a:gd name="T59" fmla="*/ 314 h 360"/>
                <a:gd name="T60" fmla="*/ 270 w 1190"/>
                <a:gd name="T61" fmla="*/ 330 h 360"/>
                <a:gd name="T62" fmla="*/ 344 w 1190"/>
                <a:gd name="T63" fmla="*/ 345 h 360"/>
                <a:gd name="T64" fmla="*/ 419 w 1190"/>
                <a:gd name="T65" fmla="*/ 353 h 360"/>
                <a:gd name="T66" fmla="*/ 500 w 1190"/>
                <a:gd name="T67" fmla="*/ 353 h 360"/>
                <a:gd name="T68" fmla="*/ 581 w 1190"/>
                <a:gd name="T69" fmla="*/ 360 h 360"/>
                <a:gd name="T70" fmla="*/ 662 w 1190"/>
                <a:gd name="T71" fmla="*/ 360 h 360"/>
                <a:gd name="T72" fmla="*/ 737 w 1190"/>
                <a:gd name="T73" fmla="*/ 353 h 360"/>
                <a:gd name="T74" fmla="*/ 818 w 1190"/>
                <a:gd name="T75" fmla="*/ 345 h 360"/>
                <a:gd name="T76" fmla="*/ 892 w 1190"/>
                <a:gd name="T77" fmla="*/ 337 h 360"/>
                <a:gd name="T78" fmla="*/ 960 w 1190"/>
                <a:gd name="T79" fmla="*/ 322 h 360"/>
                <a:gd name="T80" fmla="*/ 1021 w 1190"/>
                <a:gd name="T81" fmla="*/ 307 h 360"/>
                <a:gd name="T82" fmla="*/ 1068 w 1190"/>
                <a:gd name="T83" fmla="*/ 291 h 360"/>
                <a:gd name="T84" fmla="*/ 1115 w 1190"/>
                <a:gd name="T85" fmla="*/ 268 h 360"/>
                <a:gd name="T86" fmla="*/ 1149 w 1190"/>
                <a:gd name="T87" fmla="*/ 245 h 360"/>
                <a:gd name="T88" fmla="*/ 1169 w 1190"/>
                <a:gd name="T89" fmla="*/ 222 h 360"/>
                <a:gd name="T90" fmla="*/ 1183 w 1190"/>
                <a:gd name="T91" fmla="*/ 199 h 360"/>
                <a:gd name="T92" fmla="*/ 1190 w 1190"/>
                <a:gd name="T93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0" h="360">
                  <a:moveTo>
                    <a:pt x="1190" y="0"/>
                  </a:moveTo>
                  <a:lnTo>
                    <a:pt x="1190" y="8"/>
                  </a:lnTo>
                  <a:lnTo>
                    <a:pt x="1183" y="15"/>
                  </a:lnTo>
                  <a:lnTo>
                    <a:pt x="1183" y="23"/>
                  </a:lnTo>
                  <a:lnTo>
                    <a:pt x="1176" y="31"/>
                  </a:lnTo>
                  <a:lnTo>
                    <a:pt x="1169" y="38"/>
                  </a:lnTo>
                  <a:lnTo>
                    <a:pt x="1163" y="46"/>
                  </a:lnTo>
                  <a:lnTo>
                    <a:pt x="1156" y="54"/>
                  </a:lnTo>
                  <a:lnTo>
                    <a:pt x="1149" y="61"/>
                  </a:lnTo>
                  <a:lnTo>
                    <a:pt x="1142" y="69"/>
                  </a:lnTo>
                  <a:lnTo>
                    <a:pt x="1129" y="77"/>
                  </a:lnTo>
                  <a:lnTo>
                    <a:pt x="1115" y="84"/>
                  </a:lnTo>
                  <a:lnTo>
                    <a:pt x="1102" y="92"/>
                  </a:lnTo>
                  <a:lnTo>
                    <a:pt x="1088" y="100"/>
                  </a:lnTo>
                  <a:lnTo>
                    <a:pt x="1068" y="107"/>
                  </a:lnTo>
                  <a:lnTo>
                    <a:pt x="1054" y="107"/>
                  </a:lnTo>
                  <a:lnTo>
                    <a:pt x="1034" y="115"/>
                  </a:lnTo>
                  <a:lnTo>
                    <a:pt x="1021" y="123"/>
                  </a:lnTo>
                  <a:lnTo>
                    <a:pt x="1000" y="130"/>
                  </a:lnTo>
                  <a:lnTo>
                    <a:pt x="973" y="130"/>
                  </a:lnTo>
                  <a:lnTo>
                    <a:pt x="960" y="138"/>
                  </a:lnTo>
                  <a:lnTo>
                    <a:pt x="933" y="146"/>
                  </a:lnTo>
                  <a:lnTo>
                    <a:pt x="919" y="146"/>
                  </a:lnTo>
                  <a:lnTo>
                    <a:pt x="892" y="153"/>
                  </a:lnTo>
                  <a:lnTo>
                    <a:pt x="865" y="153"/>
                  </a:lnTo>
                  <a:lnTo>
                    <a:pt x="845" y="161"/>
                  </a:lnTo>
                  <a:lnTo>
                    <a:pt x="818" y="161"/>
                  </a:lnTo>
                  <a:lnTo>
                    <a:pt x="798" y="161"/>
                  </a:lnTo>
                  <a:lnTo>
                    <a:pt x="764" y="169"/>
                  </a:lnTo>
                  <a:lnTo>
                    <a:pt x="737" y="169"/>
                  </a:lnTo>
                  <a:lnTo>
                    <a:pt x="716" y="169"/>
                  </a:lnTo>
                  <a:lnTo>
                    <a:pt x="689" y="169"/>
                  </a:lnTo>
                  <a:lnTo>
                    <a:pt x="662" y="176"/>
                  </a:lnTo>
                  <a:lnTo>
                    <a:pt x="635" y="176"/>
                  </a:lnTo>
                  <a:lnTo>
                    <a:pt x="601" y="176"/>
                  </a:lnTo>
                  <a:lnTo>
                    <a:pt x="581" y="176"/>
                  </a:lnTo>
                  <a:lnTo>
                    <a:pt x="554" y="176"/>
                  </a:lnTo>
                  <a:lnTo>
                    <a:pt x="520" y="176"/>
                  </a:lnTo>
                  <a:lnTo>
                    <a:pt x="500" y="169"/>
                  </a:lnTo>
                  <a:lnTo>
                    <a:pt x="466" y="169"/>
                  </a:lnTo>
                  <a:lnTo>
                    <a:pt x="446" y="169"/>
                  </a:lnTo>
                  <a:lnTo>
                    <a:pt x="419" y="169"/>
                  </a:lnTo>
                  <a:lnTo>
                    <a:pt x="392" y="161"/>
                  </a:lnTo>
                  <a:lnTo>
                    <a:pt x="372" y="161"/>
                  </a:lnTo>
                  <a:lnTo>
                    <a:pt x="344" y="161"/>
                  </a:lnTo>
                  <a:lnTo>
                    <a:pt x="324" y="153"/>
                  </a:lnTo>
                  <a:lnTo>
                    <a:pt x="297" y="153"/>
                  </a:lnTo>
                  <a:lnTo>
                    <a:pt x="270" y="146"/>
                  </a:lnTo>
                  <a:lnTo>
                    <a:pt x="250" y="146"/>
                  </a:lnTo>
                  <a:lnTo>
                    <a:pt x="230" y="138"/>
                  </a:lnTo>
                  <a:lnTo>
                    <a:pt x="209" y="130"/>
                  </a:lnTo>
                  <a:lnTo>
                    <a:pt x="189" y="130"/>
                  </a:lnTo>
                  <a:lnTo>
                    <a:pt x="162" y="123"/>
                  </a:lnTo>
                  <a:lnTo>
                    <a:pt x="148" y="115"/>
                  </a:lnTo>
                  <a:lnTo>
                    <a:pt x="128" y="107"/>
                  </a:lnTo>
                  <a:lnTo>
                    <a:pt x="115" y="107"/>
                  </a:lnTo>
                  <a:lnTo>
                    <a:pt x="101" y="100"/>
                  </a:lnTo>
                  <a:lnTo>
                    <a:pt x="81" y="92"/>
                  </a:lnTo>
                  <a:lnTo>
                    <a:pt x="74" y="84"/>
                  </a:lnTo>
                  <a:lnTo>
                    <a:pt x="60" y="77"/>
                  </a:lnTo>
                  <a:lnTo>
                    <a:pt x="47" y="69"/>
                  </a:lnTo>
                  <a:lnTo>
                    <a:pt x="40" y="61"/>
                  </a:lnTo>
                  <a:lnTo>
                    <a:pt x="27" y="54"/>
                  </a:lnTo>
                  <a:lnTo>
                    <a:pt x="20" y="46"/>
                  </a:lnTo>
                  <a:lnTo>
                    <a:pt x="13" y="38"/>
                  </a:lnTo>
                  <a:lnTo>
                    <a:pt x="6" y="31"/>
                  </a:lnTo>
                  <a:lnTo>
                    <a:pt x="6" y="23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184"/>
                  </a:lnTo>
                  <a:lnTo>
                    <a:pt x="0" y="192"/>
                  </a:lnTo>
                  <a:lnTo>
                    <a:pt x="0" y="199"/>
                  </a:lnTo>
                  <a:lnTo>
                    <a:pt x="6" y="207"/>
                  </a:lnTo>
                  <a:lnTo>
                    <a:pt x="6" y="215"/>
                  </a:lnTo>
                  <a:lnTo>
                    <a:pt x="13" y="222"/>
                  </a:lnTo>
                  <a:lnTo>
                    <a:pt x="20" y="230"/>
                  </a:lnTo>
                  <a:lnTo>
                    <a:pt x="27" y="238"/>
                  </a:lnTo>
                  <a:lnTo>
                    <a:pt x="40" y="245"/>
                  </a:lnTo>
                  <a:lnTo>
                    <a:pt x="47" y="253"/>
                  </a:lnTo>
                  <a:lnTo>
                    <a:pt x="60" y="261"/>
                  </a:lnTo>
                  <a:lnTo>
                    <a:pt x="74" y="268"/>
                  </a:lnTo>
                  <a:lnTo>
                    <a:pt x="81" y="276"/>
                  </a:lnTo>
                  <a:lnTo>
                    <a:pt x="101" y="284"/>
                  </a:lnTo>
                  <a:lnTo>
                    <a:pt x="115" y="291"/>
                  </a:lnTo>
                  <a:lnTo>
                    <a:pt x="128" y="291"/>
                  </a:lnTo>
                  <a:lnTo>
                    <a:pt x="148" y="299"/>
                  </a:lnTo>
                  <a:lnTo>
                    <a:pt x="162" y="307"/>
                  </a:lnTo>
                  <a:lnTo>
                    <a:pt x="189" y="314"/>
                  </a:lnTo>
                  <a:lnTo>
                    <a:pt x="209" y="314"/>
                  </a:lnTo>
                  <a:lnTo>
                    <a:pt x="230" y="322"/>
                  </a:lnTo>
                  <a:lnTo>
                    <a:pt x="250" y="330"/>
                  </a:lnTo>
                  <a:lnTo>
                    <a:pt x="270" y="330"/>
                  </a:lnTo>
                  <a:lnTo>
                    <a:pt x="297" y="337"/>
                  </a:lnTo>
                  <a:lnTo>
                    <a:pt x="324" y="337"/>
                  </a:lnTo>
                  <a:lnTo>
                    <a:pt x="344" y="345"/>
                  </a:lnTo>
                  <a:lnTo>
                    <a:pt x="372" y="345"/>
                  </a:lnTo>
                  <a:lnTo>
                    <a:pt x="392" y="345"/>
                  </a:lnTo>
                  <a:lnTo>
                    <a:pt x="419" y="353"/>
                  </a:lnTo>
                  <a:lnTo>
                    <a:pt x="446" y="353"/>
                  </a:lnTo>
                  <a:lnTo>
                    <a:pt x="466" y="353"/>
                  </a:lnTo>
                  <a:lnTo>
                    <a:pt x="500" y="353"/>
                  </a:lnTo>
                  <a:lnTo>
                    <a:pt x="520" y="360"/>
                  </a:lnTo>
                  <a:lnTo>
                    <a:pt x="554" y="360"/>
                  </a:lnTo>
                  <a:lnTo>
                    <a:pt x="581" y="360"/>
                  </a:lnTo>
                  <a:lnTo>
                    <a:pt x="601" y="360"/>
                  </a:lnTo>
                  <a:lnTo>
                    <a:pt x="635" y="360"/>
                  </a:lnTo>
                  <a:lnTo>
                    <a:pt x="662" y="360"/>
                  </a:lnTo>
                  <a:lnTo>
                    <a:pt x="689" y="353"/>
                  </a:lnTo>
                  <a:lnTo>
                    <a:pt x="716" y="353"/>
                  </a:lnTo>
                  <a:lnTo>
                    <a:pt x="737" y="353"/>
                  </a:lnTo>
                  <a:lnTo>
                    <a:pt x="764" y="353"/>
                  </a:lnTo>
                  <a:lnTo>
                    <a:pt x="798" y="345"/>
                  </a:lnTo>
                  <a:lnTo>
                    <a:pt x="818" y="345"/>
                  </a:lnTo>
                  <a:lnTo>
                    <a:pt x="845" y="345"/>
                  </a:lnTo>
                  <a:lnTo>
                    <a:pt x="865" y="337"/>
                  </a:lnTo>
                  <a:lnTo>
                    <a:pt x="892" y="337"/>
                  </a:lnTo>
                  <a:lnTo>
                    <a:pt x="919" y="330"/>
                  </a:lnTo>
                  <a:lnTo>
                    <a:pt x="933" y="330"/>
                  </a:lnTo>
                  <a:lnTo>
                    <a:pt x="960" y="322"/>
                  </a:lnTo>
                  <a:lnTo>
                    <a:pt x="973" y="314"/>
                  </a:lnTo>
                  <a:lnTo>
                    <a:pt x="1000" y="314"/>
                  </a:lnTo>
                  <a:lnTo>
                    <a:pt x="1021" y="307"/>
                  </a:lnTo>
                  <a:lnTo>
                    <a:pt x="1034" y="299"/>
                  </a:lnTo>
                  <a:lnTo>
                    <a:pt x="1054" y="291"/>
                  </a:lnTo>
                  <a:lnTo>
                    <a:pt x="1068" y="291"/>
                  </a:lnTo>
                  <a:lnTo>
                    <a:pt x="1088" y="284"/>
                  </a:lnTo>
                  <a:lnTo>
                    <a:pt x="1102" y="276"/>
                  </a:lnTo>
                  <a:lnTo>
                    <a:pt x="1115" y="268"/>
                  </a:lnTo>
                  <a:lnTo>
                    <a:pt x="1129" y="261"/>
                  </a:lnTo>
                  <a:lnTo>
                    <a:pt x="1142" y="253"/>
                  </a:lnTo>
                  <a:lnTo>
                    <a:pt x="1149" y="245"/>
                  </a:lnTo>
                  <a:lnTo>
                    <a:pt x="1156" y="238"/>
                  </a:lnTo>
                  <a:lnTo>
                    <a:pt x="1163" y="230"/>
                  </a:lnTo>
                  <a:lnTo>
                    <a:pt x="1169" y="222"/>
                  </a:lnTo>
                  <a:lnTo>
                    <a:pt x="1176" y="215"/>
                  </a:lnTo>
                  <a:lnTo>
                    <a:pt x="1183" y="207"/>
                  </a:lnTo>
                  <a:lnTo>
                    <a:pt x="1183" y="199"/>
                  </a:lnTo>
                  <a:lnTo>
                    <a:pt x="1190" y="192"/>
                  </a:lnTo>
                  <a:lnTo>
                    <a:pt x="1190" y="184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rgbClr val="8000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061" y="2549"/>
              <a:ext cx="1190" cy="322"/>
            </a:xfrm>
            <a:custGeom>
              <a:avLst/>
              <a:gdLst>
                <a:gd name="T0" fmla="*/ 1176 w 1190"/>
                <a:gd name="T1" fmla="*/ 115 h 322"/>
                <a:gd name="T2" fmla="*/ 1183 w 1190"/>
                <a:gd name="T3" fmla="*/ 131 h 322"/>
                <a:gd name="T4" fmla="*/ 1190 w 1190"/>
                <a:gd name="T5" fmla="*/ 146 h 322"/>
                <a:gd name="T6" fmla="*/ 1183 w 1190"/>
                <a:gd name="T7" fmla="*/ 161 h 322"/>
                <a:gd name="T8" fmla="*/ 1176 w 1190"/>
                <a:gd name="T9" fmla="*/ 177 h 322"/>
                <a:gd name="T10" fmla="*/ 1163 w 1190"/>
                <a:gd name="T11" fmla="*/ 192 h 322"/>
                <a:gd name="T12" fmla="*/ 1142 w 1190"/>
                <a:gd name="T13" fmla="*/ 207 h 322"/>
                <a:gd name="T14" fmla="*/ 1122 w 1190"/>
                <a:gd name="T15" fmla="*/ 223 h 322"/>
                <a:gd name="T16" fmla="*/ 1095 w 1190"/>
                <a:gd name="T17" fmla="*/ 238 h 322"/>
                <a:gd name="T18" fmla="*/ 1068 w 1190"/>
                <a:gd name="T19" fmla="*/ 253 h 322"/>
                <a:gd name="T20" fmla="*/ 1027 w 1190"/>
                <a:gd name="T21" fmla="*/ 261 h 322"/>
                <a:gd name="T22" fmla="*/ 994 w 1190"/>
                <a:gd name="T23" fmla="*/ 276 h 322"/>
                <a:gd name="T24" fmla="*/ 953 w 1190"/>
                <a:gd name="T25" fmla="*/ 284 h 322"/>
                <a:gd name="T26" fmla="*/ 899 w 1190"/>
                <a:gd name="T27" fmla="*/ 292 h 322"/>
                <a:gd name="T28" fmla="*/ 852 w 1190"/>
                <a:gd name="T29" fmla="*/ 299 h 322"/>
                <a:gd name="T30" fmla="*/ 804 w 1190"/>
                <a:gd name="T31" fmla="*/ 307 h 322"/>
                <a:gd name="T32" fmla="*/ 750 w 1190"/>
                <a:gd name="T33" fmla="*/ 315 h 322"/>
                <a:gd name="T34" fmla="*/ 696 w 1190"/>
                <a:gd name="T35" fmla="*/ 315 h 322"/>
                <a:gd name="T36" fmla="*/ 642 w 1190"/>
                <a:gd name="T37" fmla="*/ 322 h 322"/>
                <a:gd name="T38" fmla="*/ 581 w 1190"/>
                <a:gd name="T39" fmla="*/ 322 h 322"/>
                <a:gd name="T40" fmla="*/ 534 w 1190"/>
                <a:gd name="T41" fmla="*/ 322 h 322"/>
                <a:gd name="T42" fmla="*/ 480 w 1190"/>
                <a:gd name="T43" fmla="*/ 315 h 322"/>
                <a:gd name="T44" fmla="*/ 419 w 1190"/>
                <a:gd name="T45" fmla="*/ 315 h 322"/>
                <a:gd name="T46" fmla="*/ 372 w 1190"/>
                <a:gd name="T47" fmla="*/ 307 h 322"/>
                <a:gd name="T48" fmla="*/ 324 w 1190"/>
                <a:gd name="T49" fmla="*/ 299 h 322"/>
                <a:gd name="T50" fmla="*/ 277 w 1190"/>
                <a:gd name="T51" fmla="*/ 292 h 322"/>
                <a:gd name="T52" fmla="*/ 230 w 1190"/>
                <a:gd name="T53" fmla="*/ 284 h 322"/>
                <a:gd name="T54" fmla="*/ 189 w 1190"/>
                <a:gd name="T55" fmla="*/ 276 h 322"/>
                <a:gd name="T56" fmla="*/ 148 w 1190"/>
                <a:gd name="T57" fmla="*/ 261 h 322"/>
                <a:gd name="T58" fmla="*/ 115 w 1190"/>
                <a:gd name="T59" fmla="*/ 246 h 322"/>
                <a:gd name="T60" fmla="*/ 81 w 1190"/>
                <a:gd name="T61" fmla="*/ 238 h 322"/>
                <a:gd name="T62" fmla="*/ 60 w 1190"/>
                <a:gd name="T63" fmla="*/ 223 h 322"/>
                <a:gd name="T64" fmla="*/ 33 w 1190"/>
                <a:gd name="T65" fmla="*/ 207 h 322"/>
                <a:gd name="T66" fmla="*/ 20 w 1190"/>
                <a:gd name="T67" fmla="*/ 192 h 322"/>
                <a:gd name="T68" fmla="*/ 6 w 1190"/>
                <a:gd name="T69" fmla="*/ 177 h 322"/>
                <a:gd name="T70" fmla="*/ 0 w 1190"/>
                <a:gd name="T71" fmla="*/ 154 h 322"/>
                <a:gd name="T72" fmla="*/ 0 w 1190"/>
                <a:gd name="T73" fmla="*/ 138 h 322"/>
                <a:gd name="T74" fmla="*/ 0 w 1190"/>
                <a:gd name="T75" fmla="*/ 123 h 322"/>
                <a:gd name="T76" fmla="*/ 13 w 1190"/>
                <a:gd name="T77" fmla="*/ 108 h 322"/>
                <a:gd name="T78" fmla="*/ 27 w 1190"/>
                <a:gd name="T79" fmla="*/ 92 h 322"/>
                <a:gd name="T80" fmla="*/ 40 w 1190"/>
                <a:gd name="T81" fmla="*/ 77 h 322"/>
                <a:gd name="T82" fmla="*/ 60 w 1190"/>
                <a:gd name="T83" fmla="*/ 62 h 322"/>
                <a:gd name="T84" fmla="*/ 94 w 1190"/>
                <a:gd name="T85" fmla="*/ 46 h 322"/>
                <a:gd name="T86" fmla="*/ 121 w 1190"/>
                <a:gd name="T87" fmla="*/ 39 h 322"/>
                <a:gd name="T88" fmla="*/ 155 w 1190"/>
                <a:gd name="T89" fmla="*/ 23 h 322"/>
                <a:gd name="T90" fmla="*/ 202 w 1190"/>
                <a:gd name="T91" fmla="*/ 8 h 322"/>
                <a:gd name="T92" fmla="*/ 243 w 1190"/>
                <a:gd name="T93" fmla="*/ 0 h 322"/>
                <a:gd name="T94" fmla="*/ 1169 w 1190"/>
                <a:gd name="T95" fmla="*/ 10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0" h="322">
                  <a:moveTo>
                    <a:pt x="1169" y="108"/>
                  </a:moveTo>
                  <a:lnTo>
                    <a:pt x="1176" y="115"/>
                  </a:lnTo>
                  <a:lnTo>
                    <a:pt x="1183" y="123"/>
                  </a:lnTo>
                  <a:lnTo>
                    <a:pt x="1183" y="131"/>
                  </a:lnTo>
                  <a:lnTo>
                    <a:pt x="1190" y="138"/>
                  </a:lnTo>
                  <a:lnTo>
                    <a:pt x="1190" y="146"/>
                  </a:lnTo>
                  <a:lnTo>
                    <a:pt x="1190" y="154"/>
                  </a:lnTo>
                  <a:lnTo>
                    <a:pt x="1183" y="161"/>
                  </a:lnTo>
                  <a:lnTo>
                    <a:pt x="1183" y="169"/>
                  </a:lnTo>
                  <a:lnTo>
                    <a:pt x="1176" y="177"/>
                  </a:lnTo>
                  <a:lnTo>
                    <a:pt x="1169" y="184"/>
                  </a:lnTo>
                  <a:lnTo>
                    <a:pt x="1163" y="192"/>
                  </a:lnTo>
                  <a:lnTo>
                    <a:pt x="1156" y="200"/>
                  </a:lnTo>
                  <a:lnTo>
                    <a:pt x="1142" y="207"/>
                  </a:lnTo>
                  <a:lnTo>
                    <a:pt x="1136" y="215"/>
                  </a:lnTo>
                  <a:lnTo>
                    <a:pt x="1122" y="223"/>
                  </a:lnTo>
                  <a:lnTo>
                    <a:pt x="1115" y="230"/>
                  </a:lnTo>
                  <a:lnTo>
                    <a:pt x="1095" y="238"/>
                  </a:lnTo>
                  <a:lnTo>
                    <a:pt x="1082" y="246"/>
                  </a:lnTo>
                  <a:lnTo>
                    <a:pt x="1068" y="253"/>
                  </a:lnTo>
                  <a:lnTo>
                    <a:pt x="1048" y="261"/>
                  </a:lnTo>
                  <a:lnTo>
                    <a:pt x="1027" y="261"/>
                  </a:lnTo>
                  <a:lnTo>
                    <a:pt x="1014" y="269"/>
                  </a:lnTo>
                  <a:lnTo>
                    <a:pt x="994" y="276"/>
                  </a:lnTo>
                  <a:lnTo>
                    <a:pt x="967" y="284"/>
                  </a:lnTo>
                  <a:lnTo>
                    <a:pt x="953" y="284"/>
                  </a:lnTo>
                  <a:lnTo>
                    <a:pt x="926" y="292"/>
                  </a:lnTo>
                  <a:lnTo>
                    <a:pt x="899" y="292"/>
                  </a:lnTo>
                  <a:lnTo>
                    <a:pt x="879" y="299"/>
                  </a:lnTo>
                  <a:lnTo>
                    <a:pt x="852" y="299"/>
                  </a:lnTo>
                  <a:lnTo>
                    <a:pt x="825" y="307"/>
                  </a:lnTo>
                  <a:lnTo>
                    <a:pt x="804" y="307"/>
                  </a:lnTo>
                  <a:lnTo>
                    <a:pt x="777" y="315"/>
                  </a:lnTo>
                  <a:lnTo>
                    <a:pt x="750" y="315"/>
                  </a:lnTo>
                  <a:lnTo>
                    <a:pt x="730" y="315"/>
                  </a:lnTo>
                  <a:lnTo>
                    <a:pt x="696" y="315"/>
                  </a:lnTo>
                  <a:lnTo>
                    <a:pt x="662" y="322"/>
                  </a:lnTo>
                  <a:lnTo>
                    <a:pt x="642" y="322"/>
                  </a:lnTo>
                  <a:lnTo>
                    <a:pt x="615" y="322"/>
                  </a:lnTo>
                  <a:lnTo>
                    <a:pt x="581" y="322"/>
                  </a:lnTo>
                  <a:lnTo>
                    <a:pt x="561" y="322"/>
                  </a:lnTo>
                  <a:lnTo>
                    <a:pt x="534" y="322"/>
                  </a:lnTo>
                  <a:lnTo>
                    <a:pt x="500" y="315"/>
                  </a:lnTo>
                  <a:lnTo>
                    <a:pt x="480" y="315"/>
                  </a:lnTo>
                  <a:lnTo>
                    <a:pt x="446" y="315"/>
                  </a:lnTo>
                  <a:lnTo>
                    <a:pt x="419" y="315"/>
                  </a:lnTo>
                  <a:lnTo>
                    <a:pt x="399" y="307"/>
                  </a:lnTo>
                  <a:lnTo>
                    <a:pt x="372" y="307"/>
                  </a:lnTo>
                  <a:lnTo>
                    <a:pt x="351" y="307"/>
                  </a:lnTo>
                  <a:lnTo>
                    <a:pt x="324" y="299"/>
                  </a:lnTo>
                  <a:lnTo>
                    <a:pt x="297" y="299"/>
                  </a:lnTo>
                  <a:lnTo>
                    <a:pt x="277" y="292"/>
                  </a:lnTo>
                  <a:lnTo>
                    <a:pt x="250" y="292"/>
                  </a:lnTo>
                  <a:lnTo>
                    <a:pt x="230" y="284"/>
                  </a:lnTo>
                  <a:lnTo>
                    <a:pt x="209" y="276"/>
                  </a:lnTo>
                  <a:lnTo>
                    <a:pt x="189" y="276"/>
                  </a:lnTo>
                  <a:lnTo>
                    <a:pt x="162" y="269"/>
                  </a:lnTo>
                  <a:lnTo>
                    <a:pt x="148" y="261"/>
                  </a:lnTo>
                  <a:lnTo>
                    <a:pt x="128" y="253"/>
                  </a:lnTo>
                  <a:lnTo>
                    <a:pt x="115" y="246"/>
                  </a:lnTo>
                  <a:lnTo>
                    <a:pt x="101" y="246"/>
                  </a:lnTo>
                  <a:lnTo>
                    <a:pt x="81" y="238"/>
                  </a:lnTo>
                  <a:lnTo>
                    <a:pt x="67" y="230"/>
                  </a:lnTo>
                  <a:lnTo>
                    <a:pt x="60" y="223"/>
                  </a:lnTo>
                  <a:lnTo>
                    <a:pt x="47" y="215"/>
                  </a:lnTo>
                  <a:lnTo>
                    <a:pt x="33" y="207"/>
                  </a:lnTo>
                  <a:lnTo>
                    <a:pt x="27" y="200"/>
                  </a:lnTo>
                  <a:lnTo>
                    <a:pt x="20" y="192"/>
                  </a:lnTo>
                  <a:lnTo>
                    <a:pt x="13" y="184"/>
                  </a:lnTo>
                  <a:lnTo>
                    <a:pt x="6" y="177"/>
                  </a:lnTo>
                  <a:lnTo>
                    <a:pt x="0" y="169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38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6" y="115"/>
                  </a:lnTo>
                  <a:lnTo>
                    <a:pt x="13" y="108"/>
                  </a:lnTo>
                  <a:lnTo>
                    <a:pt x="13" y="100"/>
                  </a:lnTo>
                  <a:lnTo>
                    <a:pt x="27" y="92"/>
                  </a:lnTo>
                  <a:lnTo>
                    <a:pt x="33" y="85"/>
                  </a:lnTo>
                  <a:lnTo>
                    <a:pt x="40" y="77"/>
                  </a:lnTo>
                  <a:lnTo>
                    <a:pt x="54" y="69"/>
                  </a:lnTo>
                  <a:lnTo>
                    <a:pt x="60" y="62"/>
                  </a:lnTo>
                  <a:lnTo>
                    <a:pt x="81" y="54"/>
                  </a:lnTo>
                  <a:lnTo>
                    <a:pt x="94" y="46"/>
                  </a:lnTo>
                  <a:lnTo>
                    <a:pt x="108" y="46"/>
                  </a:lnTo>
                  <a:lnTo>
                    <a:pt x="121" y="39"/>
                  </a:lnTo>
                  <a:lnTo>
                    <a:pt x="142" y="31"/>
                  </a:lnTo>
                  <a:lnTo>
                    <a:pt x="155" y="23"/>
                  </a:lnTo>
                  <a:lnTo>
                    <a:pt x="182" y="16"/>
                  </a:lnTo>
                  <a:lnTo>
                    <a:pt x="202" y="8"/>
                  </a:lnTo>
                  <a:lnTo>
                    <a:pt x="216" y="8"/>
                  </a:lnTo>
                  <a:lnTo>
                    <a:pt x="243" y="0"/>
                  </a:lnTo>
                  <a:lnTo>
                    <a:pt x="595" y="146"/>
                  </a:lnTo>
                  <a:lnTo>
                    <a:pt x="1169" y="108"/>
                  </a:lnTo>
                  <a:close/>
                </a:path>
              </a:pathLst>
            </a:custGeom>
            <a:solidFill>
              <a:srgbClr val="FF00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GB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621" y="1981"/>
              <a:ext cx="221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Starea drumurilor</a:t>
              </a:r>
              <a:r>
                <a:rPr kumimoji="0" lang="ro-RO" altLang="en-US" sz="13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locale în urma studiului vizual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1615" y="2312"/>
              <a:ext cx="20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2122" y="2365"/>
              <a:ext cx="26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21%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1243" y="3086"/>
              <a:ext cx="26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69%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277" y="2319"/>
              <a:ext cx="26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758" y="3526"/>
              <a:ext cx="1863" cy="15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GB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790" y="3569"/>
              <a:ext cx="47" cy="54"/>
            </a:xfrm>
            <a:prstGeom prst="rect">
              <a:avLst/>
            </a:prstGeom>
            <a:solidFill>
              <a:srgbClr val="00FF00"/>
            </a:solidFill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GB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881" y="3538"/>
              <a:ext cx="2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o-RO" altLang="en-US" sz="1200" b="0" dirty="0" smtClean="0">
                  <a:solidFill>
                    <a:srgbClr val="000000"/>
                  </a:solidFill>
                </a:rPr>
                <a:t>bună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1155" y="3571"/>
              <a:ext cx="47" cy="54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GB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1250" y="3531"/>
              <a:ext cx="44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o-RO" altLang="en-US" sz="1200" b="0" dirty="0" err="1">
                  <a:solidFill>
                    <a:srgbClr val="000000"/>
                  </a:solidFill>
                </a:rPr>
                <a:t>m</a:t>
              </a:r>
              <a:r>
                <a:rPr kumimoji="0" lang="en-US" altLang="en-US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ediocr</a:t>
              </a:r>
              <a:r>
                <a:rPr lang="ro-RO" altLang="en-US" sz="1200" b="0" dirty="0" smtClean="0">
                  <a:solidFill>
                    <a:srgbClr val="000000"/>
                  </a:solidFill>
                </a:rPr>
                <a:t>ă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1695" y="3565"/>
              <a:ext cx="47" cy="54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GB"/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1784" y="3528"/>
              <a:ext cx="13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o-RO" altLang="en-US" sz="1200" b="0" dirty="0" smtClean="0">
                  <a:solidFill>
                    <a:srgbClr val="000000"/>
                  </a:solidFill>
                </a:rPr>
                <a:t>rea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1992" y="3569"/>
              <a:ext cx="49" cy="47"/>
            </a:xfrm>
            <a:prstGeom prst="rect">
              <a:avLst/>
            </a:prstGeom>
            <a:solidFill>
              <a:srgbClr val="CC99FF"/>
            </a:solidFill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GB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2083" y="3531"/>
              <a:ext cx="52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foarte rea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459" y="1790"/>
              <a:ext cx="2454" cy="192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rgbClr val="9999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06058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6"/>
          <p:cNvSpPr>
            <a:spLocks noGrp="1"/>
          </p:cNvSpPr>
          <p:nvPr>
            <p:ph type="title"/>
          </p:nvPr>
        </p:nvSpPr>
        <p:spPr>
          <a:xfrm>
            <a:off x="684213" y="1611317"/>
            <a:ext cx="7775575" cy="619125"/>
          </a:xfrm>
        </p:spPr>
        <p:txBody>
          <a:bodyPr/>
          <a:lstStyle/>
          <a:p>
            <a:pPr lvl="3"/>
            <a:r>
              <a:rPr lang="en-GB" sz="2000" b="1" dirty="0"/>
              <a:t>2.4. </a:t>
            </a:r>
            <a:r>
              <a:rPr lang="ro-RO" sz="2000" b="1" dirty="0">
                <a:solidFill>
                  <a:schemeClr val="tx1"/>
                </a:solidFill>
              </a:rPr>
              <a:t>Descrierea infrastructurii drumurilor</a:t>
            </a:r>
            <a:r>
              <a:rPr lang="en-GB" altLang="en-US" sz="2000" b="1" dirty="0">
                <a:solidFill>
                  <a:schemeClr val="tx1"/>
                </a:solidFill>
              </a:rPr>
              <a:t/>
            </a:r>
            <a:br>
              <a:rPr lang="en-GB" altLang="en-US" sz="2000" b="1" dirty="0">
                <a:solidFill>
                  <a:schemeClr val="tx1"/>
                </a:solidFill>
              </a:rPr>
            </a:br>
            <a:r>
              <a:rPr lang="en-GB" altLang="en-US" sz="2000" b="1" dirty="0"/>
              <a:t/>
            </a:r>
            <a:br>
              <a:rPr lang="en-GB" altLang="en-US" sz="2000" b="1" dirty="0"/>
            </a:br>
            <a:endParaRPr lang="en-US" altLang="en-US" sz="2000" b="1" dirty="0" smtClean="0"/>
          </a:p>
        </p:txBody>
      </p:sp>
      <p:sp>
        <p:nvSpPr>
          <p:cNvPr id="11268" name="Datumsplatzhalter 3"/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1000" b="0" dirty="0" smtClean="0">
                <a:solidFill>
                  <a:srgbClr val="6E6452"/>
                </a:solidFill>
                <a:latin typeface="Arial Narrow" pitchFamily="34" charset="0"/>
              </a:rPr>
              <a:t>07/05/2014</a:t>
            </a:r>
            <a:endParaRPr lang="de-DE" altLang="en-US" sz="1000" b="0" dirty="0" smtClean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6" name="Titel 9"/>
          <p:cNvSpPr txBox="1">
            <a:spLocks/>
          </p:cNvSpPr>
          <p:nvPr/>
        </p:nvSpPr>
        <p:spPr bwMode="auto">
          <a:xfrm>
            <a:off x="272954" y="1060718"/>
            <a:ext cx="8270545" cy="65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o-RO" sz="2400" dirty="0">
                <a:solidFill>
                  <a:srgbClr val="C00000"/>
                </a:solidFill>
              </a:rPr>
              <a:t>Drumuri Regionale și Locale</a:t>
            </a:r>
            <a:endParaRPr lang="en-US" altLang="en-US" sz="2600" kern="0" dirty="0">
              <a:solidFill>
                <a:srgbClr val="C00000"/>
              </a:solidFill>
            </a:endParaRPr>
          </a:p>
        </p:txBody>
      </p:sp>
      <p:pic>
        <p:nvPicPr>
          <p:cNvPr id="7" name="Content Placeholder 6" descr="http://stirilocale.md/wp-content/uploads/2014/01/drumuri-530x319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3" r="5498"/>
          <a:stretch>
            <a:fillRect/>
          </a:stretch>
        </p:blipFill>
        <p:spPr bwMode="auto">
          <a:xfrm>
            <a:off x="4964419" y="3769182"/>
            <a:ext cx="3579079" cy="2572624"/>
          </a:xfrm>
          <a:prstGeom prst="rect">
            <a:avLst/>
          </a:prstGeom>
          <a:noFill/>
        </p:spPr>
      </p:pic>
      <p:sp>
        <p:nvSpPr>
          <p:cNvPr id="9" name="Inhaltsplatzhalter 7"/>
          <p:cNvSpPr txBox="1">
            <a:spLocks/>
          </p:cNvSpPr>
          <p:nvPr/>
        </p:nvSpPr>
        <p:spPr bwMode="auto">
          <a:xfrm>
            <a:off x="679450" y="2219130"/>
            <a:ext cx="4010537" cy="5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79500" indent="-358775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39863" indent="-358775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4pPr>
            <a:lvl5pPr marL="1439863" indent="388938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lvl="2" indent="0">
              <a:buFont typeface="Arial" charset="0"/>
              <a:buNone/>
            </a:pPr>
            <a:r>
              <a:rPr lang="ro-RO" sz="2000" kern="0" dirty="0" smtClean="0"/>
              <a:t>Starea drumurilor</a:t>
            </a:r>
            <a:endParaRPr lang="en-GB" sz="2000" b="1" kern="0" dirty="0" smtClean="0"/>
          </a:p>
          <a:p>
            <a:pPr marL="0" lvl="2" indent="0">
              <a:buFont typeface="Arial" charset="0"/>
              <a:buNone/>
            </a:pPr>
            <a:endParaRPr lang="en-US" sz="2000" b="1" kern="0" dirty="0"/>
          </a:p>
        </p:txBody>
      </p:sp>
      <p:pic>
        <p:nvPicPr>
          <p:cNvPr id="10" name="Picture 9" descr="1015_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46" y="2927845"/>
            <a:ext cx="3627080" cy="2587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302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6"/>
          <p:cNvSpPr>
            <a:spLocks noGrp="1"/>
          </p:cNvSpPr>
          <p:nvPr>
            <p:ph type="title"/>
          </p:nvPr>
        </p:nvSpPr>
        <p:spPr>
          <a:xfrm>
            <a:off x="684213" y="1611317"/>
            <a:ext cx="7775575" cy="619125"/>
          </a:xfrm>
        </p:spPr>
        <p:txBody>
          <a:bodyPr/>
          <a:lstStyle/>
          <a:p>
            <a:pPr lvl="3"/>
            <a:r>
              <a:rPr lang="en-GB" sz="2000" b="1" dirty="0" smtClean="0"/>
              <a:t>2.5. </a:t>
            </a:r>
            <a:r>
              <a:rPr lang="ro-RO" sz="2000" b="1" dirty="0" smtClean="0"/>
              <a:t>Aspecte de gen și sociale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GB" altLang="en-US" sz="2000" b="1" dirty="0"/>
              <a:t/>
            </a:r>
            <a:br>
              <a:rPr lang="en-GB" altLang="en-US" sz="2000" b="1" dirty="0"/>
            </a:br>
            <a:endParaRPr lang="en-US" altLang="en-US" sz="2000" b="1" dirty="0" smtClean="0"/>
          </a:p>
        </p:txBody>
      </p:sp>
      <p:sp>
        <p:nvSpPr>
          <p:cNvPr id="11268" name="Datumsplatzhalter 3"/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1000" b="0" dirty="0" smtClean="0">
                <a:solidFill>
                  <a:srgbClr val="6E6452"/>
                </a:solidFill>
                <a:latin typeface="Arial Narrow" pitchFamily="34" charset="0"/>
              </a:rPr>
              <a:t>07/05/2014</a:t>
            </a:r>
            <a:endParaRPr lang="de-DE" altLang="en-US" sz="1000" b="0" dirty="0" smtClean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1269" name="Inhaltsplatzhalter 7"/>
          <p:cNvSpPr>
            <a:spLocks noGrp="1"/>
          </p:cNvSpPr>
          <p:nvPr>
            <p:ph idx="1"/>
          </p:nvPr>
        </p:nvSpPr>
        <p:spPr>
          <a:xfrm>
            <a:off x="679450" y="2219129"/>
            <a:ext cx="7775575" cy="4249737"/>
          </a:xfrm>
        </p:spPr>
        <p:txBody>
          <a:bodyPr/>
          <a:lstStyle/>
          <a:p>
            <a:pPr marL="0" lvl="2" indent="0">
              <a:buNone/>
            </a:pPr>
            <a:r>
              <a:rPr lang="ro-RO" sz="1600" b="1" dirty="0" smtClean="0"/>
              <a:t>Conducători auto (femei/</a:t>
            </a:r>
            <a:r>
              <a:rPr lang="ro-RO" sz="1600" b="1" dirty="0" err="1" smtClean="0"/>
              <a:t>barbați</a:t>
            </a:r>
            <a:r>
              <a:rPr lang="ro-RO" sz="1600" b="1" dirty="0" smtClean="0"/>
              <a:t>) funcție de categoriile permiselor de conducere deținute</a:t>
            </a:r>
            <a:r>
              <a:rPr lang="en-GB" sz="1600" b="1" dirty="0" smtClean="0"/>
              <a:t>, </a:t>
            </a:r>
            <a:r>
              <a:rPr lang="ro-RO" sz="1600" b="1" dirty="0" smtClean="0"/>
              <a:t>Ianuarie</a:t>
            </a:r>
            <a:r>
              <a:rPr lang="en-GB" sz="1600" b="1" dirty="0" smtClean="0"/>
              <a:t> 2014</a:t>
            </a:r>
            <a:endParaRPr lang="en-US" sz="1600" b="1" dirty="0"/>
          </a:p>
        </p:txBody>
      </p:sp>
      <p:sp>
        <p:nvSpPr>
          <p:cNvPr id="6" name="Titel 9"/>
          <p:cNvSpPr txBox="1">
            <a:spLocks/>
          </p:cNvSpPr>
          <p:nvPr/>
        </p:nvSpPr>
        <p:spPr bwMode="auto">
          <a:xfrm>
            <a:off x="272954" y="1060718"/>
            <a:ext cx="8270545" cy="65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o-RO" sz="2400" dirty="0">
                <a:solidFill>
                  <a:srgbClr val="C00000"/>
                </a:solidFill>
              </a:rPr>
              <a:t>Drumuri Regionale și Locale</a:t>
            </a:r>
            <a:endParaRPr lang="en-US" altLang="en-US" sz="2600" kern="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111302"/>
              </p:ext>
            </p:extLst>
          </p:nvPr>
        </p:nvGraphicFramePr>
        <p:xfrm>
          <a:off x="811160" y="2934926"/>
          <a:ext cx="7492183" cy="2418738"/>
        </p:xfrm>
        <a:graphic>
          <a:graphicData uri="http://schemas.openxmlformats.org/drawingml/2006/table">
            <a:tbl>
              <a:tblPr/>
              <a:tblGrid>
                <a:gridCol w="1561320"/>
                <a:gridCol w="2848646"/>
                <a:gridCol w="1033993"/>
                <a:gridCol w="1024112"/>
                <a:gridCol w="1024112"/>
              </a:tblGrid>
              <a:tr h="309162"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o-RO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Principalele categorii a permiselor de conducere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o-RO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Tipul vehiculului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o-RO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o-RO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Numărul total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637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o-RO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Bărbați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o-RO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Femei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16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o-RO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Automobil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286,111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190,882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476,993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6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B,C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o-RO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Automobil, camion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123,914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1,933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125,847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6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A,B,C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Moto</a:t>
                      </a:r>
                      <a:r>
                        <a:rPr lang="ro-RO" sz="14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ciclete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o-RO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automobil</a:t>
                      </a:r>
                      <a:r>
                        <a:rPr lang="ro-RO" sz="1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și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camion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79,889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80,577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6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A,B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Moto</a:t>
                      </a:r>
                      <a:r>
                        <a:rPr lang="ro-RO" sz="14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cicletă</a:t>
                      </a:r>
                      <a:r>
                        <a:rPr lang="ro-RO" sz="1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și automobil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69,066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10,509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79,575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6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558,980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204,012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762,992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Inhaltsplatzhalter 7"/>
          <p:cNvSpPr txBox="1">
            <a:spLocks/>
          </p:cNvSpPr>
          <p:nvPr/>
        </p:nvSpPr>
        <p:spPr bwMode="auto">
          <a:xfrm>
            <a:off x="684213" y="6038500"/>
            <a:ext cx="5422901" cy="5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79500" indent="-358775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39863" indent="-358775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4pPr>
            <a:lvl5pPr marL="1439863" indent="388938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lvl="2" indent="0">
              <a:buFont typeface="Arial" charset="0"/>
              <a:buNone/>
            </a:pPr>
            <a:r>
              <a:rPr lang="en-GB" sz="1200" b="0" kern="0" dirty="0" smtClean="0"/>
              <a:t>S</a:t>
            </a:r>
            <a:r>
              <a:rPr lang="ro-RO" sz="1200" b="0" kern="0" dirty="0" smtClean="0"/>
              <a:t>ursa</a:t>
            </a:r>
            <a:r>
              <a:rPr lang="en-GB" sz="1200" b="0" kern="0" dirty="0" smtClean="0"/>
              <a:t>: </a:t>
            </a:r>
            <a:r>
              <a:rPr lang="ro-RO" sz="1200" b="0" kern="0" dirty="0"/>
              <a:t>R</a:t>
            </a:r>
            <a:r>
              <a:rPr lang="ro-RO" sz="1200" b="0" kern="0" dirty="0" smtClean="0"/>
              <a:t>egistru de Stat</a:t>
            </a:r>
            <a:endParaRPr lang="en-US" sz="1200" b="0" kern="0" dirty="0"/>
          </a:p>
        </p:txBody>
      </p:sp>
      <p:sp>
        <p:nvSpPr>
          <p:cNvPr id="9" name="Inhaltsplatzhalter 7"/>
          <p:cNvSpPr txBox="1">
            <a:spLocks/>
          </p:cNvSpPr>
          <p:nvPr/>
        </p:nvSpPr>
        <p:spPr bwMode="auto">
          <a:xfrm>
            <a:off x="748224" y="5522542"/>
            <a:ext cx="5422901" cy="5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79500" indent="-358775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39863" indent="-358775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4pPr>
            <a:lvl5pPr marL="1439863" indent="388938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lvl="2" indent="0">
              <a:buFont typeface="Arial" charset="0"/>
              <a:buNone/>
            </a:pPr>
            <a:r>
              <a:rPr lang="ro-RO" sz="1200" b="0" kern="0" dirty="0" smtClean="0"/>
              <a:t>La elaborarea studiului de fezabilitate se vor lua în considerare aspectele de gen</a:t>
            </a:r>
            <a:endParaRPr lang="en-US" sz="1200" b="0" kern="0" dirty="0"/>
          </a:p>
        </p:txBody>
      </p:sp>
    </p:spTree>
    <p:extLst>
      <p:ext uri="{BB962C8B-B14F-4D97-AF65-F5344CB8AC3E}">
        <p14:creationId xmlns:p14="http://schemas.microsoft.com/office/powerpoint/2010/main" val="2218791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6"/>
          <p:cNvSpPr>
            <a:spLocks noGrp="1"/>
          </p:cNvSpPr>
          <p:nvPr>
            <p:ph type="title"/>
          </p:nvPr>
        </p:nvSpPr>
        <p:spPr>
          <a:xfrm>
            <a:off x="684213" y="1611317"/>
            <a:ext cx="7775575" cy="619125"/>
          </a:xfrm>
        </p:spPr>
        <p:txBody>
          <a:bodyPr/>
          <a:lstStyle/>
          <a:p>
            <a:pPr lvl="3"/>
            <a:r>
              <a:rPr lang="en-GB" sz="2000" b="1" dirty="0" smtClean="0"/>
              <a:t>2.6. </a:t>
            </a:r>
            <a:r>
              <a:rPr lang="ro-RO" sz="2000" b="1" dirty="0" smtClean="0"/>
              <a:t>Nivelurile de finanțare a sectorului rutier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GB" altLang="en-US" sz="2000" b="1" dirty="0"/>
              <a:t/>
            </a:r>
            <a:br>
              <a:rPr lang="en-GB" altLang="en-US" sz="2000" b="1" dirty="0"/>
            </a:br>
            <a:endParaRPr lang="en-US" altLang="en-US" sz="2000" b="1" dirty="0" smtClean="0"/>
          </a:p>
        </p:txBody>
      </p:sp>
      <p:sp>
        <p:nvSpPr>
          <p:cNvPr id="11268" name="Datumsplatzhalter 3"/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1000" b="0" dirty="0" smtClean="0">
                <a:solidFill>
                  <a:srgbClr val="6E6452"/>
                </a:solidFill>
                <a:latin typeface="Arial Narrow" pitchFamily="34" charset="0"/>
              </a:rPr>
              <a:t>07/05/2014</a:t>
            </a:r>
            <a:endParaRPr lang="de-DE" altLang="en-US" sz="1000" b="0" dirty="0" smtClean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1269" name="Inhaltsplatzhalter 7"/>
          <p:cNvSpPr>
            <a:spLocks noGrp="1"/>
          </p:cNvSpPr>
          <p:nvPr>
            <p:ph idx="1"/>
          </p:nvPr>
        </p:nvSpPr>
        <p:spPr>
          <a:xfrm>
            <a:off x="679450" y="2219129"/>
            <a:ext cx="7775575" cy="4249737"/>
          </a:xfrm>
        </p:spPr>
        <p:txBody>
          <a:bodyPr/>
          <a:lstStyle/>
          <a:p>
            <a:pPr marL="0" lvl="2" indent="0">
              <a:buNone/>
            </a:pPr>
            <a:r>
              <a:rPr lang="ro-RO" sz="2000" b="1" dirty="0" smtClean="0"/>
              <a:t>Dinamica </a:t>
            </a:r>
            <a:r>
              <a:rPr lang="ro-RO" sz="2000" b="1" dirty="0"/>
              <a:t>și utilizarea Fondului rutier </a:t>
            </a:r>
            <a:r>
              <a:rPr lang="en-GB" sz="2000" b="1" dirty="0" smtClean="0"/>
              <a:t>(</a:t>
            </a:r>
            <a:r>
              <a:rPr lang="en-GB" sz="2000" b="1" dirty="0"/>
              <a:t>2008 – 2013)</a:t>
            </a:r>
          </a:p>
          <a:p>
            <a:pPr marL="0" lvl="2" indent="0">
              <a:buNone/>
            </a:pPr>
            <a:endParaRPr lang="en-US" sz="2000" b="1" dirty="0"/>
          </a:p>
        </p:txBody>
      </p:sp>
      <p:sp>
        <p:nvSpPr>
          <p:cNvPr id="6" name="Titel 9"/>
          <p:cNvSpPr txBox="1">
            <a:spLocks/>
          </p:cNvSpPr>
          <p:nvPr/>
        </p:nvSpPr>
        <p:spPr bwMode="auto">
          <a:xfrm>
            <a:off x="272954" y="1060718"/>
            <a:ext cx="8270545" cy="65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o-RO" sz="2400" dirty="0">
                <a:solidFill>
                  <a:srgbClr val="C00000"/>
                </a:solidFill>
              </a:rPr>
              <a:t>Drumuri Regionale și Locale</a:t>
            </a:r>
            <a:endParaRPr lang="en-US" altLang="en-US" sz="2600" kern="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6" y="2933809"/>
            <a:ext cx="3716594" cy="28316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291778" y="2910566"/>
          <a:ext cx="4704738" cy="2854934"/>
        </p:xfrm>
        <a:graphic>
          <a:graphicData uri="http://schemas.openxmlformats.org/drawingml/2006/table">
            <a:tbl>
              <a:tblPr/>
              <a:tblGrid>
                <a:gridCol w="493551"/>
                <a:gridCol w="553587"/>
                <a:gridCol w="487356"/>
                <a:gridCol w="466630"/>
                <a:gridCol w="493551"/>
                <a:gridCol w="475603"/>
                <a:gridCol w="466630"/>
                <a:gridCol w="457656"/>
                <a:gridCol w="403815"/>
                <a:gridCol w="406359"/>
              </a:tblGrid>
              <a:tr h="41095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o-RO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Fondul Rutier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o-RO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Întreținere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o-RO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Reabilitare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Km/</a:t>
                      </a:r>
                      <a:r>
                        <a:rPr lang="ro-RO" sz="9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1095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o-RO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Anul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</a:t>
                      </a:r>
                      <a:r>
                        <a:rPr lang="ro-RO" sz="9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ioane</a:t>
                      </a:r>
                      <a:r>
                        <a:rPr lang="en-GB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MDL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ro-RO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ț</a:t>
                      </a:r>
                      <a:r>
                        <a:rPr lang="en-GB" sz="9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ional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Local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ro-RO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ț</a:t>
                      </a:r>
                      <a:r>
                        <a:rPr lang="en-GB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ional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Local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o-RO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Drumuri</a:t>
                      </a:r>
                      <a:r>
                        <a:rPr lang="en-GB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o-RO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Drumuri R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Local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7396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2008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195,000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81,800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28,800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44,200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35,200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9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2009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248,910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121,570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62,180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5,960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25,120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N/A-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N/A--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N/A--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9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582,980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252,780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124,870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61,570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31,370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9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787,984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403,600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191,990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89,890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28,050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9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1,033,300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579,129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287,733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54,65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28,92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9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1,164,500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640,169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389,143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103,547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1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Average: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74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Inhaltsplatzhalter 7"/>
          <p:cNvSpPr txBox="1">
            <a:spLocks/>
          </p:cNvSpPr>
          <p:nvPr/>
        </p:nvSpPr>
        <p:spPr bwMode="auto">
          <a:xfrm>
            <a:off x="308025" y="5913900"/>
            <a:ext cx="1935778" cy="40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79500" indent="-358775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39863" indent="-358775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4pPr>
            <a:lvl5pPr marL="1439863" indent="388938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lvl="2" indent="0">
              <a:buFont typeface="Arial" charset="0"/>
              <a:buNone/>
            </a:pPr>
            <a:r>
              <a:rPr lang="ro-RO" sz="1200" b="0" kern="0" dirty="0" smtClean="0"/>
              <a:t>Sursa: MTID</a:t>
            </a:r>
            <a:endParaRPr lang="en-GB" sz="1200" b="0" kern="0" dirty="0" smtClean="0"/>
          </a:p>
          <a:p>
            <a:pPr marL="0" lvl="2" indent="0">
              <a:buFont typeface="Arial" charset="0"/>
              <a:buNone/>
            </a:pP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1082585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6"/>
          <p:cNvSpPr>
            <a:spLocks noGrp="1"/>
          </p:cNvSpPr>
          <p:nvPr>
            <p:ph type="title"/>
          </p:nvPr>
        </p:nvSpPr>
        <p:spPr>
          <a:xfrm>
            <a:off x="684213" y="1611317"/>
            <a:ext cx="7775575" cy="619125"/>
          </a:xfrm>
        </p:spPr>
        <p:txBody>
          <a:bodyPr/>
          <a:lstStyle/>
          <a:p>
            <a:pPr lvl="3"/>
            <a:r>
              <a:rPr lang="en-GB" sz="2000" b="1" dirty="0" smtClean="0"/>
              <a:t>2.6. </a:t>
            </a:r>
            <a:r>
              <a:rPr lang="ro-RO" sz="2000" b="1" dirty="0"/>
              <a:t>Nivelurile de finanțare </a:t>
            </a:r>
            <a:r>
              <a:rPr lang="ro-RO" sz="2000" b="1" dirty="0" smtClean="0"/>
              <a:t>în </a:t>
            </a:r>
            <a:r>
              <a:rPr lang="ro-RO" sz="2000" b="1" dirty="0"/>
              <a:t>sectorul rutier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GB" altLang="en-US" sz="2000" b="1" dirty="0"/>
              <a:t/>
            </a:r>
            <a:br>
              <a:rPr lang="en-GB" altLang="en-US" sz="2000" b="1" dirty="0"/>
            </a:br>
            <a:endParaRPr lang="en-US" altLang="en-US" sz="2000" b="1" dirty="0" smtClean="0"/>
          </a:p>
        </p:txBody>
      </p:sp>
      <p:sp>
        <p:nvSpPr>
          <p:cNvPr id="11268" name="Datumsplatzhalter 3"/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1000" b="0" dirty="0" smtClean="0">
                <a:solidFill>
                  <a:srgbClr val="6E6452"/>
                </a:solidFill>
                <a:latin typeface="Arial Narrow" pitchFamily="34" charset="0"/>
              </a:rPr>
              <a:t>07/05/2014</a:t>
            </a:r>
            <a:endParaRPr lang="de-DE" altLang="en-US" sz="1000" b="0" dirty="0" smtClean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1269" name="Inhaltsplatzhalter 7"/>
          <p:cNvSpPr>
            <a:spLocks noGrp="1"/>
          </p:cNvSpPr>
          <p:nvPr>
            <p:ph idx="1"/>
          </p:nvPr>
        </p:nvSpPr>
        <p:spPr>
          <a:xfrm>
            <a:off x="679450" y="2219129"/>
            <a:ext cx="7775575" cy="4249737"/>
          </a:xfrm>
        </p:spPr>
        <p:txBody>
          <a:bodyPr/>
          <a:lstStyle/>
          <a:p>
            <a:pPr marL="0" lvl="2" indent="0">
              <a:buNone/>
            </a:pPr>
            <a:r>
              <a:rPr lang="ro-RO" sz="2000" b="1" dirty="0" smtClean="0"/>
              <a:t>Nivel regional </a:t>
            </a:r>
            <a:r>
              <a:rPr lang="en-GB" sz="2000" b="1" dirty="0" smtClean="0"/>
              <a:t>– </a:t>
            </a:r>
            <a:r>
              <a:rPr lang="ro-RO" sz="2000" b="1" dirty="0" smtClean="0"/>
              <a:t>RD Centru</a:t>
            </a:r>
            <a:endParaRPr lang="en-GB" sz="2000" b="1" dirty="0" smtClean="0"/>
          </a:p>
          <a:p>
            <a:pPr marL="0" lvl="2" indent="0">
              <a:spcBef>
                <a:spcPts val="1200"/>
              </a:spcBef>
              <a:buNone/>
            </a:pPr>
            <a:r>
              <a:rPr lang="ro-RO" dirty="0" smtClean="0"/>
              <a:t>Fondul Național pentru Dezvoltare Regională (FNDR)</a:t>
            </a:r>
            <a:endParaRPr lang="en-GB" dirty="0" smtClean="0"/>
          </a:p>
          <a:p>
            <a:pPr marL="342900" lvl="2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o-RO" dirty="0" smtClean="0"/>
              <a:t>Înființat pentru finanțarea și implementarea proiectelor și programelor pentru dezvoltare regională incluse în Documentul Unic de  Program (DUP);</a:t>
            </a:r>
          </a:p>
          <a:p>
            <a:pPr marL="342900" lvl="2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o-RO" dirty="0" smtClean="0"/>
              <a:t>DUP este un document de program guvernamental pe termen scurt (trei ani) elaborat în baza SDR și POR, care include programe prioritare și proiecte pentru dezvoltarea regională; </a:t>
            </a:r>
          </a:p>
          <a:p>
            <a:pPr marL="342900" lvl="2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o-RO" dirty="0" smtClean="0"/>
              <a:t>DUP </a:t>
            </a:r>
            <a:r>
              <a:rPr lang="en-GB" dirty="0" smtClean="0"/>
              <a:t>2013-2015 </a:t>
            </a:r>
            <a:r>
              <a:rPr lang="ro-RO" dirty="0" smtClean="0"/>
              <a:t>prevede în total 62 de proiecte de infrastructură pentru trei regiuni de dezvoltare, dintre care </a:t>
            </a:r>
            <a:r>
              <a:rPr lang="ro-RO" dirty="0"/>
              <a:t>2</a:t>
            </a:r>
            <a:r>
              <a:rPr lang="ro-RO" dirty="0" smtClean="0"/>
              <a:t>8 proiecte pentru RD Centru, inclusiv 8 proiecte pentru reabilitarea drumurilor. </a:t>
            </a:r>
            <a:endParaRPr lang="en-US" sz="2000" b="1" dirty="0"/>
          </a:p>
        </p:txBody>
      </p:sp>
      <p:sp>
        <p:nvSpPr>
          <p:cNvPr id="6" name="Titel 9"/>
          <p:cNvSpPr txBox="1">
            <a:spLocks/>
          </p:cNvSpPr>
          <p:nvPr/>
        </p:nvSpPr>
        <p:spPr bwMode="auto">
          <a:xfrm>
            <a:off x="272954" y="1060718"/>
            <a:ext cx="8270545" cy="65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o-RO" sz="2400" dirty="0">
                <a:solidFill>
                  <a:srgbClr val="C00000"/>
                </a:solidFill>
              </a:rPr>
              <a:t>Drumuri Regionale și Locale</a:t>
            </a:r>
            <a:endParaRPr lang="en-US" altLang="en-US" sz="26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64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6"/>
          <p:cNvSpPr>
            <a:spLocks noGrp="1"/>
          </p:cNvSpPr>
          <p:nvPr>
            <p:ph type="title"/>
          </p:nvPr>
        </p:nvSpPr>
        <p:spPr>
          <a:xfrm>
            <a:off x="679449" y="1765282"/>
            <a:ext cx="7775575" cy="619125"/>
          </a:xfrm>
        </p:spPr>
        <p:txBody>
          <a:bodyPr/>
          <a:lstStyle/>
          <a:p>
            <a:pPr lvl="3"/>
            <a:r>
              <a:rPr lang="en-GB" sz="2000" b="1" dirty="0" smtClean="0"/>
              <a:t>2.7. </a:t>
            </a:r>
            <a:r>
              <a:rPr lang="ro-RO" sz="2000" b="1" dirty="0" smtClean="0"/>
              <a:t>Lecțiile învățate în sectorul drumurilor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GB" altLang="en-US" sz="2000" b="1" dirty="0"/>
              <a:t/>
            </a:r>
            <a:br>
              <a:rPr lang="en-GB" altLang="en-US" sz="2000" b="1" dirty="0"/>
            </a:br>
            <a:endParaRPr lang="en-US" altLang="en-US" sz="2000" b="1" dirty="0" smtClean="0"/>
          </a:p>
        </p:txBody>
      </p:sp>
      <p:sp>
        <p:nvSpPr>
          <p:cNvPr id="11268" name="Datumsplatzhalter 3"/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1000" b="0" dirty="0" smtClean="0">
                <a:solidFill>
                  <a:srgbClr val="6E6452"/>
                </a:solidFill>
                <a:latin typeface="Arial Narrow" pitchFamily="34" charset="0"/>
              </a:rPr>
              <a:t>07/05/2014</a:t>
            </a:r>
            <a:endParaRPr lang="de-DE" altLang="en-US" sz="1000" b="0" dirty="0" smtClean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1269" name="Inhaltsplatzhalter 7"/>
          <p:cNvSpPr>
            <a:spLocks noGrp="1"/>
          </p:cNvSpPr>
          <p:nvPr>
            <p:ph idx="1"/>
          </p:nvPr>
        </p:nvSpPr>
        <p:spPr>
          <a:xfrm>
            <a:off x="648518" y="2384407"/>
            <a:ext cx="7775575" cy="4249737"/>
          </a:xfrm>
        </p:spPr>
        <p:txBody>
          <a:bodyPr/>
          <a:lstStyle/>
          <a:p>
            <a:r>
              <a:rPr lang="ro-RO" dirty="0" smtClean="0"/>
              <a:t>DRL sunt foarte importante pentru populație datorită funcționalității drumurilor la nivel local; </a:t>
            </a:r>
          </a:p>
          <a:p>
            <a:r>
              <a:rPr lang="ro-RO" dirty="0"/>
              <a:t>L</a:t>
            </a:r>
            <a:r>
              <a:rPr lang="ro-RO" dirty="0" smtClean="0"/>
              <a:t>a </a:t>
            </a:r>
            <a:r>
              <a:rPr lang="ro-RO" dirty="0"/>
              <a:t>moment </a:t>
            </a:r>
            <a:r>
              <a:rPr lang="ro-RO" dirty="0" smtClean="0"/>
              <a:t>DRL din Moldova sunt într-o stare nesatisfăcătoare astfel că sunt necesare măsuri urgente de remediere; </a:t>
            </a:r>
          </a:p>
          <a:p>
            <a:r>
              <a:rPr lang="ro-RO" dirty="0" smtClean="0"/>
              <a:t>Nu există o metodologie clară pentru prioritizarea investițiilor în sectorul DRL</a:t>
            </a:r>
          </a:p>
          <a:p>
            <a:r>
              <a:rPr lang="ro-RO" dirty="0" smtClean="0"/>
              <a:t>Bugetul curent, deși suficient finanțat pentru atingerea rezultatelor pe termen lung, nu oferă un mecanism prin care administrațiile </a:t>
            </a:r>
            <a:r>
              <a:rPr lang="ro-RO" dirty="0"/>
              <a:t>subnaționale </a:t>
            </a:r>
            <a:r>
              <a:rPr lang="ro-RO" dirty="0" smtClean="0"/>
              <a:t>să fie asigurate să primească un flux constant și previzibil de fonduri. </a:t>
            </a:r>
            <a:endParaRPr lang="en-US" sz="2000" b="1" dirty="0"/>
          </a:p>
        </p:txBody>
      </p:sp>
      <p:sp>
        <p:nvSpPr>
          <p:cNvPr id="6" name="Titel 9"/>
          <p:cNvSpPr txBox="1">
            <a:spLocks/>
          </p:cNvSpPr>
          <p:nvPr/>
        </p:nvSpPr>
        <p:spPr bwMode="auto">
          <a:xfrm>
            <a:off x="272954" y="1060718"/>
            <a:ext cx="8270545" cy="65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o-RO" sz="2400" dirty="0">
                <a:solidFill>
                  <a:srgbClr val="C00000"/>
                </a:solidFill>
              </a:rPr>
              <a:t>Drumuri Regionale și Locale</a:t>
            </a:r>
            <a:endParaRPr lang="en-US" altLang="en-US" sz="26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40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6"/>
          <p:cNvSpPr>
            <a:spLocks noGrp="1"/>
          </p:cNvSpPr>
          <p:nvPr>
            <p:ph type="title"/>
          </p:nvPr>
        </p:nvSpPr>
        <p:spPr>
          <a:xfrm>
            <a:off x="684213" y="1611317"/>
            <a:ext cx="7775575" cy="619125"/>
          </a:xfrm>
        </p:spPr>
        <p:txBody>
          <a:bodyPr/>
          <a:lstStyle/>
          <a:p>
            <a:pPr eaLnBrk="1" hangingPunct="1"/>
            <a:r>
              <a:rPr lang="ro-RO" altLang="en-US" sz="2200" b="1" dirty="0" smtClean="0"/>
              <a:t>Conținut</a:t>
            </a:r>
            <a:r>
              <a:rPr lang="en-US" altLang="en-US" sz="2200" b="1" dirty="0" smtClean="0"/>
              <a:t>: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BZ" dirty="0"/>
          </a:p>
        </p:txBody>
      </p:sp>
      <p:sp>
        <p:nvSpPr>
          <p:cNvPr id="11268" name="Datumsplatzhalter 3"/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en-US" sz="1000" b="0" dirty="0" smtClean="0">
                <a:solidFill>
                  <a:srgbClr val="6E6452"/>
                </a:solidFill>
                <a:latin typeface="Arial Narrow" pitchFamily="34" charset="0"/>
              </a:rPr>
              <a:t>0</a:t>
            </a:r>
            <a:r>
              <a:rPr lang="ro-RO" altLang="en-US" sz="1000" b="0" dirty="0" smtClean="0">
                <a:solidFill>
                  <a:srgbClr val="6E6452"/>
                </a:solidFill>
                <a:latin typeface="Arial Narrow" pitchFamily="34" charset="0"/>
              </a:rPr>
              <a:t>7</a:t>
            </a:r>
            <a:r>
              <a:rPr lang="de-DE" altLang="en-US" sz="1000" b="0" dirty="0" smtClean="0">
                <a:solidFill>
                  <a:srgbClr val="6E6452"/>
                </a:solidFill>
                <a:latin typeface="Arial Narrow" pitchFamily="34" charset="0"/>
              </a:rPr>
              <a:t>/05/2014</a:t>
            </a:r>
          </a:p>
        </p:txBody>
      </p:sp>
      <p:sp>
        <p:nvSpPr>
          <p:cNvPr id="11269" name="Inhaltsplatzhalter 7"/>
          <p:cNvSpPr>
            <a:spLocks noGrp="1"/>
          </p:cNvSpPr>
          <p:nvPr>
            <p:ph idx="1"/>
          </p:nvPr>
        </p:nvSpPr>
        <p:spPr>
          <a:xfrm>
            <a:off x="679450" y="2041445"/>
            <a:ext cx="7775575" cy="4249737"/>
          </a:xfrm>
        </p:spPr>
        <p:txBody>
          <a:bodyPr/>
          <a:lstStyle/>
          <a:p>
            <a:pPr marL="457200" indent="-457200">
              <a:spcAft>
                <a:spcPts val="0"/>
              </a:spcAft>
              <a:buClrTx/>
              <a:buAutoNum type="arabicPeriod"/>
            </a:pPr>
            <a:r>
              <a:rPr lang="ro-RO" altLang="en-US" sz="1600" b="1" dirty="0"/>
              <a:t>Introducere</a:t>
            </a:r>
            <a:endParaRPr lang="en-US" altLang="en-US" sz="1600" b="1" dirty="0"/>
          </a:p>
          <a:p>
            <a:pPr marL="0" indent="0">
              <a:spcAft>
                <a:spcPts val="0"/>
              </a:spcAft>
              <a:buNone/>
            </a:pPr>
            <a:r>
              <a:rPr lang="en-GB" altLang="en-US" sz="1600" b="1" dirty="0"/>
              <a:t>1.1</a:t>
            </a:r>
            <a:r>
              <a:rPr lang="en-GB" altLang="en-US" sz="1600" dirty="0"/>
              <a:t>. </a:t>
            </a:r>
            <a:r>
              <a:rPr lang="ro-RO" altLang="en-US" sz="1600" b="1" dirty="0"/>
              <a:t>Scopul și obiectivele Programului Regional Sectorial </a:t>
            </a:r>
            <a:endParaRPr lang="en-GB" altLang="en-US" sz="1600" b="1" dirty="0"/>
          </a:p>
          <a:p>
            <a:pPr marL="0" indent="0">
              <a:spcAft>
                <a:spcPts val="0"/>
              </a:spcAft>
              <a:buNone/>
            </a:pPr>
            <a:r>
              <a:rPr lang="en-GB" altLang="en-US" sz="1600" b="1" dirty="0"/>
              <a:t>1.2. </a:t>
            </a:r>
            <a:r>
              <a:rPr lang="ro-RO" altLang="en-US" sz="1600" b="1" dirty="0"/>
              <a:t>Metodologia</a:t>
            </a:r>
            <a:endParaRPr lang="en-US" altLang="en-US" sz="1600" b="1" dirty="0"/>
          </a:p>
          <a:p>
            <a:pPr marL="457200" indent="-457200">
              <a:spcAft>
                <a:spcPts val="0"/>
              </a:spcAft>
              <a:buNone/>
            </a:pPr>
            <a:r>
              <a:rPr lang="en-US" altLang="en-US" sz="1600" b="1" dirty="0"/>
              <a:t>2. </a:t>
            </a:r>
            <a:r>
              <a:rPr lang="ro-RO" altLang="en-US" sz="1600" b="1" dirty="0"/>
              <a:t>Analiza </a:t>
            </a:r>
            <a:r>
              <a:rPr lang="ro-RO" altLang="en-US" sz="1600" b="1" dirty="0" smtClean="0"/>
              <a:t>situației </a:t>
            </a:r>
            <a:r>
              <a:rPr lang="ro-RO" altLang="en-US" sz="1600" b="1" dirty="0"/>
              <a:t>curente</a:t>
            </a:r>
            <a:endParaRPr lang="en-US" altLang="en-US" sz="1600" b="1" dirty="0"/>
          </a:p>
          <a:p>
            <a:pPr marL="817563" lvl="1" indent="-457200">
              <a:spcAft>
                <a:spcPts val="0"/>
              </a:spcAft>
              <a:buNone/>
            </a:pPr>
            <a:r>
              <a:rPr lang="en-US" altLang="en-US" sz="1600" b="1" dirty="0"/>
              <a:t>2.1. </a:t>
            </a:r>
            <a:r>
              <a:rPr lang="ro-RO" altLang="en-US" sz="1600" b="1" dirty="0"/>
              <a:t>Cadrul </a:t>
            </a:r>
            <a:r>
              <a:rPr lang="ro-RO" altLang="en-US" sz="1600" b="1" dirty="0" smtClean="0"/>
              <a:t>curent legal </a:t>
            </a:r>
            <a:r>
              <a:rPr lang="ro-RO" altLang="en-US" sz="1600" b="1" dirty="0"/>
              <a:t>și de </a:t>
            </a:r>
            <a:r>
              <a:rPr lang="ro-RO" altLang="en-US" sz="1600" b="1" dirty="0" smtClean="0"/>
              <a:t>politici</a:t>
            </a:r>
            <a:endParaRPr lang="en-US" altLang="en-US" sz="1600" b="1" dirty="0"/>
          </a:p>
          <a:p>
            <a:pPr marL="817563" lvl="1" indent="-457200">
              <a:spcAft>
                <a:spcPts val="0"/>
              </a:spcAft>
              <a:buNone/>
            </a:pPr>
            <a:r>
              <a:rPr lang="en-US" altLang="en-US" sz="1600" dirty="0"/>
              <a:t>2.1.1. </a:t>
            </a:r>
            <a:r>
              <a:rPr lang="ro-RO" altLang="en-US" sz="1600" dirty="0"/>
              <a:t>Cadrul politicii naționale</a:t>
            </a:r>
            <a:endParaRPr lang="en-US" altLang="en-US" sz="1600" dirty="0"/>
          </a:p>
          <a:p>
            <a:pPr marL="817563" lvl="1" indent="-457200">
              <a:spcAft>
                <a:spcPts val="0"/>
              </a:spcAft>
              <a:buNone/>
            </a:pPr>
            <a:r>
              <a:rPr lang="en-US" altLang="en-US" sz="1600" dirty="0"/>
              <a:t>2.1.2. </a:t>
            </a:r>
            <a:r>
              <a:rPr lang="ro-RO" altLang="en-US" sz="1600" dirty="0"/>
              <a:t>Cadrul politicii regionale</a:t>
            </a:r>
            <a:endParaRPr lang="en-US" altLang="en-US" sz="1600" dirty="0"/>
          </a:p>
          <a:p>
            <a:pPr marL="817563" lvl="1" indent="-457200">
              <a:spcAft>
                <a:spcPts val="0"/>
              </a:spcAft>
              <a:buNone/>
            </a:pPr>
            <a:r>
              <a:rPr lang="en-US" altLang="en-US" sz="1600" dirty="0"/>
              <a:t>2.1.3. </a:t>
            </a:r>
            <a:r>
              <a:rPr lang="ro-RO" altLang="en-US" sz="1600" dirty="0"/>
              <a:t>Cadrul legal</a:t>
            </a:r>
            <a:endParaRPr lang="en-US" altLang="en-US" sz="1600" dirty="0"/>
          </a:p>
          <a:p>
            <a:pPr marL="817563" lvl="1" indent="-457200">
              <a:spcAft>
                <a:spcPts val="0"/>
              </a:spcAft>
              <a:buNone/>
            </a:pPr>
            <a:r>
              <a:rPr lang="en-US" altLang="en-US" sz="1600" dirty="0"/>
              <a:t>2.1.4. </a:t>
            </a:r>
            <a:r>
              <a:rPr lang="ro-RO" altLang="en-US" sz="1600" dirty="0"/>
              <a:t>Standarde de proiectare și construcție</a:t>
            </a:r>
            <a:endParaRPr lang="en-US" altLang="en-US" sz="1600" dirty="0"/>
          </a:p>
          <a:p>
            <a:pPr marL="817563" lvl="1" indent="-457200">
              <a:spcAft>
                <a:spcPts val="0"/>
              </a:spcAft>
              <a:buNone/>
            </a:pPr>
            <a:r>
              <a:rPr lang="en-GB" altLang="en-US" sz="1600" b="1" dirty="0"/>
              <a:t>2.2. </a:t>
            </a:r>
            <a:r>
              <a:rPr lang="ro-RO" altLang="en-US" sz="1600" b="1" dirty="0"/>
              <a:t>Aranjamente instituționale </a:t>
            </a:r>
            <a:r>
              <a:rPr lang="ro-RO" altLang="en-US" sz="1600" b="1" dirty="0" smtClean="0"/>
              <a:t>relevante pentru infrastructura </a:t>
            </a:r>
            <a:r>
              <a:rPr lang="ro-RO" altLang="en-US" sz="1600" b="1" dirty="0"/>
              <a:t>rutieră</a:t>
            </a:r>
            <a:endParaRPr lang="en-GB" altLang="en-US" sz="1600" b="1" dirty="0"/>
          </a:p>
          <a:p>
            <a:pPr marL="817563" lvl="1" indent="-457200">
              <a:spcAft>
                <a:spcPts val="0"/>
              </a:spcAft>
              <a:buNone/>
            </a:pPr>
            <a:r>
              <a:rPr lang="en-GB" altLang="en-US" sz="1600" dirty="0"/>
              <a:t>2.2.1. </a:t>
            </a:r>
            <a:r>
              <a:rPr lang="ro-RO" altLang="en-US" sz="1600" dirty="0"/>
              <a:t>Aranjamente curente la nivel național</a:t>
            </a:r>
            <a:endParaRPr lang="en-GB" altLang="en-US" sz="1600" dirty="0"/>
          </a:p>
          <a:p>
            <a:pPr marL="817563" lvl="1" indent="-457200">
              <a:spcAft>
                <a:spcPts val="0"/>
              </a:spcAft>
              <a:buNone/>
            </a:pPr>
            <a:r>
              <a:rPr lang="en-GB" altLang="en-US" sz="1600" dirty="0"/>
              <a:t>2.2.2. </a:t>
            </a:r>
            <a:r>
              <a:rPr lang="ro-RO" altLang="en-US" sz="1600" dirty="0"/>
              <a:t>Structura și responsabilitățile curente la nivel subnațional</a:t>
            </a:r>
            <a:endParaRPr lang="en-GB" altLang="en-US" sz="1600" dirty="0"/>
          </a:p>
          <a:p>
            <a:pPr marL="817563" lvl="1" indent="-457200">
              <a:spcAft>
                <a:spcPts val="0"/>
              </a:spcAft>
              <a:buNone/>
            </a:pPr>
            <a:r>
              <a:rPr lang="en-GB" altLang="en-US" sz="1600" dirty="0"/>
              <a:t>2.2.3. </a:t>
            </a:r>
            <a:r>
              <a:rPr lang="ro-RO" altLang="en-US" sz="1600" dirty="0"/>
              <a:t>Mecanismul de finanțare curent privitor la administrarea subnațională</a:t>
            </a:r>
            <a:endParaRPr lang="en-GB" altLang="en-US" sz="1600" dirty="0"/>
          </a:p>
          <a:p>
            <a:pPr marL="817563" lvl="1" indent="-457200">
              <a:spcAft>
                <a:spcPts val="0"/>
              </a:spcAft>
              <a:buNone/>
            </a:pPr>
            <a:r>
              <a:rPr lang="en-GB" altLang="en-US" sz="1600" dirty="0"/>
              <a:t>2.2.4. </a:t>
            </a:r>
            <a:r>
              <a:rPr lang="ro-RO" altLang="en-US" sz="1600" dirty="0" smtClean="0"/>
              <a:t>Deficiențe instituționale și potențialul </a:t>
            </a:r>
            <a:endParaRPr lang="en-US" altLang="en-US" sz="1600" dirty="0"/>
          </a:p>
          <a:p>
            <a:pPr marL="457200" indent="-457200" eaLnBrk="1" hangingPunct="1">
              <a:spcAft>
                <a:spcPts val="0"/>
              </a:spcAft>
              <a:buNone/>
            </a:pPr>
            <a:endParaRPr lang="en-US" altLang="en-US" dirty="0" smtClean="0"/>
          </a:p>
        </p:txBody>
      </p:sp>
      <p:sp>
        <p:nvSpPr>
          <p:cNvPr id="6" name="Titel 9"/>
          <p:cNvSpPr txBox="1">
            <a:spLocks/>
          </p:cNvSpPr>
          <p:nvPr/>
        </p:nvSpPr>
        <p:spPr bwMode="auto">
          <a:xfrm>
            <a:off x="272954" y="1060718"/>
            <a:ext cx="8270545" cy="65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o-RO" sz="2400" dirty="0">
                <a:solidFill>
                  <a:srgbClr val="C00000"/>
                </a:solidFill>
              </a:rPr>
              <a:t>Sectorul Drumurilor Regionale și Locale</a:t>
            </a:r>
            <a:endParaRPr kumimoji="0" lang="en-US" altLang="en-US" sz="2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6"/>
          <p:cNvSpPr>
            <a:spLocks noGrp="1"/>
          </p:cNvSpPr>
          <p:nvPr>
            <p:ph type="title"/>
          </p:nvPr>
        </p:nvSpPr>
        <p:spPr>
          <a:xfrm>
            <a:off x="679449" y="1765282"/>
            <a:ext cx="7775575" cy="619125"/>
          </a:xfrm>
        </p:spPr>
        <p:txBody>
          <a:bodyPr/>
          <a:lstStyle/>
          <a:p>
            <a:pPr lvl="3"/>
            <a:r>
              <a:rPr lang="en-GB" sz="2000" b="1" dirty="0" smtClean="0"/>
              <a:t>2.8. </a:t>
            </a:r>
            <a:r>
              <a:rPr lang="ro-RO" altLang="en-US" sz="2000" b="1" dirty="0"/>
              <a:t>Problemele cheie și riscurile </a:t>
            </a:r>
            <a:r>
              <a:rPr lang="ro-RO" altLang="en-US" sz="2000" b="1" dirty="0" smtClean="0"/>
              <a:t>în </a:t>
            </a:r>
            <a:r>
              <a:rPr lang="ro-RO" altLang="en-US" sz="2000" b="1" dirty="0"/>
              <a:t>dezvoltarea drumurilor regionale și locale</a:t>
            </a:r>
            <a:r>
              <a:rPr lang="en-GB" altLang="en-US" sz="2000" b="1" dirty="0"/>
              <a:t/>
            </a:r>
            <a:br>
              <a:rPr lang="en-GB" alt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GB" altLang="en-US" sz="2000" b="1" dirty="0" smtClean="0"/>
              <a:t/>
            </a:r>
            <a:br>
              <a:rPr lang="en-GB" altLang="en-US" sz="2000" b="1" dirty="0" smtClean="0"/>
            </a:br>
            <a:endParaRPr lang="en-US" altLang="en-US" sz="2000" b="1" dirty="0" smtClean="0"/>
          </a:p>
        </p:txBody>
      </p:sp>
      <p:sp>
        <p:nvSpPr>
          <p:cNvPr id="11268" name="Datumsplatzhalter 3"/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1000" b="0" dirty="0" smtClean="0">
                <a:solidFill>
                  <a:srgbClr val="6E6452"/>
                </a:solidFill>
                <a:latin typeface="Arial Narrow" pitchFamily="34" charset="0"/>
              </a:rPr>
              <a:t>07/05/2014</a:t>
            </a:r>
            <a:endParaRPr lang="de-DE" altLang="en-US" sz="1000" b="0" dirty="0" smtClean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1269" name="Inhaltsplatzhalter 7"/>
          <p:cNvSpPr>
            <a:spLocks noGrp="1"/>
          </p:cNvSpPr>
          <p:nvPr>
            <p:ph idx="1"/>
          </p:nvPr>
        </p:nvSpPr>
        <p:spPr>
          <a:xfrm>
            <a:off x="679448" y="2464986"/>
            <a:ext cx="7775575" cy="4249737"/>
          </a:xfrm>
        </p:spPr>
        <p:txBody>
          <a:bodyPr/>
          <a:lstStyle/>
          <a:p>
            <a:r>
              <a:rPr lang="ro-RO" dirty="0"/>
              <a:t>U</a:t>
            </a:r>
            <a:r>
              <a:rPr lang="ro-RO" dirty="0" smtClean="0"/>
              <a:t>rmare a procesului curent va fi elaborată o metodologie clară și transparentă pentru selectarea proiectelor de drumuri regionale și locale</a:t>
            </a:r>
            <a:endParaRPr lang="en-US" dirty="0"/>
          </a:p>
          <a:p>
            <a:r>
              <a:rPr lang="ro-RO" dirty="0" smtClean="0"/>
              <a:t>Riscurile cheie la posibila finanțare din partea </a:t>
            </a:r>
            <a:r>
              <a:rPr lang="en-GB" dirty="0" smtClean="0"/>
              <a:t>IFI</a:t>
            </a:r>
            <a:r>
              <a:rPr lang="ro-RO" dirty="0" smtClean="0"/>
              <a:t>:</a:t>
            </a:r>
            <a:r>
              <a:rPr lang="en-GB" dirty="0" smtClean="0"/>
              <a:t> </a:t>
            </a:r>
            <a:endParaRPr lang="ro-RO" dirty="0" smtClean="0"/>
          </a:p>
          <a:p>
            <a:pPr lvl="1">
              <a:buClr>
                <a:srgbClr val="C00000"/>
              </a:buClr>
              <a:buSzPct val="50000"/>
              <a:buFont typeface="Courier New" panose="02070309020205020404" pitchFamily="49" charset="0"/>
              <a:buChar char="o"/>
            </a:pPr>
            <a:r>
              <a:rPr lang="ro-RO" dirty="0" smtClean="0"/>
              <a:t>Inabilitatea administrațiilor subnaționale de a demonstra că resursele financiare și aranjamentele instituționale pentru întreținerea drumurilor vor fi puse în aplicare.</a:t>
            </a:r>
          </a:p>
          <a:p>
            <a:pPr lvl="1">
              <a:buClr>
                <a:srgbClr val="C00000"/>
              </a:buClr>
              <a:buSzPct val="50000"/>
              <a:buFont typeface="Courier New" panose="02070309020205020404" pitchFamily="49" charset="0"/>
              <a:buChar char="o"/>
            </a:pPr>
            <a:r>
              <a:rPr lang="ro-RO" dirty="0" smtClean="0"/>
              <a:t>Chiar dacă resursele financiare nu sunt un factor limitativ, capacitățile în sectorul de construcție a drumurilor sunt suficiente doar pentru realizarea </a:t>
            </a:r>
            <a:r>
              <a:rPr lang="ro-RO" dirty="0"/>
              <a:t>programelor de reconstrucție</a:t>
            </a:r>
            <a:r>
              <a:rPr lang="ro-RO" dirty="0" smtClean="0"/>
              <a:t> într-o perioadă foarte îndelungată.</a:t>
            </a:r>
            <a:endParaRPr lang="ro-RO" dirty="0"/>
          </a:p>
          <a:p>
            <a:pPr lvl="1">
              <a:buClr>
                <a:srgbClr val="C00000"/>
              </a:buClr>
              <a:buSzPct val="50000"/>
              <a:buFont typeface="Courier New" panose="02070309020205020404" pitchFamily="49" charset="0"/>
              <a:buChar char="o"/>
            </a:pPr>
            <a:endParaRPr lang="en-US" sz="2000" b="1" dirty="0"/>
          </a:p>
        </p:txBody>
      </p:sp>
      <p:sp>
        <p:nvSpPr>
          <p:cNvPr id="6" name="Titel 9"/>
          <p:cNvSpPr txBox="1">
            <a:spLocks/>
          </p:cNvSpPr>
          <p:nvPr/>
        </p:nvSpPr>
        <p:spPr bwMode="auto">
          <a:xfrm>
            <a:off x="272954" y="1060718"/>
            <a:ext cx="8270545" cy="65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o-RO" sz="2400" dirty="0">
                <a:solidFill>
                  <a:srgbClr val="C00000"/>
                </a:solidFill>
              </a:rPr>
              <a:t>Sectorul Drumurilor Regionale și Locale</a:t>
            </a:r>
            <a:endParaRPr lang="en-US" altLang="en-US" sz="2600" kern="0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7032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07/05/2014</a:t>
            </a:r>
            <a:endParaRPr lang="de-DE" dirty="0"/>
          </a:p>
        </p:txBody>
      </p:sp>
      <p:sp>
        <p:nvSpPr>
          <p:cNvPr id="6" name="Titel 9"/>
          <p:cNvSpPr txBox="1">
            <a:spLocks/>
          </p:cNvSpPr>
          <p:nvPr/>
        </p:nvSpPr>
        <p:spPr bwMode="auto">
          <a:xfrm>
            <a:off x="272954" y="1060718"/>
            <a:ext cx="8270545" cy="65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o-RO" sz="2400" dirty="0">
                <a:solidFill>
                  <a:srgbClr val="C00000"/>
                </a:solidFill>
              </a:rPr>
              <a:t>Sectorul Drumurilor Regionale și Locale</a:t>
            </a:r>
            <a:endParaRPr kumimoji="0" lang="en-US" altLang="en-US" sz="2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84000" y="3028950"/>
            <a:ext cx="7776000" cy="3235050"/>
          </a:xfrm>
        </p:spPr>
        <p:txBody>
          <a:bodyPr/>
          <a:lstStyle/>
          <a:p>
            <a:pPr algn="ctr"/>
            <a:r>
              <a:rPr lang="ro-RO" sz="3600" b="1" dirty="0" smtClean="0"/>
              <a:t>Întrebări</a:t>
            </a:r>
            <a:r>
              <a:rPr lang="en-GB" sz="3600" b="1" dirty="0" smtClean="0"/>
              <a:t> &amp; </a:t>
            </a:r>
            <a:r>
              <a:rPr lang="ro-RO" sz="3600" b="1" dirty="0" smtClean="0"/>
              <a:t>Răspunsuri</a:t>
            </a:r>
            <a:endParaRPr lang="en-GB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BZ" dirty="0"/>
          </a:p>
        </p:txBody>
      </p:sp>
      <p:sp>
        <p:nvSpPr>
          <p:cNvPr id="12291" name="Datumsplatzhalter 3"/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1000" b="0" dirty="0" smtClean="0">
                <a:solidFill>
                  <a:srgbClr val="6E6452"/>
                </a:solidFill>
                <a:latin typeface="Arial Narrow" pitchFamily="34" charset="0"/>
              </a:rPr>
              <a:t>07/05/2014</a:t>
            </a:r>
            <a:endParaRPr lang="de-DE" altLang="en-US" sz="1000" b="0" dirty="0" smtClean="0">
              <a:solidFill>
                <a:srgbClr val="6E6452"/>
              </a:solidFill>
              <a:latin typeface="Arial Narrow" pitchFamily="34" charset="0"/>
            </a:endParaRPr>
          </a:p>
        </p:txBody>
      </p:sp>
      <p:cxnSp>
        <p:nvCxnSpPr>
          <p:cNvPr id="12294" name="Straight Connector 11"/>
          <p:cNvCxnSpPr>
            <a:cxnSpLocks noChangeShapeType="1"/>
          </p:cNvCxnSpPr>
          <p:nvPr/>
        </p:nvCxnSpPr>
        <p:spPr bwMode="auto">
          <a:xfrm flipV="1">
            <a:off x="0" y="5214938"/>
            <a:ext cx="9144000" cy="22225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</p:cxnSp>
      <p:pic>
        <p:nvPicPr>
          <p:cNvPr id="12295" name="Picture 2" descr="D:\docs\desktop\ELdZ_Mol_cmyk_r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5314950"/>
            <a:ext cx="17065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2" descr="D:\Laura\Laura GIZ\Branding\GIZ\Panouri\bmz-with-on-behalf-of-en-rgb-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5530850"/>
            <a:ext cx="22606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" descr="D:\Laura\Laura GIZ\Branding\GIZ\logo swed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6888" y="5414963"/>
            <a:ext cx="10255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1" descr="F:\Branding\EU\jaun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5432425"/>
            <a:ext cx="1446213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H:\bn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95750" y="538956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39813" y="2493963"/>
            <a:ext cx="7034212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440000" indent="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None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ro-RO" sz="1600" b="0" kern="0" dirty="0" smtClean="0">
                <a:solidFill>
                  <a:schemeClr val="tx1"/>
                </a:solidFill>
              </a:rPr>
              <a:t>Agenția de Cooperare Internațională a Germaniei (GIZ)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b="0" kern="0" dirty="0" smtClean="0">
                <a:solidFill>
                  <a:schemeClr val="tx1"/>
                </a:solidFill>
              </a:rPr>
              <a:t>Chi</a:t>
            </a:r>
            <a:r>
              <a:rPr lang="ro-RO" sz="1600" b="0" kern="0" dirty="0" smtClean="0">
                <a:solidFill>
                  <a:schemeClr val="tx1"/>
                </a:solidFill>
              </a:rPr>
              <a:t>ș</a:t>
            </a:r>
            <a:r>
              <a:rPr lang="en-US" sz="1600" b="0" kern="0" dirty="0" smtClean="0">
                <a:solidFill>
                  <a:schemeClr val="tx1"/>
                </a:solidFill>
              </a:rPr>
              <a:t>in</a:t>
            </a:r>
            <a:r>
              <a:rPr lang="ro-RO" sz="1600" b="0" kern="0" dirty="0" smtClean="0">
                <a:solidFill>
                  <a:schemeClr val="tx1"/>
                </a:solidFill>
              </a:rPr>
              <a:t>ă</a:t>
            </a:r>
            <a:r>
              <a:rPr lang="en-US" sz="1600" b="0" kern="0" dirty="0" smtClean="0">
                <a:solidFill>
                  <a:schemeClr val="tx1"/>
                </a:solidFill>
              </a:rPr>
              <a:t>u, 31a </a:t>
            </a:r>
            <a:r>
              <a:rPr lang="en-US" sz="1600" b="0" kern="0" dirty="0" err="1" smtClean="0">
                <a:solidFill>
                  <a:schemeClr val="tx1"/>
                </a:solidFill>
              </a:rPr>
              <a:t>Bulgar</a:t>
            </a:r>
            <a:r>
              <a:rPr lang="ro-RO" sz="1600" b="0" kern="0" dirty="0" smtClean="0">
                <a:solidFill>
                  <a:schemeClr val="tx1"/>
                </a:solidFill>
              </a:rPr>
              <a:t>ă</a:t>
            </a:r>
            <a:r>
              <a:rPr lang="en-US" sz="1600" b="0" kern="0" dirty="0" smtClean="0">
                <a:solidFill>
                  <a:schemeClr val="tx1"/>
                </a:solidFill>
              </a:rPr>
              <a:t> str.,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b="0" kern="0" dirty="0" smtClean="0">
                <a:solidFill>
                  <a:schemeClr val="tx1"/>
                </a:solidFill>
              </a:rPr>
              <a:t>T  + 373 22 22-83-19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b="0" kern="0" dirty="0" smtClean="0">
                <a:solidFill>
                  <a:schemeClr val="tx1"/>
                </a:solidFill>
              </a:rPr>
              <a:t>F  + 373 22 00-02-38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o-RO" sz="1600" b="0" kern="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ro-RO" sz="1600" b="0" kern="0" dirty="0" smtClean="0">
                <a:solidFill>
                  <a:schemeClr val="tx1"/>
                </a:solidFill>
              </a:rPr>
              <a:t>Internet: </a:t>
            </a:r>
            <a:r>
              <a:rPr lang="ro-RO" sz="1600" b="0" kern="0" dirty="0" smtClean="0">
                <a:solidFill>
                  <a:schemeClr val="tx1"/>
                </a:solidFill>
                <a:hlinkClick r:id="rId8"/>
              </a:rPr>
              <a:t>www.giz.de</a:t>
            </a:r>
            <a:r>
              <a:rPr lang="ro-RO" sz="1600" b="0" kern="0" dirty="0" smtClean="0">
                <a:solidFill>
                  <a:schemeClr val="tx1"/>
                </a:solidFill>
              </a:rPr>
              <a:t>, </a:t>
            </a:r>
            <a:r>
              <a:rPr lang="ro-RO" sz="1600" b="0" kern="0" dirty="0" smtClean="0">
                <a:solidFill>
                  <a:schemeClr val="tx1"/>
                </a:solidFill>
                <a:hlinkClick r:id="rId9"/>
              </a:rPr>
              <a:t>www.serviciilocale.md</a:t>
            </a:r>
            <a:r>
              <a:rPr lang="ro-RO" sz="1600" b="0" kern="0" dirty="0" smtClean="0">
                <a:solidFill>
                  <a:schemeClr val="tx1"/>
                </a:solidFill>
              </a:rPr>
              <a:t>  </a:t>
            </a:r>
          </a:p>
          <a:p>
            <a:pPr marL="0" indent="0">
              <a:defRPr/>
            </a:pPr>
            <a:endParaRPr lang="ro-RO" sz="1600" b="0" kern="0" dirty="0" smtClean="0">
              <a:solidFill>
                <a:schemeClr val="tx1"/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36638" y="1792288"/>
            <a:ext cx="7777162" cy="617537"/>
          </a:xfrm>
        </p:spPr>
        <p:txBody>
          <a:bodyPr/>
          <a:lstStyle/>
          <a:p>
            <a:r>
              <a:rPr lang="ro-RO" dirty="0" smtClean="0">
                <a:solidFill>
                  <a:srgbClr val="C80F0F"/>
                </a:solidFill>
              </a:rPr>
              <a:t>Vă mulțumim pentru atenție.</a:t>
            </a:r>
            <a:endParaRPr lang="en-US" dirty="0" smtClean="0">
              <a:solidFill>
                <a:srgbClr val="C80F0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6"/>
          <p:cNvSpPr>
            <a:spLocks noGrp="1"/>
          </p:cNvSpPr>
          <p:nvPr>
            <p:ph type="title"/>
          </p:nvPr>
        </p:nvSpPr>
        <p:spPr>
          <a:xfrm>
            <a:off x="684213" y="1522389"/>
            <a:ext cx="7775575" cy="619125"/>
          </a:xfrm>
        </p:spPr>
        <p:txBody>
          <a:bodyPr/>
          <a:lstStyle/>
          <a:p>
            <a:pPr eaLnBrk="1" hangingPunct="1"/>
            <a:r>
              <a:rPr lang="ro-RO" altLang="en-US" sz="2200" b="1" dirty="0" smtClean="0"/>
              <a:t>Conținut</a:t>
            </a:r>
            <a:r>
              <a:rPr lang="en-US" altLang="en-US" sz="2200" b="1" dirty="0" smtClean="0"/>
              <a:t> (</a:t>
            </a:r>
            <a:r>
              <a:rPr lang="ro-RO" altLang="en-US" sz="2200" b="1" dirty="0" smtClean="0"/>
              <a:t>continuare</a:t>
            </a:r>
            <a:r>
              <a:rPr lang="en-US" altLang="en-US" sz="2200" b="1" dirty="0" smtClean="0"/>
              <a:t>): </a:t>
            </a:r>
          </a:p>
        </p:txBody>
      </p:sp>
      <p:sp>
        <p:nvSpPr>
          <p:cNvPr id="11268" name="Datumsplatzhalter 3"/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o-RO" altLang="en-US" sz="1000" b="0" dirty="0" smtClean="0">
                <a:solidFill>
                  <a:srgbClr val="6E6452"/>
                </a:solidFill>
                <a:latin typeface="Arial Narrow" pitchFamily="34" charset="0"/>
              </a:rPr>
              <a:t>07/05/2014</a:t>
            </a:r>
            <a:endParaRPr lang="de-DE" altLang="en-US" sz="1000" b="0" dirty="0" smtClean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1269" name="Inhaltsplatzhalter 7"/>
          <p:cNvSpPr>
            <a:spLocks noGrp="1"/>
          </p:cNvSpPr>
          <p:nvPr>
            <p:ph idx="1"/>
          </p:nvPr>
        </p:nvSpPr>
        <p:spPr>
          <a:xfrm>
            <a:off x="684213" y="2010566"/>
            <a:ext cx="7775575" cy="4571209"/>
          </a:xfrm>
        </p:spPr>
        <p:txBody>
          <a:bodyPr/>
          <a:lstStyle/>
          <a:p>
            <a:pPr marL="817563" lvl="1" indent="-457200">
              <a:spcAft>
                <a:spcPts val="0"/>
              </a:spcAft>
              <a:buNone/>
            </a:pPr>
            <a:r>
              <a:rPr lang="en-GB" altLang="en-US" sz="1600" b="1" dirty="0" smtClean="0"/>
              <a:t>2.3. </a:t>
            </a:r>
            <a:r>
              <a:rPr lang="ro-RO" altLang="en-US" sz="1600" b="1" dirty="0" smtClean="0"/>
              <a:t>Condiții geografice și rețeaua rutieră în RD Centru</a:t>
            </a:r>
            <a:endParaRPr lang="en-GB" altLang="en-US" sz="1600" b="1" dirty="0" smtClean="0"/>
          </a:p>
          <a:p>
            <a:pPr marL="817563" lvl="1" indent="-457200">
              <a:spcAft>
                <a:spcPts val="0"/>
              </a:spcAft>
              <a:buNone/>
            </a:pPr>
            <a:r>
              <a:rPr lang="en-GB" altLang="en-US" sz="1600" dirty="0" smtClean="0"/>
              <a:t>2.3.1. </a:t>
            </a:r>
            <a:r>
              <a:rPr lang="ro-RO" altLang="en-US" sz="1600" dirty="0" smtClean="0"/>
              <a:t>Organizarea teritorială și populația</a:t>
            </a:r>
            <a:endParaRPr lang="en-GB" altLang="en-US" sz="1600" dirty="0" smtClean="0"/>
          </a:p>
          <a:p>
            <a:pPr marL="817563" lvl="1" indent="-457200">
              <a:spcAft>
                <a:spcPts val="0"/>
              </a:spcAft>
              <a:buNone/>
            </a:pPr>
            <a:r>
              <a:rPr lang="en-GB" altLang="en-US" sz="1600" dirty="0" smtClean="0"/>
              <a:t>2.3.2. </a:t>
            </a:r>
            <a:r>
              <a:rPr lang="ro-RO" altLang="en-US" sz="1600" dirty="0" smtClean="0"/>
              <a:t>Clima și geografia</a:t>
            </a:r>
            <a:endParaRPr lang="en-GB" altLang="en-US" sz="1600" dirty="0" smtClean="0"/>
          </a:p>
          <a:p>
            <a:pPr marL="817563" lvl="1" indent="-457200">
              <a:spcAft>
                <a:spcPts val="0"/>
              </a:spcAft>
              <a:buNone/>
            </a:pPr>
            <a:r>
              <a:rPr lang="en-GB" altLang="en-US" sz="1600" dirty="0" smtClean="0"/>
              <a:t>2.3.3. </a:t>
            </a:r>
            <a:r>
              <a:rPr lang="ro-RO" altLang="en-US" sz="1600" dirty="0" smtClean="0"/>
              <a:t>Descrierea rețelei rutiere</a:t>
            </a:r>
            <a:endParaRPr lang="en-GB" altLang="en-US" sz="1600" dirty="0" smtClean="0"/>
          </a:p>
          <a:p>
            <a:pPr marL="817563" lvl="1" indent="-457200">
              <a:spcAft>
                <a:spcPts val="0"/>
              </a:spcAft>
              <a:buNone/>
            </a:pPr>
            <a:r>
              <a:rPr lang="en-GB" altLang="en-US" sz="1600" b="1" dirty="0" smtClean="0"/>
              <a:t>2.4. </a:t>
            </a:r>
            <a:r>
              <a:rPr lang="ro-RO" altLang="en-US" sz="1600" b="1" dirty="0" smtClean="0"/>
              <a:t>Descrierea infrastructurii drumurilor</a:t>
            </a:r>
            <a:endParaRPr lang="en-GB" altLang="en-US" sz="1600" b="1" dirty="0" smtClean="0"/>
          </a:p>
          <a:p>
            <a:pPr marL="817563" lvl="1" indent="-457200">
              <a:spcAft>
                <a:spcPts val="0"/>
              </a:spcAft>
              <a:buNone/>
            </a:pPr>
            <a:r>
              <a:rPr lang="en-GB" altLang="en-US" sz="1600" dirty="0" smtClean="0"/>
              <a:t>2.4.1. </a:t>
            </a:r>
            <a:r>
              <a:rPr lang="ro-RO" altLang="en-US" sz="1600" dirty="0" smtClean="0"/>
              <a:t>Informații privind starea drumurilor</a:t>
            </a:r>
            <a:endParaRPr lang="en-GB" altLang="en-US" sz="1600" dirty="0" smtClean="0"/>
          </a:p>
          <a:p>
            <a:pPr marL="817563" lvl="1" indent="-457200">
              <a:spcAft>
                <a:spcPts val="0"/>
              </a:spcAft>
              <a:buNone/>
            </a:pPr>
            <a:r>
              <a:rPr lang="en-GB" altLang="en-US" sz="1600" dirty="0" smtClean="0"/>
              <a:t>2.4.2. </a:t>
            </a:r>
            <a:r>
              <a:rPr lang="ro-RO" altLang="en-US" sz="1600" dirty="0" smtClean="0"/>
              <a:t>Utilizatorii existenți, informații privind traficul</a:t>
            </a:r>
            <a:endParaRPr lang="en-GB" altLang="en-US" sz="1600" dirty="0" smtClean="0"/>
          </a:p>
          <a:p>
            <a:pPr marL="817563" lvl="1" indent="-457200">
              <a:spcAft>
                <a:spcPts val="0"/>
              </a:spcAft>
              <a:buNone/>
            </a:pPr>
            <a:r>
              <a:rPr lang="en-GB" altLang="en-US" sz="1600" b="1" dirty="0" smtClean="0"/>
              <a:t>2.5. </a:t>
            </a:r>
            <a:r>
              <a:rPr lang="ro-RO" altLang="en-US" sz="1600" b="1" dirty="0" smtClean="0"/>
              <a:t>Aspecte de gen și sociale</a:t>
            </a:r>
            <a:endParaRPr lang="en-GB" altLang="en-US" sz="1600" b="1" dirty="0" smtClean="0"/>
          </a:p>
          <a:p>
            <a:pPr marL="817563" lvl="1" indent="-457200">
              <a:spcAft>
                <a:spcPts val="0"/>
              </a:spcAft>
              <a:buNone/>
            </a:pPr>
            <a:r>
              <a:rPr lang="en-GB" altLang="en-US" sz="1600" dirty="0" smtClean="0"/>
              <a:t>2.5.1. </a:t>
            </a:r>
            <a:r>
              <a:rPr lang="ro-RO" altLang="en-US" sz="1600" dirty="0" smtClean="0"/>
              <a:t>Aspecte de gen</a:t>
            </a:r>
            <a:endParaRPr lang="en-GB" altLang="en-US" sz="1600" dirty="0" smtClean="0"/>
          </a:p>
          <a:p>
            <a:pPr marL="817563" lvl="1" indent="-457200">
              <a:spcAft>
                <a:spcPts val="0"/>
              </a:spcAft>
              <a:buNone/>
            </a:pPr>
            <a:r>
              <a:rPr lang="en-GB" altLang="en-US" sz="1600" dirty="0" smtClean="0"/>
              <a:t>2.5.2. </a:t>
            </a:r>
            <a:r>
              <a:rPr lang="ro-RO" altLang="en-US" sz="1600" dirty="0" smtClean="0"/>
              <a:t>Aspecte sociale</a:t>
            </a:r>
            <a:endParaRPr lang="en-GB" altLang="en-US" sz="1600" dirty="0" smtClean="0"/>
          </a:p>
          <a:p>
            <a:pPr marL="817563" lvl="1" indent="-457200">
              <a:spcAft>
                <a:spcPts val="0"/>
              </a:spcAft>
              <a:buNone/>
            </a:pPr>
            <a:r>
              <a:rPr lang="en-GB" altLang="en-US" sz="1600" b="1" dirty="0" smtClean="0"/>
              <a:t>2.6. </a:t>
            </a:r>
            <a:r>
              <a:rPr lang="ro-RO" altLang="en-US" sz="1600" b="1" dirty="0" smtClean="0"/>
              <a:t>Nivelurile de finanțare a sectorului drumurilor</a:t>
            </a:r>
            <a:endParaRPr lang="en-GB" altLang="en-US" sz="1600" b="1" dirty="0" smtClean="0"/>
          </a:p>
          <a:p>
            <a:pPr marL="817563" lvl="1" indent="-457200">
              <a:spcAft>
                <a:spcPts val="0"/>
              </a:spcAft>
              <a:buNone/>
            </a:pPr>
            <a:r>
              <a:rPr lang="en-GB" altLang="en-US" sz="1600" dirty="0" smtClean="0"/>
              <a:t>2.6.1. </a:t>
            </a:r>
            <a:r>
              <a:rPr lang="ro-RO" altLang="en-US" sz="1600" dirty="0"/>
              <a:t>Dinamica și utilizarea </a:t>
            </a:r>
            <a:r>
              <a:rPr lang="ro-RO" altLang="en-US" sz="1600" dirty="0" smtClean="0"/>
              <a:t>Fondului rutier </a:t>
            </a:r>
          </a:p>
          <a:p>
            <a:pPr marL="817563" lvl="1" indent="-457200">
              <a:spcAft>
                <a:spcPts val="0"/>
              </a:spcAft>
              <a:buNone/>
            </a:pPr>
            <a:r>
              <a:rPr lang="en-GB" altLang="en-US" sz="1600" dirty="0" smtClean="0"/>
              <a:t>2.6.2. </a:t>
            </a:r>
            <a:r>
              <a:rPr lang="ro-RO" altLang="en-US" sz="1600" dirty="0" smtClean="0"/>
              <a:t>Nivelul regional </a:t>
            </a:r>
            <a:r>
              <a:rPr lang="en-GB" altLang="en-US" sz="1600" dirty="0" smtClean="0"/>
              <a:t>– </a:t>
            </a:r>
            <a:r>
              <a:rPr lang="ro-RO" altLang="en-US" sz="1600" dirty="0" smtClean="0"/>
              <a:t>Regiunea de Centru</a:t>
            </a:r>
            <a:endParaRPr lang="en-GB" altLang="en-US" sz="1600" dirty="0" smtClean="0"/>
          </a:p>
          <a:p>
            <a:pPr marL="817563" lvl="1" indent="-457200">
              <a:spcAft>
                <a:spcPts val="0"/>
              </a:spcAft>
              <a:buNone/>
            </a:pPr>
            <a:r>
              <a:rPr lang="en-GB" altLang="en-US" sz="1600" dirty="0" smtClean="0"/>
              <a:t>2.6.3. </a:t>
            </a:r>
            <a:r>
              <a:rPr lang="ro-RO" altLang="en-US" sz="1600" dirty="0" smtClean="0"/>
              <a:t>Activități de întreținere</a:t>
            </a:r>
            <a:endParaRPr lang="en-GB" altLang="en-US" sz="1600" dirty="0" smtClean="0"/>
          </a:p>
          <a:p>
            <a:pPr marL="817563" lvl="1" indent="-457200">
              <a:spcAft>
                <a:spcPts val="0"/>
              </a:spcAft>
              <a:buNone/>
            </a:pPr>
            <a:r>
              <a:rPr lang="en-GB" altLang="en-US" sz="1600" dirty="0" smtClean="0"/>
              <a:t> </a:t>
            </a:r>
            <a:endParaRPr lang="en-US" altLang="en-US" sz="1600" dirty="0" smtClean="0"/>
          </a:p>
          <a:p>
            <a:pPr marL="457200" indent="-457200" eaLnBrk="1" hangingPunct="1">
              <a:spcAft>
                <a:spcPts val="0"/>
              </a:spcAft>
              <a:buNone/>
            </a:pPr>
            <a:endParaRPr lang="en-US" altLang="en-US" dirty="0" smtClean="0"/>
          </a:p>
        </p:txBody>
      </p:sp>
      <p:sp>
        <p:nvSpPr>
          <p:cNvPr id="6" name="Titel 9"/>
          <p:cNvSpPr txBox="1">
            <a:spLocks/>
          </p:cNvSpPr>
          <p:nvPr/>
        </p:nvSpPr>
        <p:spPr bwMode="auto">
          <a:xfrm>
            <a:off x="189243" y="1078038"/>
            <a:ext cx="8270545" cy="65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o-RO" sz="2400" dirty="0">
                <a:solidFill>
                  <a:srgbClr val="C00000"/>
                </a:solidFill>
              </a:rPr>
              <a:t>Sectorul Drumurilor Regionale și Locale</a:t>
            </a:r>
            <a:endParaRPr kumimoji="0" lang="en-US" altLang="en-US" sz="2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9723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6"/>
          <p:cNvSpPr>
            <a:spLocks noGrp="1"/>
          </p:cNvSpPr>
          <p:nvPr>
            <p:ph type="title"/>
          </p:nvPr>
        </p:nvSpPr>
        <p:spPr>
          <a:xfrm>
            <a:off x="684213" y="1611317"/>
            <a:ext cx="7775575" cy="619125"/>
          </a:xfrm>
        </p:spPr>
        <p:txBody>
          <a:bodyPr/>
          <a:lstStyle/>
          <a:p>
            <a:pPr eaLnBrk="1" hangingPunct="1"/>
            <a:r>
              <a:rPr lang="ro-RO" altLang="en-US" sz="2200" b="1" dirty="0" smtClean="0"/>
              <a:t>Cuprins </a:t>
            </a:r>
            <a:r>
              <a:rPr lang="en-US" altLang="en-US" sz="2200" b="1" dirty="0" smtClean="0"/>
              <a:t>(</a:t>
            </a:r>
            <a:r>
              <a:rPr lang="ro-RO" altLang="en-US" sz="2200" b="1" dirty="0" smtClean="0"/>
              <a:t>continuare</a:t>
            </a:r>
            <a:r>
              <a:rPr lang="en-US" altLang="en-US" sz="2200" b="1" dirty="0" smtClean="0"/>
              <a:t>): </a:t>
            </a:r>
          </a:p>
        </p:txBody>
      </p:sp>
      <p:sp>
        <p:nvSpPr>
          <p:cNvPr id="11268" name="Datumsplatzhalter 3"/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o-RO" altLang="en-US" sz="1000" b="0" dirty="0" smtClean="0">
                <a:solidFill>
                  <a:srgbClr val="6E6452"/>
                </a:solidFill>
                <a:latin typeface="Arial Narrow" pitchFamily="34" charset="0"/>
              </a:rPr>
              <a:t>07/05/2014</a:t>
            </a:r>
            <a:endParaRPr lang="de-DE" altLang="en-US" sz="1000" b="0" dirty="0" smtClean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1269" name="Inhaltsplatzhalter 7"/>
          <p:cNvSpPr>
            <a:spLocks noGrp="1"/>
          </p:cNvSpPr>
          <p:nvPr>
            <p:ph idx="1"/>
          </p:nvPr>
        </p:nvSpPr>
        <p:spPr>
          <a:xfrm>
            <a:off x="684213" y="2214570"/>
            <a:ext cx="7775575" cy="4249737"/>
          </a:xfrm>
        </p:spPr>
        <p:txBody>
          <a:bodyPr/>
          <a:lstStyle/>
          <a:p>
            <a:pPr marL="817563" lvl="1" indent="-457200">
              <a:spcAft>
                <a:spcPts val="0"/>
              </a:spcAft>
              <a:buNone/>
            </a:pPr>
            <a:r>
              <a:rPr lang="en-GB" altLang="en-US" sz="1600" dirty="0" smtClean="0"/>
              <a:t>2.6.4. </a:t>
            </a:r>
            <a:r>
              <a:rPr lang="ro-RO" altLang="en-US" sz="1600" dirty="0" smtClean="0"/>
              <a:t>Implementarea proiectelor de drumuri</a:t>
            </a:r>
            <a:endParaRPr lang="en-GB" altLang="en-US" sz="1600" dirty="0" smtClean="0"/>
          </a:p>
          <a:p>
            <a:pPr marL="817563" lvl="1" indent="-457200">
              <a:spcAft>
                <a:spcPts val="0"/>
              </a:spcAft>
              <a:buNone/>
            </a:pPr>
            <a:r>
              <a:rPr lang="en-GB" altLang="en-US" sz="1600" b="1" dirty="0" smtClean="0"/>
              <a:t>2.7. </a:t>
            </a:r>
            <a:r>
              <a:rPr lang="ro-RO" altLang="en-US" sz="1600" b="1" dirty="0" smtClean="0"/>
              <a:t>Lecțiile învățare în sectorul drumurilor</a:t>
            </a:r>
            <a:endParaRPr lang="en-GB" altLang="en-US" sz="1600" b="1" dirty="0" smtClean="0"/>
          </a:p>
          <a:p>
            <a:pPr marL="766763" lvl="1" indent="-406400">
              <a:spcAft>
                <a:spcPts val="0"/>
              </a:spcAft>
              <a:buNone/>
            </a:pPr>
            <a:r>
              <a:rPr lang="en-GB" altLang="en-US" sz="1600" b="1" dirty="0" smtClean="0"/>
              <a:t>2.8. </a:t>
            </a:r>
            <a:r>
              <a:rPr lang="ro-RO" altLang="en-US" sz="1600" b="1" dirty="0" smtClean="0"/>
              <a:t>Problemele cheie și riscurile în dezvoltarea drumurilor regionale și locale</a:t>
            </a:r>
            <a:endParaRPr lang="en-GB" altLang="en-US" sz="1600" b="1" dirty="0" smtClean="0"/>
          </a:p>
          <a:p>
            <a:pPr marL="817563" lvl="1" indent="-457200">
              <a:spcAft>
                <a:spcPts val="0"/>
              </a:spcAft>
              <a:buNone/>
            </a:pPr>
            <a:r>
              <a:rPr lang="en-GB" altLang="en-US" sz="1600" dirty="0" smtClean="0"/>
              <a:t> </a:t>
            </a:r>
            <a:endParaRPr lang="en-US" altLang="en-US" sz="1600" dirty="0" smtClean="0"/>
          </a:p>
          <a:p>
            <a:pPr marL="457200" indent="-457200" eaLnBrk="1" hangingPunct="1">
              <a:spcAft>
                <a:spcPts val="0"/>
              </a:spcAft>
              <a:buNone/>
            </a:pPr>
            <a:r>
              <a:rPr lang="en-US" altLang="en-US" dirty="0" smtClean="0"/>
              <a:t> </a:t>
            </a:r>
          </a:p>
        </p:txBody>
      </p:sp>
      <p:sp>
        <p:nvSpPr>
          <p:cNvPr id="6" name="Titel 9"/>
          <p:cNvSpPr txBox="1">
            <a:spLocks/>
          </p:cNvSpPr>
          <p:nvPr/>
        </p:nvSpPr>
        <p:spPr bwMode="auto">
          <a:xfrm>
            <a:off x="272954" y="1060718"/>
            <a:ext cx="8270545" cy="65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o-RO" sz="2400" dirty="0">
                <a:solidFill>
                  <a:srgbClr val="C00000"/>
                </a:solidFill>
              </a:rPr>
              <a:t>Sectorul Drumurilor Regionale și Locale</a:t>
            </a:r>
            <a:endParaRPr kumimoji="0" lang="en-US" altLang="en-US" sz="2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9614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6"/>
          <p:cNvSpPr>
            <a:spLocks noGrp="1"/>
          </p:cNvSpPr>
          <p:nvPr>
            <p:ph type="title"/>
          </p:nvPr>
        </p:nvSpPr>
        <p:spPr>
          <a:xfrm>
            <a:off x="684213" y="1611317"/>
            <a:ext cx="7775575" cy="619125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1. </a:t>
            </a:r>
            <a:r>
              <a:rPr lang="ro-RO" altLang="en-US" b="1" dirty="0" smtClean="0"/>
              <a:t>Introducere</a:t>
            </a:r>
            <a:endParaRPr lang="en-US" altLang="en-US" b="1" dirty="0" smtClean="0"/>
          </a:p>
        </p:txBody>
      </p:sp>
      <p:sp>
        <p:nvSpPr>
          <p:cNvPr id="11268" name="Datumsplatzhalter 3"/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o-RO" altLang="en-US" sz="1000" b="0" dirty="0" smtClean="0">
                <a:solidFill>
                  <a:srgbClr val="6E6452"/>
                </a:solidFill>
                <a:latin typeface="Arial Narrow" pitchFamily="34" charset="0"/>
              </a:rPr>
              <a:t>07/05/2014</a:t>
            </a:r>
            <a:endParaRPr lang="de-DE" altLang="en-US" sz="1000" b="0" dirty="0" smtClean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1269" name="Inhaltsplatzhalter 7"/>
          <p:cNvSpPr>
            <a:spLocks noGrp="1"/>
          </p:cNvSpPr>
          <p:nvPr>
            <p:ph idx="1"/>
          </p:nvPr>
        </p:nvSpPr>
        <p:spPr>
          <a:xfrm>
            <a:off x="684213" y="2214570"/>
            <a:ext cx="7775575" cy="4249737"/>
          </a:xfrm>
        </p:spPr>
        <p:txBody>
          <a:bodyPr/>
          <a:lstStyle/>
          <a:p>
            <a:pPr marL="457200" indent="-457200">
              <a:spcAft>
                <a:spcPts val="0"/>
              </a:spcAft>
              <a:buNone/>
            </a:pPr>
            <a:r>
              <a:rPr lang="en-GB" altLang="en-US" sz="2000" b="1" dirty="0" smtClean="0"/>
              <a:t>1.1.</a:t>
            </a:r>
            <a:r>
              <a:rPr lang="ro-RO" altLang="en-US" sz="2000" b="1" dirty="0" smtClean="0"/>
              <a:t> Scopul și obiectivul Programului Sectorial Regional (PSR)</a:t>
            </a:r>
          </a:p>
          <a:p>
            <a:pPr marL="457200" indent="-457200">
              <a:spcAft>
                <a:spcPts val="0"/>
              </a:spcAft>
              <a:buNone/>
            </a:pPr>
            <a:endParaRPr lang="en-GB" altLang="en-US" sz="2000" b="1" dirty="0" smtClean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o-RO" dirty="0" smtClean="0"/>
              <a:t>Informația prezentată în acest document trebuie să pună bazele elaborării pașilor ulteriori în procesul de planificare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 smtClean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o-RO" dirty="0" smtClean="0"/>
              <a:t>Sub egida Agenției de Dezvoltare Centru, într-o maniera participativă, pașii ce vor urma în elaborarea PSR, vor avea drept scop identificarea unei liste de Concepte de Proiecte Posibile (CPP)</a:t>
            </a:r>
            <a:endParaRPr lang="en-GB" dirty="0" smtClean="0"/>
          </a:p>
          <a:p>
            <a:pPr marL="0" indent="0">
              <a:spcAft>
                <a:spcPts val="0"/>
              </a:spcAft>
              <a:buNone/>
            </a:pPr>
            <a:endParaRPr lang="en-GB" dirty="0" smtClean="0"/>
          </a:p>
          <a:p>
            <a:pPr marL="0" indent="0">
              <a:spcAft>
                <a:spcPts val="0"/>
              </a:spcAft>
              <a:buNone/>
            </a:pPr>
            <a:endParaRPr lang="en-US" dirty="0" smtClean="0"/>
          </a:p>
          <a:p>
            <a:pPr marL="457200" indent="-457200" eaLnBrk="1" hangingPunct="1">
              <a:spcAft>
                <a:spcPts val="0"/>
              </a:spcAft>
              <a:buFont typeface="+mj-lt"/>
              <a:buAutoNum type="arabicPeriod"/>
            </a:pPr>
            <a:endParaRPr lang="en-US" altLang="en-US" sz="2000" dirty="0" smtClean="0"/>
          </a:p>
        </p:txBody>
      </p:sp>
      <p:sp>
        <p:nvSpPr>
          <p:cNvPr id="6" name="Titel 9"/>
          <p:cNvSpPr txBox="1">
            <a:spLocks/>
          </p:cNvSpPr>
          <p:nvPr/>
        </p:nvSpPr>
        <p:spPr bwMode="auto">
          <a:xfrm>
            <a:off x="272954" y="1060718"/>
            <a:ext cx="8270545" cy="65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o-RO" sz="2400" dirty="0">
                <a:solidFill>
                  <a:srgbClr val="C00000"/>
                </a:solidFill>
              </a:rPr>
              <a:t>Sectorul Drumurilor Regionale și Locale</a:t>
            </a:r>
            <a:endParaRPr kumimoji="0" lang="en-US" altLang="en-US" sz="2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1840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6"/>
          <p:cNvSpPr>
            <a:spLocks noGrp="1"/>
          </p:cNvSpPr>
          <p:nvPr>
            <p:ph type="title"/>
          </p:nvPr>
        </p:nvSpPr>
        <p:spPr>
          <a:xfrm>
            <a:off x="684213" y="1611317"/>
            <a:ext cx="7775575" cy="619125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1. </a:t>
            </a:r>
            <a:r>
              <a:rPr lang="ro-RO" altLang="en-US" b="1" dirty="0" smtClean="0"/>
              <a:t>Introducere</a:t>
            </a:r>
            <a:endParaRPr lang="en-US" altLang="en-US" b="1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BZ" dirty="0"/>
          </a:p>
        </p:txBody>
      </p:sp>
      <p:sp>
        <p:nvSpPr>
          <p:cNvPr id="11268" name="Datumsplatzhalter 3"/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o-RO" altLang="en-US" sz="1000" b="0" dirty="0" smtClean="0">
                <a:solidFill>
                  <a:srgbClr val="6E6452"/>
                </a:solidFill>
                <a:latin typeface="Arial Narrow" pitchFamily="34" charset="0"/>
              </a:rPr>
              <a:t>07/05/2014</a:t>
            </a:r>
            <a:endParaRPr lang="de-DE" altLang="en-US" sz="1000" b="0" dirty="0" smtClean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1269" name="Inhaltsplatzhalter 7"/>
          <p:cNvSpPr>
            <a:spLocks noGrp="1"/>
          </p:cNvSpPr>
          <p:nvPr>
            <p:ph idx="1"/>
          </p:nvPr>
        </p:nvSpPr>
        <p:spPr>
          <a:xfrm>
            <a:off x="684213" y="2214570"/>
            <a:ext cx="7775575" cy="4249737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altLang="en-US" b="1" dirty="0" smtClean="0"/>
              <a:t>1.2</a:t>
            </a:r>
            <a:r>
              <a:rPr lang="en-GB" altLang="en-US" b="1" dirty="0"/>
              <a:t>. </a:t>
            </a:r>
            <a:r>
              <a:rPr lang="ro-RO" altLang="en-US" b="1" dirty="0" smtClean="0"/>
              <a:t>Metodologia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en-US" b="1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o-RO" dirty="0" smtClean="0"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Documentul a fost elaborat luând în considerare cadrul legal și de politici relevant, valabil la nivel național, regional, și local; în vigoare la data elaborării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 smtClean="0">
              <a:latin typeface="Arial" panose="020B060402020202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o-RO" dirty="0" smtClean="0"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Cu toate aceste, trebuie ținut cont de faptul că acest cadru legal este într-un continuu proces de dezvoltare și schimbare, așteptat în viitorul apropiat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 smtClean="0"/>
          </a:p>
          <a:p>
            <a:pPr marL="0" indent="0">
              <a:spcAft>
                <a:spcPts val="0"/>
              </a:spcAft>
              <a:buNone/>
            </a:pPr>
            <a:endParaRPr lang="en-US" dirty="0" smtClean="0"/>
          </a:p>
          <a:p>
            <a:pPr marL="457200" indent="-457200" eaLnBrk="1" hangingPunct="1">
              <a:spcAft>
                <a:spcPts val="0"/>
              </a:spcAft>
              <a:buFont typeface="+mj-lt"/>
              <a:buAutoNum type="arabicPeriod"/>
            </a:pPr>
            <a:endParaRPr lang="en-US" altLang="en-US" sz="2000" dirty="0" smtClean="0"/>
          </a:p>
        </p:txBody>
      </p:sp>
      <p:sp>
        <p:nvSpPr>
          <p:cNvPr id="6" name="Titel 9"/>
          <p:cNvSpPr txBox="1">
            <a:spLocks/>
          </p:cNvSpPr>
          <p:nvPr/>
        </p:nvSpPr>
        <p:spPr bwMode="auto">
          <a:xfrm>
            <a:off x="272954" y="1060718"/>
            <a:ext cx="8270545" cy="65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o-RO" sz="2400" dirty="0">
                <a:solidFill>
                  <a:srgbClr val="C00000"/>
                </a:solidFill>
              </a:rPr>
              <a:t>Sectorul Drumurilor Regionale și Locale</a:t>
            </a:r>
            <a:endParaRPr kumimoji="0" lang="en-US" altLang="en-US" sz="2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5743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6"/>
          <p:cNvSpPr>
            <a:spLocks noGrp="1"/>
          </p:cNvSpPr>
          <p:nvPr>
            <p:ph type="title"/>
          </p:nvPr>
        </p:nvSpPr>
        <p:spPr>
          <a:xfrm>
            <a:off x="684213" y="1611317"/>
            <a:ext cx="7775575" cy="619125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2. </a:t>
            </a:r>
            <a:r>
              <a:rPr lang="ro-RO" altLang="en-US" b="1" dirty="0" smtClean="0"/>
              <a:t>Analiza situației curente</a:t>
            </a:r>
            <a:endParaRPr lang="en-US" altLang="en-US" b="1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BZ" dirty="0"/>
              <a:t>company presentation 2012</a:t>
            </a:r>
          </a:p>
        </p:txBody>
      </p:sp>
      <p:sp>
        <p:nvSpPr>
          <p:cNvPr id="11268" name="Datumsplatzhalter 3"/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o-RO" altLang="en-US" sz="1000" b="0" dirty="0" smtClean="0">
                <a:solidFill>
                  <a:srgbClr val="6E6452"/>
                </a:solidFill>
                <a:latin typeface="Arial Narrow" pitchFamily="34" charset="0"/>
              </a:rPr>
              <a:t>07/05/2014</a:t>
            </a:r>
            <a:endParaRPr lang="de-DE" altLang="en-US" sz="1000" b="0" dirty="0" smtClean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1269" name="Inhaltsplatzhalter 7"/>
          <p:cNvSpPr>
            <a:spLocks noGrp="1"/>
          </p:cNvSpPr>
          <p:nvPr>
            <p:ph idx="1"/>
          </p:nvPr>
        </p:nvSpPr>
        <p:spPr>
          <a:xfrm>
            <a:off x="684213" y="2230442"/>
            <a:ext cx="7775575" cy="4249737"/>
          </a:xfrm>
        </p:spPr>
        <p:txBody>
          <a:bodyPr/>
          <a:lstStyle/>
          <a:p>
            <a:pPr marL="457200" lvl="1" indent="-457200">
              <a:spcAft>
                <a:spcPts val="0"/>
              </a:spcAft>
              <a:buClr>
                <a:srgbClr val="C80F0F"/>
              </a:buClr>
              <a:buNone/>
            </a:pPr>
            <a:r>
              <a:rPr lang="en-GB" sz="2000" b="1" dirty="0" smtClean="0"/>
              <a:t>2.1 </a:t>
            </a:r>
            <a:r>
              <a:rPr lang="ro-RO" altLang="en-US" sz="2000" b="1" dirty="0"/>
              <a:t>Cadrul curent legal și de </a:t>
            </a:r>
            <a:r>
              <a:rPr lang="ro-RO" altLang="en-US" sz="2000" b="1" dirty="0" smtClean="0"/>
              <a:t>politici</a:t>
            </a:r>
            <a:endParaRPr lang="en-GB" sz="2400" b="1" dirty="0" smtClean="0"/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o-RO" sz="2000" dirty="0" smtClean="0"/>
              <a:t>Strategia Națională de Dezvoltare </a:t>
            </a:r>
            <a:r>
              <a:rPr lang="en-GB" sz="2000" dirty="0" smtClean="0"/>
              <a:t>(</a:t>
            </a:r>
            <a:r>
              <a:rPr lang="ro-RO" sz="2000" dirty="0" smtClean="0"/>
              <a:t>SND</a:t>
            </a:r>
            <a:r>
              <a:rPr lang="en-GB" sz="2000" dirty="0" smtClean="0"/>
              <a:t>):</a:t>
            </a:r>
            <a:endParaRPr lang="en-GB" sz="2000" dirty="0"/>
          </a:p>
          <a:p>
            <a:pPr marL="702900" lvl="1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ro-RO" sz="2000" dirty="0" smtClean="0"/>
              <a:t>SND </a:t>
            </a:r>
            <a:r>
              <a:rPr lang="en-GB" sz="2000" dirty="0" smtClean="0"/>
              <a:t>2008 – 2011,</a:t>
            </a:r>
          </a:p>
          <a:p>
            <a:pPr marL="702900" lvl="1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ro-RO" sz="2000" dirty="0" smtClean="0"/>
              <a:t>SND </a:t>
            </a:r>
            <a:r>
              <a:rPr lang="en-GB" sz="2000" dirty="0" smtClean="0"/>
              <a:t>2012 – 2020, “Moldova 2020”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o-RO" sz="2000" dirty="0" smtClean="0"/>
              <a:t>Strategia de Transport și Logistică </a:t>
            </a:r>
            <a:r>
              <a:rPr lang="en-GB" sz="2000" dirty="0" smtClean="0"/>
              <a:t>2013 - 2022</a:t>
            </a:r>
            <a:endParaRPr lang="en-GB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o-RO" sz="2000" dirty="0" smtClean="0"/>
              <a:t>Strategia Națională pentru Dezvoltare Regională </a:t>
            </a:r>
            <a:r>
              <a:rPr lang="en-GB" sz="2000" dirty="0" smtClean="0"/>
              <a:t>2013-2015</a:t>
            </a:r>
            <a:endParaRPr lang="en-GB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o-RO" sz="2000" dirty="0" smtClean="0"/>
              <a:t>Strategia de Dezvoltare Regională Centru</a:t>
            </a:r>
            <a:endParaRPr lang="en-GB" sz="20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None/>
            </a:pPr>
            <a:endParaRPr lang="en-GB" altLang="en-US" sz="2400" dirty="0"/>
          </a:p>
        </p:txBody>
      </p:sp>
      <p:sp>
        <p:nvSpPr>
          <p:cNvPr id="6" name="Titel 9"/>
          <p:cNvSpPr txBox="1">
            <a:spLocks/>
          </p:cNvSpPr>
          <p:nvPr/>
        </p:nvSpPr>
        <p:spPr bwMode="auto">
          <a:xfrm>
            <a:off x="272954" y="1060718"/>
            <a:ext cx="8270545" cy="65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o-RO" sz="2400" dirty="0">
                <a:solidFill>
                  <a:srgbClr val="C00000"/>
                </a:solidFill>
              </a:rPr>
              <a:t>Sectorul Drumurilor Regionale și Locale</a:t>
            </a:r>
            <a:endParaRPr kumimoji="0" lang="en-US" altLang="en-US" sz="2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320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6"/>
          <p:cNvSpPr>
            <a:spLocks noGrp="1"/>
          </p:cNvSpPr>
          <p:nvPr>
            <p:ph type="title"/>
          </p:nvPr>
        </p:nvSpPr>
        <p:spPr>
          <a:xfrm>
            <a:off x="684213" y="1611317"/>
            <a:ext cx="7775575" cy="619125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2. </a:t>
            </a:r>
            <a:r>
              <a:rPr lang="ro-RO" altLang="en-US" b="1" dirty="0" smtClean="0"/>
              <a:t>Analiza situației curente</a:t>
            </a:r>
            <a:endParaRPr lang="en-US" altLang="en-US" b="1" dirty="0" smtClean="0"/>
          </a:p>
        </p:txBody>
      </p:sp>
      <p:sp>
        <p:nvSpPr>
          <p:cNvPr id="11268" name="Datumsplatzhalter 3"/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1000" b="0" dirty="0" smtClean="0">
                <a:solidFill>
                  <a:srgbClr val="6E6452"/>
                </a:solidFill>
                <a:latin typeface="Arial Narrow" pitchFamily="34" charset="0"/>
              </a:rPr>
              <a:t>07/05/2014</a:t>
            </a:r>
            <a:endParaRPr lang="de-DE" altLang="en-US" sz="1000" b="0" dirty="0" smtClean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1269" name="Inhaltsplatzhalter 7"/>
          <p:cNvSpPr>
            <a:spLocks noGrp="1"/>
          </p:cNvSpPr>
          <p:nvPr>
            <p:ph idx="1"/>
          </p:nvPr>
        </p:nvSpPr>
        <p:spPr>
          <a:xfrm>
            <a:off x="684213" y="2230442"/>
            <a:ext cx="7775575" cy="4249737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1" dirty="0" smtClean="0"/>
              <a:t>2.1 </a:t>
            </a:r>
            <a:r>
              <a:rPr lang="ro-RO" altLang="en-US" sz="2000" b="1" dirty="0"/>
              <a:t>Cadrul curent legal și de </a:t>
            </a:r>
            <a:r>
              <a:rPr lang="ro-RO" altLang="en-US" sz="2000" b="1" dirty="0" smtClean="0"/>
              <a:t>politici </a:t>
            </a:r>
            <a:r>
              <a:rPr lang="en-GB" sz="2000" b="1" dirty="0" smtClean="0"/>
              <a:t>(</a:t>
            </a:r>
            <a:r>
              <a:rPr lang="ro-RO" sz="2000" b="1" dirty="0" smtClean="0"/>
              <a:t>continuare</a:t>
            </a:r>
            <a:r>
              <a:rPr lang="en-GB" sz="2000" b="1" dirty="0" smtClean="0"/>
              <a:t>) </a:t>
            </a:r>
            <a:endParaRPr lang="en-US" altLang="en-US" sz="2000" b="1" dirty="0" smtClean="0"/>
          </a:p>
        </p:txBody>
      </p:sp>
      <p:sp>
        <p:nvSpPr>
          <p:cNvPr id="6" name="Titel 9"/>
          <p:cNvSpPr txBox="1">
            <a:spLocks/>
          </p:cNvSpPr>
          <p:nvPr/>
        </p:nvSpPr>
        <p:spPr bwMode="auto">
          <a:xfrm>
            <a:off x="272954" y="1060718"/>
            <a:ext cx="8270545" cy="65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o-RO" sz="2400" dirty="0">
                <a:solidFill>
                  <a:srgbClr val="C00000"/>
                </a:solidFill>
              </a:rPr>
              <a:t>Sectorul Drumurilor Regionale și Locale</a:t>
            </a:r>
            <a:endParaRPr kumimoji="0" lang="en-US" altLang="en-US" sz="2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 txBox="1">
            <a:spLocks/>
          </p:cNvSpPr>
          <p:nvPr/>
        </p:nvSpPr>
        <p:spPr bwMode="auto">
          <a:xfrm>
            <a:off x="767499" y="2714977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79500" indent="-358775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39863" indent="-358775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4pPr>
            <a:lvl5pPr marL="1439863" indent="388938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eaLnBrk="0" hangingPunct="0"/>
            <a:r>
              <a:rPr lang="ro-RO" altLang="en-US" b="0" kern="0" dirty="0" smtClean="0"/>
              <a:t>Legea drumurilor </a:t>
            </a:r>
            <a:r>
              <a:rPr lang="en-GB" altLang="en-US" b="0" kern="0" dirty="0" smtClean="0"/>
              <a:t>N</a:t>
            </a:r>
            <a:r>
              <a:rPr lang="ro-RO" altLang="en-US" b="0" kern="0" dirty="0" smtClean="0"/>
              <a:t>r</a:t>
            </a:r>
            <a:r>
              <a:rPr lang="en-GB" altLang="en-US" b="0" kern="0" dirty="0" smtClean="0"/>
              <a:t>.509-XIII </a:t>
            </a:r>
            <a:r>
              <a:rPr lang="ro-RO" altLang="en-US" b="0" kern="0" dirty="0" smtClean="0"/>
              <a:t>din </a:t>
            </a:r>
            <a:r>
              <a:rPr lang="en-GB" altLang="en-US" b="0" kern="0" dirty="0" smtClean="0"/>
              <a:t>22.06.95</a:t>
            </a:r>
          </a:p>
          <a:p>
            <a:pPr eaLnBrk="0" hangingPunct="0"/>
            <a:r>
              <a:rPr lang="ro-RO" altLang="en-US" b="0" kern="0" dirty="0" smtClean="0"/>
              <a:t>Legea fondului rutier </a:t>
            </a:r>
            <a:r>
              <a:rPr lang="en-GB" altLang="en-US" b="0" kern="0" dirty="0" smtClean="0"/>
              <a:t>N</a:t>
            </a:r>
            <a:r>
              <a:rPr lang="ro-RO" altLang="en-US" b="0" kern="0" dirty="0" smtClean="0"/>
              <a:t>r</a:t>
            </a:r>
            <a:r>
              <a:rPr lang="en-GB" altLang="en-US" b="0" kern="0" dirty="0" smtClean="0"/>
              <a:t>.720-XIII </a:t>
            </a:r>
            <a:r>
              <a:rPr lang="ro-RO" altLang="en-US" b="0" kern="0" dirty="0" smtClean="0"/>
              <a:t>din </a:t>
            </a:r>
            <a:r>
              <a:rPr lang="en-GB" altLang="en-US" b="0" kern="0" dirty="0" smtClean="0"/>
              <a:t>02.02.1996</a:t>
            </a:r>
          </a:p>
          <a:p>
            <a:pPr eaLnBrk="0" hangingPunct="0"/>
            <a:r>
              <a:rPr lang="ro-RO" altLang="en-US" b="0" kern="0" dirty="0" smtClean="0"/>
              <a:t>Legea privind siguranța traficului rutier </a:t>
            </a:r>
            <a:r>
              <a:rPr lang="en-US" altLang="en-US" b="0" kern="0" dirty="0" smtClean="0"/>
              <a:t>N</a:t>
            </a:r>
            <a:r>
              <a:rPr lang="ro-RO" altLang="en-US" b="0" kern="0" dirty="0" smtClean="0"/>
              <a:t>r</a:t>
            </a:r>
            <a:r>
              <a:rPr lang="en-US" altLang="en-US" b="0" kern="0" dirty="0" smtClean="0"/>
              <a:t>.131-XVI </a:t>
            </a:r>
            <a:r>
              <a:rPr lang="ro-RO" altLang="en-US" b="0" kern="0" dirty="0" smtClean="0"/>
              <a:t>din </a:t>
            </a:r>
            <a:r>
              <a:rPr lang="en-US" altLang="en-US" b="0" kern="0" dirty="0" smtClean="0"/>
              <a:t>07.06.2007</a:t>
            </a:r>
            <a:endParaRPr lang="en-GB" altLang="en-US" b="0" kern="0" dirty="0" smtClean="0"/>
          </a:p>
          <a:p>
            <a:pPr eaLnBrk="0" hangingPunct="0"/>
            <a:r>
              <a:rPr lang="ro-RO" altLang="en-US" b="0" kern="0" dirty="0" smtClean="0"/>
              <a:t>Legea privind descentralizarea administrativă </a:t>
            </a:r>
            <a:r>
              <a:rPr lang="en-US" altLang="en-US" b="0" kern="0" dirty="0" smtClean="0"/>
              <a:t>N</a:t>
            </a:r>
            <a:r>
              <a:rPr lang="ro-RO" altLang="en-US" b="0" kern="0" dirty="0" smtClean="0"/>
              <a:t>r</a:t>
            </a:r>
            <a:r>
              <a:rPr lang="en-US" altLang="en-US" b="0" kern="0" dirty="0" smtClean="0"/>
              <a:t>.435-XVI </a:t>
            </a:r>
            <a:r>
              <a:rPr lang="ro-RO" altLang="en-US" b="0" kern="0" dirty="0" smtClean="0"/>
              <a:t>din </a:t>
            </a:r>
            <a:r>
              <a:rPr lang="en-US" altLang="en-US" b="0" kern="0" dirty="0" smtClean="0"/>
              <a:t>28.12.2006</a:t>
            </a:r>
            <a:endParaRPr lang="ru-RU" altLang="en-US" b="0" kern="0" dirty="0" smtClean="0"/>
          </a:p>
          <a:p>
            <a:pPr eaLnBrk="0" hangingPunct="0"/>
            <a:r>
              <a:rPr lang="ro-RO" altLang="en-US" b="0" kern="0" dirty="0" smtClean="0"/>
              <a:t>Legea privind administrația publică locală </a:t>
            </a:r>
            <a:r>
              <a:rPr lang="en-GB" altLang="en-US" b="0" kern="0" dirty="0" smtClean="0"/>
              <a:t>N</a:t>
            </a:r>
            <a:r>
              <a:rPr lang="ro-RO" altLang="en-US" b="0" kern="0" dirty="0" smtClean="0"/>
              <a:t>r</a:t>
            </a:r>
            <a:r>
              <a:rPr lang="en-GB" altLang="en-US" b="0" kern="0" dirty="0" smtClean="0"/>
              <a:t>.</a:t>
            </a:r>
            <a:r>
              <a:rPr lang="en-US" altLang="en-US" b="0" kern="0" dirty="0" smtClean="0"/>
              <a:t>436-XVI </a:t>
            </a:r>
            <a:r>
              <a:rPr lang="ro-RO" altLang="en-US" b="0" kern="0" dirty="0" smtClean="0"/>
              <a:t>din </a:t>
            </a:r>
            <a:r>
              <a:rPr lang="en-US" altLang="en-US" b="0" kern="0" dirty="0" smtClean="0"/>
              <a:t>28.12.2006</a:t>
            </a:r>
            <a:endParaRPr lang="en-GB" altLang="en-US" b="0" kern="0" dirty="0" smtClean="0"/>
          </a:p>
          <a:p>
            <a:pPr eaLnBrk="0" hangingPunct="0"/>
            <a:r>
              <a:rPr lang="ro-RO" altLang="en-US" b="0" kern="0" dirty="0" smtClean="0"/>
              <a:t>Legislația mediului</a:t>
            </a:r>
            <a:r>
              <a:rPr lang="en-US" altLang="en-US" b="0" kern="0" dirty="0" smtClean="0"/>
              <a:t>: </a:t>
            </a:r>
            <a:r>
              <a:rPr lang="ro-RO" altLang="en-US" b="0" kern="0" dirty="0" smtClean="0"/>
              <a:t>Legea privind protecția mediului înconjurător Nr</a:t>
            </a:r>
            <a:r>
              <a:rPr lang="en-US" altLang="en-US" b="0" kern="0" dirty="0" smtClean="0"/>
              <a:t>. 1515 </a:t>
            </a:r>
            <a:r>
              <a:rPr lang="ro-RO" altLang="en-US" b="0" kern="0" dirty="0" smtClean="0"/>
              <a:t>din </a:t>
            </a:r>
            <a:r>
              <a:rPr lang="en-US" altLang="en-US" b="0" kern="0" dirty="0" smtClean="0"/>
              <a:t>16.06.1993 </a:t>
            </a:r>
            <a:r>
              <a:rPr lang="ro-RO" altLang="en-US" b="0" kern="0" dirty="0" smtClean="0"/>
              <a:t>și Legea privind expertiza ecologică și evaluarea impactului asupra mediului înconjurător</a:t>
            </a:r>
            <a:r>
              <a:rPr lang="en-US" altLang="en-US" b="0" kern="0" dirty="0" smtClean="0"/>
              <a:t> N</a:t>
            </a:r>
            <a:r>
              <a:rPr lang="ro-RO" altLang="en-US" b="0" kern="0" dirty="0" smtClean="0"/>
              <a:t>r</a:t>
            </a:r>
            <a:r>
              <a:rPr lang="en-US" altLang="en-US" b="0" kern="0" dirty="0" smtClean="0"/>
              <a:t>. 851 </a:t>
            </a:r>
            <a:r>
              <a:rPr lang="ro-RO" altLang="en-US" b="0" kern="0" dirty="0" smtClean="0"/>
              <a:t>din</a:t>
            </a:r>
            <a:r>
              <a:rPr lang="en-US" altLang="en-US" b="0" kern="0" dirty="0" smtClean="0"/>
              <a:t> 29.05.1996</a:t>
            </a:r>
          </a:p>
        </p:txBody>
      </p:sp>
    </p:spTree>
    <p:extLst>
      <p:ext uri="{BB962C8B-B14F-4D97-AF65-F5344CB8AC3E}">
        <p14:creationId xmlns:p14="http://schemas.microsoft.com/office/powerpoint/2010/main" val="3219255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6"/>
          <p:cNvSpPr>
            <a:spLocks noGrp="1"/>
          </p:cNvSpPr>
          <p:nvPr>
            <p:ph type="title"/>
          </p:nvPr>
        </p:nvSpPr>
        <p:spPr>
          <a:xfrm>
            <a:off x="665778" y="1574385"/>
            <a:ext cx="7775575" cy="619125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2. </a:t>
            </a:r>
            <a:r>
              <a:rPr lang="ro-RO" altLang="en-US" b="1" dirty="0" smtClean="0"/>
              <a:t>Analiza situației curente</a:t>
            </a:r>
            <a:endParaRPr lang="en-US" altLang="en-US" b="1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BZ" dirty="0"/>
          </a:p>
        </p:txBody>
      </p:sp>
      <p:sp>
        <p:nvSpPr>
          <p:cNvPr id="11268" name="Datumsplatzhalter 3"/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1000" b="0" dirty="0" smtClean="0">
                <a:solidFill>
                  <a:srgbClr val="6E6452"/>
                </a:solidFill>
                <a:latin typeface="Arial Narrow" pitchFamily="34" charset="0"/>
              </a:rPr>
              <a:t>07/05/2014</a:t>
            </a:r>
            <a:endParaRPr lang="de-DE" altLang="en-US" sz="1000" b="0" dirty="0" smtClean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1269" name="Inhaltsplatzhalter 7"/>
          <p:cNvSpPr>
            <a:spLocks noGrp="1"/>
          </p:cNvSpPr>
          <p:nvPr>
            <p:ph idx="1"/>
          </p:nvPr>
        </p:nvSpPr>
        <p:spPr>
          <a:xfrm>
            <a:off x="679450" y="2057104"/>
            <a:ext cx="7775575" cy="4524671"/>
          </a:xfrm>
        </p:spPr>
        <p:txBody>
          <a:bodyPr/>
          <a:lstStyle/>
          <a:p>
            <a:pPr marL="457200" lvl="1" indent="-457200">
              <a:spcAft>
                <a:spcPts val="0"/>
              </a:spcAft>
              <a:buNone/>
            </a:pPr>
            <a:r>
              <a:rPr lang="en-GB" sz="2000" b="1" dirty="0" smtClean="0"/>
              <a:t>2.2. </a:t>
            </a:r>
            <a:r>
              <a:rPr lang="ro-RO" altLang="en-US" sz="2000" b="1" dirty="0"/>
              <a:t>Aranjamente instituționale relevante pentru infrastructura rutieră</a:t>
            </a:r>
            <a:endParaRPr lang="en-GB" altLang="en-US" sz="2000" b="1" dirty="0"/>
          </a:p>
          <a:p>
            <a:pPr marL="0" lvl="0" indent="0">
              <a:spcBef>
                <a:spcPts val="1000"/>
              </a:spcBef>
              <a:spcAft>
                <a:spcPts val="400"/>
              </a:spcAft>
              <a:buNone/>
            </a:pPr>
            <a:r>
              <a:rPr lang="ro-RO" dirty="0" smtClean="0"/>
              <a:t>Structura administrativă la nivel național</a:t>
            </a:r>
            <a:r>
              <a:rPr lang="en-US" dirty="0" smtClean="0"/>
              <a:t>:</a:t>
            </a:r>
            <a:endParaRPr lang="en-US" dirty="0"/>
          </a:p>
          <a:p>
            <a:pPr marL="457200" lvl="0" indent="-457200">
              <a:spcAft>
                <a:spcPts val="400"/>
              </a:spcAft>
              <a:buFont typeface="Arial" pitchFamily="34" charset="0"/>
              <a:buChar char="•"/>
            </a:pPr>
            <a:r>
              <a:rPr lang="ro-RO" dirty="0" smtClean="0"/>
              <a:t>Ministerul Dezvoltării Regionale și Construcțiilor </a:t>
            </a:r>
            <a:r>
              <a:rPr lang="en-GB" dirty="0" smtClean="0"/>
              <a:t>(</a:t>
            </a:r>
            <a:r>
              <a:rPr lang="ro-RO" dirty="0" smtClean="0"/>
              <a:t>MDRC</a:t>
            </a:r>
            <a:r>
              <a:rPr lang="en-GB" dirty="0" smtClean="0"/>
              <a:t>)</a:t>
            </a:r>
            <a:endParaRPr lang="en-GB" dirty="0"/>
          </a:p>
          <a:p>
            <a:pPr marL="457200" lvl="0" indent="-457200">
              <a:spcAft>
                <a:spcPts val="400"/>
              </a:spcAft>
              <a:buFont typeface="Arial" pitchFamily="34" charset="0"/>
              <a:buChar char="•"/>
            </a:pPr>
            <a:r>
              <a:rPr lang="ro-RO" dirty="0" smtClean="0"/>
              <a:t>Ministerul Transporturilor și Infrastructurii Drumurilor</a:t>
            </a:r>
            <a:r>
              <a:rPr lang="en-GB" dirty="0" smtClean="0"/>
              <a:t>(MT</a:t>
            </a:r>
            <a:r>
              <a:rPr lang="ro-RO" dirty="0" smtClean="0"/>
              <a:t>ID)</a:t>
            </a:r>
            <a:endParaRPr lang="en-GB" dirty="0"/>
          </a:p>
          <a:p>
            <a:pPr marL="457200" lvl="0" indent="-457200">
              <a:spcAft>
                <a:spcPts val="400"/>
              </a:spcAft>
              <a:buFont typeface="Arial" pitchFamily="34" charset="0"/>
              <a:buChar char="•"/>
            </a:pPr>
            <a:r>
              <a:rPr lang="ro-RO" dirty="0" smtClean="0"/>
              <a:t>Administrația de Stat a Drumurilor </a:t>
            </a:r>
            <a:r>
              <a:rPr lang="en-GB" dirty="0" smtClean="0"/>
              <a:t>(</a:t>
            </a:r>
            <a:r>
              <a:rPr lang="ro-RO" dirty="0" smtClean="0"/>
              <a:t>ASD</a:t>
            </a:r>
            <a:r>
              <a:rPr lang="en-GB" dirty="0" smtClean="0"/>
              <a:t>)</a:t>
            </a:r>
            <a:endParaRPr lang="en-GB" dirty="0"/>
          </a:p>
          <a:p>
            <a:pPr marL="457200" lvl="1" indent="-457200">
              <a:spcAft>
                <a:spcPts val="400"/>
              </a:spcAft>
              <a:buClr>
                <a:srgbClr val="C80F0F"/>
              </a:buClr>
              <a:buNone/>
            </a:pPr>
            <a:r>
              <a:rPr lang="ro-RO" dirty="0" smtClean="0">
                <a:ea typeface="+mn-ea"/>
                <a:cs typeface="+mn-cs"/>
              </a:rPr>
              <a:t>Structura administrativă la nivel subnațional</a:t>
            </a:r>
            <a:r>
              <a:rPr lang="en-GB" dirty="0" smtClean="0">
                <a:ea typeface="+mn-ea"/>
                <a:cs typeface="+mn-cs"/>
              </a:rPr>
              <a:t>: </a:t>
            </a:r>
            <a:endParaRPr lang="en-GB" dirty="0">
              <a:ea typeface="+mn-ea"/>
              <a:cs typeface="+mn-cs"/>
            </a:endParaRPr>
          </a:p>
          <a:p>
            <a:pPr marL="457200" lvl="0" indent="-457200">
              <a:spcAft>
                <a:spcPts val="400"/>
              </a:spcAft>
              <a:buFont typeface="Arial" pitchFamily="34" charset="0"/>
              <a:buChar char="•"/>
            </a:pPr>
            <a:r>
              <a:rPr lang="ro-RO" dirty="0" smtClean="0"/>
              <a:t>Agențiile și Consiliile de Dezvoltare Regională </a:t>
            </a:r>
            <a:r>
              <a:rPr lang="en-GB" dirty="0" smtClean="0"/>
              <a:t>(</a:t>
            </a:r>
            <a:r>
              <a:rPr lang="ro-RO" dirty="0" smtClean="0"/>
              <a:t>ADR și</a:t>
            </a:r>
            <a:r>
              <a:rPr lang="en-GB" dirty="0" smtClean="0"/>
              <a:t> </a:t>
            </a:r>
            <a:r>
              <a:rPr lang="ro-RO" dirty="0" smtClean="0"/>
              <a:t>CDR</a:t>
            </a:r>
            <a:r>
              <a:rPr lang="en-GB" dirty="0" smtClean="0"/>
              <a:t>)</a:t>
            </a:r>
            <a:endParaRPr lang="en-GB" dirty="0"/>
          </a:p>
          <a:p>
            <a:pPr marL="457200" lvl="0" indent="-457200">
              <a:spcAft>
                <a:spcPts val="400"/>
              </a:spcAft>
              <a:buFont typeface="Arial" pitchFamily="34" charset="0"/>
              <a:buChar char="•"/>
            </a:pPr>
            <a:r>
              <a:rPr lang="ro-RO" dirty="0" smtClean="0"/>
              <a:t>Administrațiile Publice Locale </a:t>
            </a:r>
            <a:r>
              <a:rPr lang="en-GB" dirty="0" smtClean="0"/>
              <a:t>(</a:t>
            </a:r>
            <a:r>
              <a:rPr lang="ro-RO" dirty="0" smtClean="0"/>
              <a:t>APL</a:t>
            </a:r>
            <a:r>
              <a:rPr lang="en-GB" dirty="0" smtClean="0"/>
              <a:t> </a:t>
            </a:r>
            <a:r>
              <a:rPr lang="en-GB" dirty="0"/>
              <a:t>2)</a:t>
            </a:r>
          </a:p>
          <a:p>
            <a:pPr marL="457200" lvl="0" indent="-457200">
              <a:spcAft>
                <a:spcPts val="400"/>
              </a:spcAft>
              <a:buFont typeface="Arial" pitchFamily="34" charset="0"/>
              <a:buChar char="•"/>
            </a:pPr>
            <a:r>
              <a:rPr lang="ro-RO" dirty="0" smtClean="0"/>
              <a:t>Întreprinderile de întreținere a drumurilor</a:t>
            </a:r>
            <a:endParaRPr lang="en-GB" dirty="0"/>
          </a:p>
          <a:p>
            <a:pPr marL="457200" lvl="0" indent="-457200">
              <a:spcAft>
                <a:spcPts val="400"/>
              </a:spcAft>
              <a:buFont typeface="Arial" pitchFamily="34" charset="0"/>
              <a:buChar char="•"/>
            </a:pPr>
            <a:r>
              <a:rPr lang="ro-RO" dirty="0" smtClean="0"/>
              <a:t>Administrațiile Publice Locale </a:t>
            </a:r>
            <a:r>
              <a:rPr lang="en-GB" dirty="0" smtClean="0"/>
              <a:t>(</a:t>
            </a:r>
            <a:r>
              <a:rPr lang="ro-RO" dirty="0" smtClean="0"/>
              <a:t>APL</a:t>
            </a:r>
            <a:r>
              <a:rPr lang="en-GB" dirty="0" smtClean="0"/>
              <a:t> </a:t>
            </a:r>
            <a:r>
              <a:rPr lang="en-GB" dirty="0"/>
              <a:t>1)</a:t>
            </a:r>
          </a:p>
          <a:p>
            <a:pPr marL="457200" indent="-457200">
              <a:spcAft>
                <a:spcPts val="0"/>
              </a:spcAft>
              <a:buNone/>
            </a:pPr>
            <a:endParaRPr lang="en-US" altLang="en-US" sz="2200" dirty="0" smtClean="0"/>
          </a:p>
        </p:txBody>
      </p:sp>
      <p:sp>
        <p:nvSpPr>
          <p:cNvPr id="6" name="Titel 9"/>
          <p:cNvSpPr txBox="1">
            <a:spLocks/>
          </p:cNvSpPr>
          <p:nvPr/>
        </p:nvSpPr>
        <p:spPr bwMode="auto">
          <a:xfrm>
            <a:off x="317199" y="1031221"/>
            <a:ext cx="8270545" cy="65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o-RO" sz="2400" dirty="0">
                <a:solidFill>
                  <a:srgbClr val="C00000"/>
                </a:solidFill>
              </a:rPr>
              <a:t>Sectorul Drumurilor Regionale și Locale</a:t>
            </a:r>
            <a:endParaRPr kumimoji="0" lang="en-US" altLang="en-US" sz="2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1890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.04.2014_RLR_Workshop-2_North_Session-1_MG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Cover">
  <a:themeElements>
    <a:clrScheme name="GTZ-DE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4B859F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22.04.2014_RLR_Workshop-2_North_Session-1_MG</Template>
  <TotalTime>1585</TotalTime>
  <Words>1585</Words>
  <Application>Microsoft Office PowerPoint</Application>
  <PresentationFormat>On-screen Show (4:3)</PresentationFormat>
  <Paragraphs>373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Cambria</vt:lpstr>
      <vt:lpstr>Courier New</vt:lpstr>
      <vt:lpstr>Times New Roman</vt:lpstr>
      <vt:lpstr>Wingdings</vt:lpstr>
      <vt:lpstr>22.04.2014_RLR_Workshop-2_North_Session-1_MG</vt:lpstr>
      <vt:lpstr>Cover</vt:lpstr>
      <vt:lpstr>Sectorul Drumurilor Regionale și Locale</vt:lpstr>
      <vt:lpstr>Conținut: </vt:lpstr>
      <vt:lpstr>Conținut (continuare): </vt:lpstr>
      <vt:lpstr>Cuprins (continuare): </vt:lpstr>
      <vt:lpstr>1. Introducere</vt:lpstr>
      <vt:lpstr>1. Introducere</vt:lpstr>
      <vt:lpstr>2. Analiza situației curente</vt:lpstr>
      <vt:lpstr>2. Analiza situației curente</vt:lpstr>
      <vt:lpstr>2. Analiza situației curente</vt:lpstr>
      <vt:lpstr>2.2. Aranjamente instituționale relevante pentru infrastructura rutieră</vt:lpstr>
      <vt:lpstr>2.3. Condițiile geografice și rețeaua rutieră în RD Centru </vt:lpstr>
      <vt:lpstr>2.3. Condițiile geografice și rețeaua rutieră în RD Centru</vt:lpstr>
      <vt:lpstr>2.3. Condițiile geografice și a rețelei rutiere din RD Centru </vt:lpstr>
      <vt:lpstr>2.4. Descrierea infrastructurii drumurilor   </vt:lpstr>
      <vt:lpstr>2.4. Descrierea infrastructurii drumurilor  </vt:lpstr>
      <vt:lpstr>2.5. Aspecte de gen și sociale   </vt:lpstr>
      <vt:lpstr>2.6. Nivelurile de finanțare a sectorului rutier    </vt:lpstr>
      <vt:lpstr>2.6. Nivelurile de finanțare în sectorul rutier    </vt:lpstr>
      <vt:lpstr>2.7. Lecțiile învățate în sectorul drumurilor    </vt:lpstr>
      <vt:lpstr>2.8. Problemele cheie și riscurile în dezvoltarea drumurilor regionale și locale       </vt:lpstr>
      <vt:lpstr>PowerPoint Presentation</vt:lpstr>
      <vt:lpstr>Vă mulțumim pentru atenție.</vt:lpstr>
    </vt:vector>
  </TitlesOfParts>
  <Company>SPecialiST RePack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MG</dc:creator>
  <cp:keywords>GIZ-Leerfolie</cp:keywords>
  <cp:lastModifiedBy>User</cp:lastModifiedBy>
  <cp:revision>229</cp:revision>
  <cp:lastPrinted>2014-04-30T06:49:07Z</cp:lastPrinted>
  <dcterms:created xsi:type="dcterms:W3CDTF">2014-04-22T08:05:48Z</dcterms:created>
  <dcterms:modified xsi:type="dcterms:W3CDTF">2014-05-05T07:39:31Z</dcterms:modified>
</cp:coreProperties>
</file>