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4" r:id="rId2"/>
    <p:sldId id="315" r:id="rId3"/>
    <p:sldId id="319" r:id="rId4"/>
    <p:sldId id="314" r:id="rId5"/>
    <p:sldId id="316" r:id="rId6"/>
    <p:sldId id="320" r:id="rId7"/>
    <p:sldId id="317" r:id="rId8"/>
    <p:sldId id="318" r:id="rId9"/>
    <p:sldId id="31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090" autoAdjust="0"/>
    <p:restoredTop sz="94660"/>
  </p:normalViewPr>
  <p:slideViewPr>
    <p:cSldViewPr>
      <p:cViewPr varScale="1">
        <p:scale>
          <a:sx n="57" d="100"/>
          <a:sy n="57" d="100"/>
        </p:scale>
        <p:origin x="859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89BC-F7BB-44B4-AC65-01E0DA9A3957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u-RU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84184-5EAD-4A2D-9F77-E5C99AD19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301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altLang="ro-RO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itchFamily="34" charset="-18"/>
              </a:defRPr>
            </a:lvl1pPr>
            <a:lvl2pPr marL="729205" indent="-280464">
              <a:defRPr>
                <a:solidFill>
                  <a:schemeClr val="tx1"/>
                </a:solidFill>
                <a:latin typeface="Gill Sans MT" pitchFamily="34" charset="-18"/>
              </a:defRPr>
            </a:lvl2pPr>
            <a:lvl3pPr marL="1121855" indent="-224371">
              <a:defRPr>
                <a:solidFill>
                  <a:schemeClr val="tx1"/>
                </a:solidFill>
                <a:latin typeface="Gill Sans MT" pitchFamily="34" charset="-18"/>
              </a:defRPr>
            </a:lvl3pPr>
            <a:lvl4pPr marL="1570596" indent="-224371">
              <a:defRPr>
                <a:solidFill>
                  <a:schemeClr val="tx1"/>
                </a:solidFill>
                <a:latin typeface="Gill Sans MT" pitchFamily="34" charset="-18"/>
              </a:defRPr>
            </a:lvl4pPr>
            <a:lvl5pPr marL="2019338" indent="-224371">
              <a:defRPr>
                <a:solidFill>
                  <a:schemeClr val="tx1"/>
                </a:solidFill>
                <a:latin typeface="Gill Sans MT" pitchFamily="34" charset="-18"/>
              </a:defRPr>
            </a:lvl5pPr>
            <a:lvl6pPr marL="2468080" indent="-224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-18"/>
              </a:defRPr>
            </a:lvl6pPr>
            <a:lvl7pPr marL="2916822" indent="-224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-18"/>
              </a:defRPr>
            </a:lvl7pPr>
            <a:lvl8pPr marL="3365564" indent="-224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-18"/>
              </a:defRPr>
            </a:lvl8pPr>
            <a:lvl9pPr marL="3814305" indent="-224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-18"/>
              </a:defRPr>
            </a:lvl9pPr>
          </a:lstStyle>
          <a:p>
            <a:fld id="{7DC35954-CBFD-4517-A6B5-2A544D7D7085}" type="slidenum">
              <a:rPr lang="ru-RU" altLang="ro-RO" smtClean="0">
                <a:latin typeface="Calibri" pitchFamily="34" charset="0"/>
              </a:rPr>
              <a:pPr/>
              <a:t>2</a:t>
            </a:fld>
            <a:endParaRPr lang="ru-RU" altLang="ro-RO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83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altLang="ro-RO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itchFamily="34" charset="-18"/>
              </a:defRPr>
            </a:lvl1pPr>
            <a:lvl2pPr marL="729205" indent="-280464">
              <a:defRPr>
                <a:solidFill>
                  <a:schemeClr val="tx1"/>
                </a:solidFill>
                <a:latin typeface="Gill Sans MT" pitchFamily="34" charset="-18"/>
              </a:defRPr>
            </a:lvl2pPr>
            <a:lvl3pPr marL="1121855" indent="-224371">
              <a:defRPr>
                <a:solidFill>
                  <a:schemeClr val="tx1"/>
                </a:solidFill>
                <a:latin typeface="Gill Sans MT" pitchFamily="34" charset="-18"/>
              </a:defRPr>
            </a:lvl3pPr>
            <a:lvl4pPr marL="1570596" indent="-224371">
              <a:defRPr>
                <a:solidFill>
                  <a:schemeClr val="tx1"/>
                </a:solidFill>
                <a:latin typeface="Gill Sans MT" pitchFamily="34" charset="-18"/>
              </a:defRPr>
            </a:lvl4pPr>
            <a:lvl5pPr marL="2019338" indent="-224371">
              <a:defRPr>
                <a:solidFill>
                  <a:schemeClr val="tx1"/>
                </a:solidFill>
                <a:latin typeface="Gill Sans MT" pitchFamily="34" charset="-18"/>
              </a:defRPr>
            </a:lvl5pPr>
            <a:lvl6pPr marL="2468080" indent="-224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-18"/>
              </a:defRPr>
            </a:lvl6pPr>
            <a:lvl7pPr marL="2916822" indent="-224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-18"/>
              </a:defRPr>
            </a:lvl7pPr>
            <a:lvl8pPr marL="3365564" indent="-224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-18"/>
              </a:defRPr>
            </a:lvl8pPr>
            <a:lvl9pPr marL="3814305" indent="-224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-18"/>
              </a:defRPr>
            </a:lvl9pPr>
          </a:lstStyle>
          <a:p>
            <a:fld id="{7DC35954-CBFD-4517-A6B5-2A544D7D7085}" type="slidenum">
              <a:rPr lang="ru-RU" altLang="ro-RO" smtClean="0">
                <a:latin typeface="Calibri" pitchFamily="34" charset="0"/>
              </a:rPr>
              <a:pPr/>
              <a:t>4</a:t>
            </a:fld>
            <a:endParaRPr lang="ru-RU" altLang="ro-RO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83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altLang="ro-RO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itchFamily="34" charset="-18"/>
              </a:defRPr>
            </a:lvl1pPr>
            <a:lvl2pPr marL="729205" indent="-280464">
              <a:defRPr>
                <a:solidFill>
                  <a:schemeClr val="tx1"/>
                </a:solidFill>
                <a:latin typeface="Gill Sans MT" pitchFamily="34" charset="-18"/>
              </a:defRPr>
            </a:lvl2pPr>
            <a:lvl3pPr marL="1121855" indent="-224371">
              <a:defRPr>
                <a:solidFill>
                  <a:schemeClr val="tx1"/>
                </a:solidFill>
                <a:latin typeface="Gill Sans MT" pitchFamily="34" charset="-18"/>
              </a:defRPr>
            </a:lvl3pPr>
            <a:lvl4pPr marL="1570596" indent="-224371">
              <a:defRPr>
                <a:solidFill>
                  <a:schemeClr val="tx1"/>
                </a:solidFill>
                <a:latin typeface="Gill Sans MT" pitchFamily="34" charset="-18"/>
              </a:defRPr>
            </a:lvl4pPr>
            <a:lvl5pPr marL="2019338" indent="-224371">
              <a:defRPr>
                <a:solidFill>
                  <a:schemeClr val="tx1"/>
                </a:solidFill>
                <a:latin typeface="Gill Sans MT" pitchFamily="34" charset="-18"/>
              </a:defRPr>
            </a:lvl5pPr>
            <a:lvl6pPr marL="2468080" indent="-224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-18"/>
              </a:defRPr>
            </a:lvl6pPr>
            <a:lvl7pPr marL="2916822" indent="-224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-18"/>
              </a:defRPr>
            </a:lvl7pPr>
            <a:lvl8pPr marL="3365564" indent="-224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-18"/>
              </a:defRPr>
            </a:lvl8pPr>
            <a:lvl9pPr marL="3814305" indent="-224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-18"/>
              </a:defRPr>
            </a:lvl9pPr>
          </a:lstStyle>
          <a:p>
            <a:fld id="{7DC35954-CBFD-4517-A6B5-2A544D7D7085}" type="slidenum">
              <a:rPr lang="ru-RU" altLang="ro-RO" smtClean="0">
                <a:latin typeface="Calibri" pitchFamily="34" charset="0"/>
              </a:rPr>
              <a:pPr/>
              <a:t>5</a:t>
            </a:fld>
            <a:endParaRPr lang="ru-RU" altLang="ro-RO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83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altLang="ro-RO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itchFamily="34" charset="-18"/>
              </a:defRPr>
            </a:lvl1pPr>
            <a:lvl2pPr marL="729205" indent="-280464">
              <a:defRPr>
                <a:solidFill>
                  <a:schemeClr val="tx1"/>
                </a:solidFill>
                <a:latin typeface="Gill Sans MT" pitchFamily="34" charset="-18"/>
              </a:defRPr>
            </a:lvl2pPr>
            <a:lvl3pPr marL="1121855" indent="-224371">
              <a:defRPr>
                <a:solidFill>
                  <a:schemeClr val="tx1"/>
                </a:solidFill>
                <a:latin typeface="Gill Sans MT" pitchFamily="34" charset="-18"/>
              </a:defRPr>
            </a:lvl3pPr>
            <a:lvl4pPr marL="1570596" indent="-224371">
              <a:defRPr>
                <a:solidFill>
                  <a:schemeClr val="tx1"/>
                </a:solidFill>
                <a:latin typeface="Gill Sans MT" pitchFamily="34" charset="-18"/>
              </a:defRPr>
            </a:lvl4pPr>
            <a:lvl5pPr marL="2019338" indent="-224371">
              <a:defRPr>
                <a:solidFill>
                  <a:schemeClr val="tx1"/>
                </a:solidFill>
                <a:latin typeface="Gill Sans MT" pitchFamily="34" charset="-18"/>
              </a:defRPr>
            </a:lvl5pPr>
            <a:lvl6pPr marL="2468080" indent="-224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-18"/>
              </a:defRPr>
            </a:lvl6pPr>
            <a:lvl7pPr marL="2916822" indent="-224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-18"/>
              </a:defRPr>
            </a:lvl7pPr>
            <a:lvl8pPr marL="3365564" indent="-224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-18"/>
              </a:defRPr>
            </a:lvl8pPr>
            <a:lvl9pPr marL="3814305" indent="-224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-18"/>
              </a:defRPr>
            </a:lvl9pPr>
          </a:lstStyle>
          <a:p>
            <a:fld id="{7DC35954-CBFD-4517-A6B5-2A544D7D7085}" type="slidenum">
              <a:rPr lang="ru-RU" altLang="ro-RO" smtClean="0">
                <a:latin typeface="Calibri" pitchFamily="34" charset="0"/>
              </a:rPr>
              <a:pPr/>
              <a:t>6</a:t>
            </a:fld>
            <a:endParaRPr lang="ru-RU" altLang="ro-RO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530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ru-RU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 pentru a edita stilul de subtitlu</a:t>
            </a:r>
            <a:endParaRPr lang="ru-RU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748E-43B1-4279-BDA9-C7A9BFEC909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FAC1-25E2-4FF2-BD9D-38CF2ACC01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311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u-RU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u-RU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748E-43B1-4279-BDA9-C7A9BFEC909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FAC1-25E2-4FF2-BD9D-38CF2ACC01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68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Clic pentru editare stil titlu</a:t>
            </a:r>
            <a:endParaRPr lang="ru-RU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u-RU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748E-43B1-4279-BDA9-C7A9BFEC909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FAC1-25E2-4FF2-BD9D-38CF2ACC01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93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u-RU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u-RU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748E-43B1-4279-BDA9-C7A9BFEC909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FAC1-25E2-4FF2-BD9D-38CF2ACC01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45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Clic pentru editare stil titlu</a:t>
            </a:r>
            <a:endParaRPr lang="ru-RU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748E-43B1-4279-BDA9-C7A9BFEC909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FAC1-25E2-4FF2-BD9D-38CF2ACC01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40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u-RU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u-RU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u-RU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748E-43B1-4279-BDA9-C7A9BFEC909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FAC1-25E2-4FF2-BD9D-38CF2ACC01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270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Clic pentru editare stil titlu</a:t>
            </a:r>
            <a:endParaRPr lang="ru-RU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u-RU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u-RU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748E-43B1-4279-BDA9-C7A9BFEC909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FAC1-25E2-4FF2-BD9D-38CF2ACC01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30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u-RU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748E-43B1-4279-BDA9-C7A9BFEC909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FAC1-25E2-4FF2-BD9D-38CF2ACC01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07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748E-43B1-4279-BDA9-C7A9BFEC909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FAC1-25E2-4FF2-BD9D-38CF2ACC01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116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Clic pentru editare stil titlu</a:t>
            </a:r>
            <a:endParaRPr lang="ru-RU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u-RU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748E-43B1-4279-BDA9-C7A9BFEC909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FAC1-25E2-4FF2-BD9D-38CF2ACC01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49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Clic pentru editare stil titlu</a:t>
            </a:r>
            <a:endParaRPr lang="ru-RU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748E-43B1-4279-BDA9-C7A9BFEC909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FAC1-25E2-4FF2-BD9D-38CF2ACC01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759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Clic pentru editare stil titlu</a:t>
            </a:r>
            <a:endParaRPr lang="ru-RU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u-RU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A748E-43B1-4279-BDA9-C7A9BFEC909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BFAC1-25E2-4FF2-BD9D-38CF2ACC01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92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IURA\simbol de identitate MADRM și ADR\PNG\PNG\adrCentru\01-MADRM.png">
            <a:extLst>
              <a:ext uri="{FF2B5EF4-FFF2-40B4-BE49-F238E27FC236}">
                <a16:creationId xmlns:a16="http://schemas.microsoft.com/office/drawing/2014/main" id="{4D9C31C2-C9E8-48DF-A1AA-781FFD7E1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16632"/>
            <a:ext cx="3289839" cy="100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54C7A0D-1B25-4DB4-AAB4-DDD906E2AC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117" y="1688948"/>
            <a:ext cx="3744416" cy="4248472"/>
          </a:xfrm>
          <a:prstGeom prst="rect">
            <a:avLst/>
          </a:prstGeom>
        </p:spPr>
      </p:pic>
      <p:pic>
        <p:nvPicPr>
          <p:cNvPr id="1026" name="Picture 2" descr="C:\Users\user\Desktop\PNG\adrCentru\03-ADR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107" y="188640"/>
            <a:ext cx="316638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99592" y="1484784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83568" y="1412776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o-RO" sz="3600" b="1" dirty="0">
                <a:solidFill>
                  <a:schemeClr val="tx2"/>
                </a:solidFill>
              </a:rPr>
              <a:t>Propunere de proiect </a:t>
            </a:r>
            <a:br>
              <a:rPr lang="ro-RO" sz="3600" b="1" dirty="0">
                <a:solidFill>
                  <a:schemeClr val="tx2"/>
                </a:solidFill>
              </a:rPr>
            </a:br>
            <a:r>
              <a:rPr lang="ro-RO" sz="3600" b="1" dirty="0" smtClean="0">
                <a:solidFill>
                  <a:schemeClr val="tx2"/>
                </a:solidFill>
              </a:rPr>
              <a:t>Consiliului </a:t>
            </a:r>
            <a:r>
              <a:rPr lang="ro-RO" sz="3600" b="1" dirty="0">
                <a:solidFill>
                  <a:schemeClr val="tx2"/>
                </a:solidFill>
              </a:rPr>
              <a:t>Regional pentru </a:t>
            </a:r>
            <a:endParaRPr lang="en-US" sz="3600" b="1" dirty="0" smtClean="0">
              <a:solidFill>
                <a:schemeClr val="tx2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o-RO" sz="3600" b="1" dirty="0" smtClean="0">
                <a:solidFill>
                  <a:schemeClr val="tx2"/>
                </a:solidFill>
              </a:rPr>
              <a:t>Dezvoltare Regiunea </a:t>
            </a:r>
            <a:r>
              <a:rPr lang="ro-RO" sz="3600" b="1" dirty="0">
                <a:solidFill>
                  <a:schemeClr val="tx2"/>
                </a:solidFill>
              </a:rPr>
              <a:t>de Dezvoltare Centru</a:t>
            </a:r>
            <a:endParaRPr lang="en-US" sz="3600" dirty="0"/>
          </a:p>
          <a:p>
            <a:pPr algn="ctr">
              <a:lnSpc>
                <a:spcPct val="150000"/>
              </a:lnSpc>
            </a:pPr>
            <a:endParaRPr lang="ru-RU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821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3864"/>
            <a:ext cx="2362200" cy="7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0"/>
            <a:ext cx="2438400" cy="101602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2122" y="1936552"/>
            <a:ext cx="815467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o-RO" sz="1600" dirty="0"/>
          </a:p>
          <a:p>
            <a:pPr algn="just"/>
            <a:endParaRPr lang="ro-RO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o-RO" sz="2200" dirty="0">
                <a:solidFill>
                  <a:schemeClr val="tx2">
                    <a:lumMod val="75000"/>
                  </a:schemeClr>
                </a:solidFill>
              </a:rPr>
              <a:t>Fortificarea și consolidarea în continuare a funcționării Consiliului Regional pentru Dezvoltare (</a:t>
            </a:r>
            <a:r>
              <a:rPr lang="ro-RO" sz="2200" dirty="0" smtClean="0">
                <a:solidFill>
                  <a:schemeClr val="tx2">
                    <a:lumMod val="75000"/>
                  </a:schemeClr>
                </a:solidFill>
              </a:rPr>
              <a:t>CRD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Centru</a:t>
            </a:r>
            <a:r>
              <a:rPr lang="ro-RO" sz="2200" dirty="0" smtClean="0">
                <a:solidFill>
                  <a:schemeClr val="tx2">
                    <a:lumMod val="75000"/>
                  </a:schemeClr>
                </a:solidFill>
              </a:rPr>
              <a:t>).</a:t>
            </a:r>
            <a:endParaRPr lang="ro-RO" sz="22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ro-RO" sz="2200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o-RO" sz="2200" dirty="0">
                <a:solidFill>
                  <a:schemeClr val="tx2">
                    <a:lumMod val="75000"/>
                  </a:schemeClr>
                </a:solidFill>
              </a:rPr>
              <a:t>Sporirea </a:t>
            </a:r>
            <a:r>
              <a:rPr lang="x-none" sz="2200" dirty="0">
                <a:solidFill>
                  <a:schemeClr val="tx2">
                    <a:lumMod val="75000"/>
                  </a:schemeClr>
                </a:solidFill>
              </a:rPr>
              <a:t> particip</a:t>
            </a:r>
            <a:r>
              <a:rPr lang="ro-RO" sz="2200" dirty="0">
                <a:solidFill>
                  <a:schemeClr val="tx2">
                    <a:lumMod val="75000"/>
                  </a:schemeClr>
                </a:solidFill>
              </a:rPr>
              <a:t>ării</a:t>
            </a:r>
            <a:r>
              <a:rPr lang="x-none" sz="2200" dirty="0">
                <a:solidFill>
                  <a:schemeClr val="tx2">
                    <a:lumMod val="75000"/>
                  </a:schemeClr>
                </a:solidFill>
              </a:rPr>
              <a:t> membrilor CRD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Centru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x-none" sz="2200" dirty="0" smtClean="0">
                <a:solidFill>
                  <a:schemeClr val="tx2">
                    <a:lumMod val="75000"/>
                  </a:schemeClr>
                </a:solidFill>
              </a:rPr>
              <a:t>în </a:t>
            </a:r>
            <a:r>
              <a:rPr lang="x-none" sz="2200" dirty="0">
                <a:solidFill>
                  <a:schemeClr val="tx2">
                    <a:lumMod val="75000"/>
                  </a:schemeClr>
                </a:solidFill>
              </a:rPr>
              <a:t>activitatea 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x-none" sz="2200" dirty="0">
                <a:solidFill>
                  <a:schemeClr val="tx2">
                    <a:lumMod val="75000"/>
                  </a:schemeClr>
                </a:solidFill>
              </a:rPr>
              <a:t>onsiliului</a:t>
            </a:r>
            <a:r>
              <a:rPr lang="ro-RO" sz="22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just"/>
            <a:endParaRPr lang="ro-RO" sz="2200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o-RO" sz="2200" dirty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x-none" sz="2200" dirty="0">
                <a:solidFill>
                  <a:schemeClr val="tx2">
                    <a:lumMod val="75000"/>
                  </a:schemeClr>
                </a:solidFill>
              </a:rPr>
              <a:t>onsolidarea identificării membrilor CRD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Centru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x-none" sz="2200" dirty="0">
                <a:solidFill>
                  <a:schemeClr val="tx2">
                    <a:lumMod val="75000"/>
                  </a:schemeClr>
                </a:solidFill>
              </a:rPr>
              <a:t>cu rolurile, responsabilitățile și sarcinile acestora</a:t>
            </a:r>
            <a:r>
              <a:rPr lang="ro-RO" sz="22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just"/>
            <a:endParaRPr lang="ro-RO" sz="2200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o-RO" sz="2200" dirty="0">
                <a:solidFill>
                  <a:schemeClr val="tx2">
                    <a:lumMod val="75000"/>
                  </a:schemeClr>
                </a:solidFill>
              </a:rPr>
              <a:t>Î</a:t>
            </a:r>
            <a:r>
              <a:rPr lang="x-none" sz="2200" dirty="0">
                <a:solidFill>
                  <a:schemeClr val="tx2">
                    <a:lumMod val="75000"/>
                  </a:schemeClr>
                </a:solidFill>
              </a:rPr>
              <a:t>mbunătățirea capacităților membrilor CRD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Centru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x-none" sz="2200" dirty="0">
                <a:solidFill>
                  <a:schemeClr val="tx2">
                    <a:lumMod val="75000"/>
                  </a:schemeClr>
                </a:solidFill>
              </a:rPr>
              <a:t>de a promova și coordona politicile de dezvoltare regională și aspectele vizate în regiune.</a:t>
            </a:r>
            <a:endParaRPr lang="ro-RO" sz="2200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o-RO" sz="2000" dirty="0"/>
          </a:p>
        </p:txBody>
      </p:sp>
      <p:sp>
        <p:nvSpPr>
          <p:cNvPr id="6" name="Rectangle 5"/>
          <p:cNvSpPr/>
          <p:nvPr/>
        </p:nvSpPr>
        <p:spPr>
          <a:xfrm>
            <a:off x="532122" y="1447800"/>
            <a:ext cx="8154678" cy="6096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o-RO" sz="2400" b="1" dirty="0">
                <a:solidFill>
                  <a:schemeClr val="bg1"/>
                </a:solidFill>
                <a:latin typeface="Andes Black"/>
              </a:rPr>
              <a:t> Obiectivul general al propunerii de proiect:</a:t>
            </a:r>
          </a:p>
        </p:txBody>
      </p:sp>
      <p:pic>
        <p:nvPicPr>
          <p:cNvPr id="8" name="Picture 2" descr="C:\Users\user\Desktop\PNG\adrCentru\03-ADRC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72208" cy="510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527854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7" name="Picture 2" descr="D:\IURA\simbol de identitate MADRM și ADR\PNG\PNG\adrCentru\01-MADRM.png">
            <a:extLst>
              <a:ext uri="{FF2B5EF4-FFF2-40B4-BE49-F238E27FC236}">
                <a16:creationId xmlns:a16="http://schemas.microsoft.com/office/drawing/2014/main" id="{4D9C31C2-C9E8-48DF-A1AA-781FFD7E1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1"/>
            <a:ext cx="2160240" cy="66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user\Desktop\PNG\adrCentru\03-ADR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72208" cy="510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68451" y="2636912"/>
            <a:ext cx="8285162" cy="266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o-RO" sz="20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GB" sz="2100" b="1" i="1" dirty="0" err="1">
                <a:solidFill>
                  <a:schemeClr val="tx2">
                    <a:lumMod val="75000"/>
                  </a:schemeClr>
                </a:solidFill>
              </a:rPr>
              <a:t>posibilitățile</a:t>
            </a:r>
            <a:r>
              <a:rPr lang="en-GB" sz="21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100" b="1" i="1" dirty="0" err="1">
                <a:solidFill>
                  <a:schemeClr val="tx2">
                    <a:lumMod val="75000"/>
                  </a:schemeClr>
                </a:solidFill>
              </a:rPr>
              <a:t>limitate</a:t>
            </a:r>
            <a:r>
              <a:rPr lang="en-GB" sz="2100" b="1" i="1" dirty="0">
                <a:solidFill>
                  <a:schemeClr val="tx2">
                    <a:lumMod val="75000"/>
                  </a:schemeClr>
                </a:solidFill>
              </a:rPr>
              <a:t> ale CRD </a:t>
            </a:r>
            <a:r>
              <a:rPr lang="en-GB" sz="2100" b="1" i="1" dirty="0" err="1">
                <a:solidFill>
                  <a:schemeClr val="tx2">
                    <a:lumMod val="75000"/>
                  </a:schemeClr>
                </a:solidFill>
              </a:rPr>
              <a:t>pentru</a:t>
            </a:r>
            <a:r>
              <a:rPr lang="en-GB" sz="21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100" b="1" i="1" dirty="0" err="1">
                <a:solidFill>
                  <a:schemeClr val="tx2">
                    <a:lumMod val="75000"/>
                  </a:schemeClr>
                </a:solidFill>
              </a:rPr>
              <a:t>luarea</a:t>
            </a:r>
            <a:r>
              <a:rPr lang="en-GB" sz="21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100" b="1" i="1" dirty="0" err="1">
                <a:solidFill>
                  <a:schemeClr val="tx2">
                    <a:lumMod val="75000"/>
                  </a:schemeClr>
                </a:solidFill>
              </a:rPr>
              <a:t>deciziilor</a:t>
            </a:r>
            <a:r>
              <a:rPr lang="en-GB" sz="2100" b="1" i="1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ro-RO" sz="2100" b="1" i="1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ro-RO" sz="2100" b="1" i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GB" sz="2100" b="1" i="1" dirty="0" err="1">
                <a:solidFill>
                  <a:schemeClr val="tx2">
                    <a:lumMod val="75000"/>
                  </a:schemeClr>
                </a:solidFill>
              </a:rPr>
              <a:t>nivelul</a:t>
            </a:r>
            <a:r>
              <a:rPr lang="en-GB" sz="21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100" b="1" i="1" dirty="0" err="1">
                <a:solidFill>
                  <a:schemeClr val="tx2">
                    <a:lumMod val="75000"/>
                  </a:schemeClr>
                </a:solidFill>
              </a:rPr>
              <a:t>redus</a:t>
            </a:r>
            <a:r>
              <a:rPr lang="en-GB" sz="2100" b="1" i="1" dirty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n-GB" sz="2100" b="1" i="1" dirty="0" err="1">
                <a:solidFill>
                  <a:schemeClr val="tx2">
                    <a:lumMod val="75000"/>
                  </a:schemeClr>
                </a:solidFill>
              </a:rPr>
              <a:t>implicare</a:t>
            </a:r>
            <a:r>
              <a:rPr lang="en-GB" sz="21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100" b="1" i="1" dirty="0" err="1">
                <a:solidFill>
                  <a:schemeClr val="tx2">
                    <a:lumMod val="75000"/>
                  </a:schemeClr>
                </a:solidFill>
              </a:rPr>
              <a:t>și</a:t>
            </a:r>
            <a:r>
              <a:rPr lang="en-GB" sz="21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100" b="1" i="1" dirty="0" err="1">
                <a:solidFill>
                  <a:schemeClr val="tx2">
                    <a:lumMod val="75000"/>
                  </a:schemeClr>
                </a:solidFill>
              </a:rPr>
              <a:t>lipsa</a:t>
            </a:r>
            <a:r>
              <a:rPr lang="en-GB" sz="21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100" b="1" i="1" dirty="0" err="1">
                <a:solidFill>
                  <a:schemeClr val="tx2">
                    <a:lumMod val="75000"/>
                  </a:schemeClr>
                </a:solidFill>
              </a:rPr>
              <a:t>motivării</a:t>
            </a:r>
            <a:r>
              <a:rPr lang="en-GB" sz="21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100" b="1" i="1" dirty="0" err="1">
                <a:solidFill>
                  <a:schemeClr val="tx2">
                    <a:lumMod val="75000"/>
                  </a:schemeClr>
                </a:solidFill>
              </a:rPr>
              <a:t>în</a:t>
            </a:r>
            <a:r>
              <a:rPr lang="en-GB" sz="21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100" b="1" i="1" dirty="0" err="1">
                <a:solidFill>
                  <a:schemeClr val="tx2">
                    <a:lumMod val="75000"/>
                  </a:schemeClr>
                </a:solidFill>
              </a:rPr>
              <a:t>participare</a:t>
            </a:r>
            <a:r>
              <a:rPr lang="en-GB" sz="2100" b="1" i="1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ro-RO" sz="2100" b="1" i="1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ro-RO" sz="2100" b="1" i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GB" sz="2100" b="1" i="1" dirty="0" err="1">
                <a:solidFill>
                  <a:schemeClr val="tx2">
                    <a:lumMod val="75000"/>
                  </a:schemeClr>
                </a:solidFill>
              </a:rPr>
              <a:t>lipsa</a:t>
            </a:r>
            <a:r>
              <a:rPr lang="en-GB" sz="21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100" b="1" i="1" dirty="0" err="1">
                <a:solidFill>
                  <a:schemeClr val="tx2">
                    <a:lumMod val="75000"/>
                  </a:schemeClr>
                </a:solidFill>
              </a:rPr>
              <a:t>resurselor</a:t>
            </a:r>
            <a:r>
              <a:rPr lang="en-GB" sz="21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100" b="1" i="1" dirty="0" err="1">
                <a:solidFill>
                  <a:schemeClr val="tx2">
                    <a:lumMod val="75000"/>
                  </a:schemeClr>
                </a:solidFill>
              </a:rPr>
              <a:t>financiare</a:t>
            </a:r>
            <a:r>
              <a:rPr lang="en-GB" sz="21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100" b="1" i="1" dirty="0" err="1">
                <a:solidFill>
                  <a:schemeClr val="tx2">
                    <a:lumMod val="75000"/>
                  </a:schemeClr>
                </a:solidFill>
              </a:rPr>
              <a:t>pentru</a:t>
            </a:r>
            <a:r>
              <a:rPr lang="en-GB" sz="21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100" b="1" i="1" dirty="0" err="1">
                <a:solidFill>
                  <a:schemeClr val="tx2">
                    <a:lumMod val="75000"/>
                  </a:schemeClr>
                </a:solidFill>
              </a:rPr>
              <a:t>dezvoltarea</a:t>
            </a:r>
            <a:r>
              <a:rPr lang="en-GB" sz="21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100" b="1" i="1" dirty="0" err="1">
                <a:solidFill>
                  <a:schemeClr val="tx2">
                    <a:lumMod val="75000"/>
                  </a:schemeClr>
                </a:solidFill>
              </a:rPr>
              <a:t>capacităților</a:t>
            </a:r>
            <a:r>
              <a:rPr lang="en-GB" sz="2100" b="1" i="1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ro-RO" sz="2100" b="1" i="1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ro-RO" sz="2100" b="1" i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GB" sz="2100" b="1" i="1" dirty="0" err="1">
                <a:solidFill>
                  <a:schemeClr val="tx2">
                    <a:lumMod val="75000"/>
                  </a:schemeClr>
                </a:solidFill>
              </a:rPr>
              <a:t>conlucrarea</a:t>
            </a:r>
            <a:r>
              <a:rPr lang="en-GB" sz="21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100" b="1" i="1" dirty="0" err="1">
                <a:solidFill>
                  <a:schemeClr val="tx2">
                    <a:lumMod val="75000"/>
                  </a:schemeClr>
                </a:solidFill>
              </a:rPr>
              <a:t>insuficientă</a:t>
            </a:r>
            <a:r>
              <a:rPr lang="en-GB" sz="2100" b="1" i="1" dirty="0">
                <a:solidFill>
                  <a:schemeClr val="tx2">
                    <a:lumMod val="75000"/>
                  </a:schemeClr>
                </a:solidFill>
              </a:rPr>
              <a:t> a CRD cu </a:t>
            </a:r>
            <a:r>
              <a:rPr lang="en-GB" sz="2100" b="1" i="1" dirty="0" err="1">
                <a:solidFill>
                  <a:schemeClr val="tx2">
                    <a:lumMod val="75000"/>
                  </a:schemeClr>
                </a:solidFill>
              </a:rPr>
              <a:t>instituțiile</a:t>
            </a:r>
            <a:r>
              <a:rPr lang="en-GB" sz="2100" b="1" i="1" dirty="0">
                <a:solidFill>
                  <a:schemeClr val="tx2">
                    <a:lumMod val="75000"/>
                  </a:schemeClr>
                </a:solidFill>
              </a:rPr>
              <a:t> la </a:t>
            </a:r>
            <a:r>
              <a:rPr lang="en-GB" sz="2100" b="1" i="1" dirty="0" err="1">
                <a:solidFill>
                  <a:schemeClr val="tx2">
                    <a:lumMod val="75000"/>
                  </a:schemeClr>
                </a:solidFill>
              </a:rPr>
              <a:t>nivel</a:t>
            </a:r>
            <a:r>
              <a:rPr lang="en-GB" sz="2100" b="1" i="1" dirty="0">
                <a:solidFill>
                  <a:schemeClr val="tx2">
                    <a:lumMod val="75000"/>
                  </a:schemeClr>
                </a:solidFill>
              </a:rPr>
              <a:t> central </a:t>
            </a:r>
            <a:r>
              <a:rPr lang="en-GB" sz="2100" b="1" i="1" dirty="0" err="1">
                <a:solidFill>
                  <a:schemeClr val="tx2">
                    <a:lumMod val="75000"/>
                  </a:schemeClr>
                </a:solidFill>
              </a:rPr>
              <a:t>și</a:t>
            </a:r>
            <a:r>
              <a:rPr lang="en-GB" sz="2100" b="1" i="1" dirty="0">
                <a:solidFill>
                  <a:schemeClr val="tx2">
                    <a:lumMod val="75000"/>
                  </a:schemeClr>
                </a:solidFill>
              </a:rPr>
              <a:t> local.</a:t>
            </a:r>
            <a:endParaRPr lang="ro-RO" sz="21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33400" y="1438273"/>
            <a:ext cx="8285162" cy="57626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en-US" sz="2400" b="1" dirty="0" err="1" smtClean="0">
                <a:solidFill>
                  <a:schemeClr val="bg1"/>
                </a:solidFill>
                <a:latin typeface="Andes Black" charset="0"/>
              </a:rPr>
              <a:t>Principlele</a:t>
            </a:r>
            <a:r>
              <a:rPr lang="en-US" altLang="en-US" sz="2400" b="1" dirty="0" smtClean="0">
                <a:solidFill>
                  <a:schemeClr val="bg1"/>
                </a:solidFill>
                <a:latin typeface="Andes Black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Andes Black" charset="0"/>
              </a:rPr>
              <a:t>provo</a:t>
            </a:r>
            <a:r>
              <a:rPr lang="x-none" altLang="en-US" sz="2400" b="1" dirty="0" err="1">
                <a:solidFill>
                  <a:schemeClr val="bg1"/>
                </a:solidFill>
                <a:latin typeface="Andes Black" charset="0"/>
              </a:rPr>
              <a:t>cări</a:t>
            </a:r>
            <a:r>
              <a:rPr lang="x-none" altLang="en-US" sz="2400" b="1" dirty="0">
                <a:solidFill>
                  <a:schemeClr val="bg1"/>
                </a:solidFill>
                <a:latin typeface="Andes Black" charset="0"/>
              </a:rPr>
              <a:t> identificate:</a:t>
            </a:r>
            <a:endParaRPr lang="en-US" altLang="en-US" sz="2400" b="1" dirty="0">
              <a:solidFill>
                <a:schemeClr val="bg1"/>
              </a:solidFill>
              <a:latin typeface="Andes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87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3864"/>
            <a:ext cx="2362200" cy="7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0"/>
            <a:ext cx="2438400" cy="101602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3400" y="1438273"/>
            <a:ext cx="8208963" cy="57626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o-RO" altLang="en-US" sz="2400" b="1" dirty="0">
                <a:solidFill>
                  <a:schemeClr val="bg1"/>
                </a:solidFill>
                <a:latin typeface="Andes Black" charset="0"/>
              </a:rPr>
              <a:t>Context – Concluzie:</a:t>
            </a:r>
            <a:endParaRPr lang="en-US" altLang="en-US" sz="2400" b="1" dirty="0">
              <a:solidFill>
                <a:schemeClr val="bg1"/>
              </a:solidFill>
              <a:latin typeface="Andes Black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2551837"/>
            <a:ext cx="843756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o-RO" sz="2400" b="1" i="1" dirty="0" smtClean="0">
                <a:solidFill>
                  <a:schemeClr val="tx2">
                    <a:lumMod val="75000"/>
                  </a:schemeClr>
                </a:solidFill>
              </a:rPr>
              <a:t>Necesitatea îmbunătățirii esențiale a comunicării și cooperării în cadrul Consiliului Regional pentru Dezvoltare Centru.</a:t>
            </a:r>
          </a:p>
          <a:p>
            <a:pPr algn="just"/>
            <a:endParaRPr lang="ro-RO" sz="2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o-RO" sz="2400" b="1" i="1" dirty="0" smtClean="0">
                <a:solidFill>
                  <a:schemeClr val="tx2">
                    <a:lumMod val="75000"/>
                  </a:schemeClr>
                </a:solidFill>
              </a:rPr>
              <a:t>Necesitatea asumării pe deplin a unei implicări dinamice și responsabile de către fiecare membru al CRD Centru în procesul de dezvoltare regională.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o-RO" sz="2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o-RO" sz="2400" b="1" i="1" dirty="0" smtClean="0">
                <a:solidFill>
                  <a:schemeClr val="tx2">
                    <a:lumMod val="75000"/>
                  </a:schemeClr>
                </a:solidFill>
              </a:rPr>
              <a:t>Necesitatea fortificării cooperării intercomunitare.</a:t>
            </a:r>
          </a:p>
          <a:p>
            <a:endParaRPr lang="ro-RO" sz="24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o-RO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Picture 2" descr="C:\Users\user\Desktop\PNG\adrCentru\03-ADRC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829" y="188640"/>
            <a:ext cx="263865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956241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43864"/>
            <a:ext cx="2362200" cy="7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0772"/>
            <a:ext cx="2438400" cy="101602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2122" y="1396752"/>
            <a:ext cx="8064896" cy="58444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" name="TextBox 7"/>
          <p:cNvSpPr txBox="1"/>
          <p:nvPr/>
        </p:nvSpPr>
        <p:spPr>
          <a:xfrm>
            <a:off x="532122" y="1458143"/>
            <a:ext cx="4834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>
                <a:solidFill>
                  <a:schemeClr val="bg1"/>
                </a:solidFill>
              </a:rPr>
              <a:t> </a:t>
            </a:r>
            <a:r>
              <a:rPr lang="ro-RO" sz="2400" b="1" dirty="0">
                <a:solidFill>
                  <a:schemeClr val="bg1"/>
                </a:solidFill>
                <a:latin typeface="Andes Black"/>
              </a:rPr>
              <a:t>Rezultate scontate:</a:t>
            </a:r>
          </a:p>
        </p:txBody>
      </p:sp>
      <p:sp>
        <p:nvSpPr>
          <p:cNvPr id="9" name="Rectangle 8"/>
          <p:cNvSpPr/>
          <p:nvPr/>
        </p:nvSpPr>
        <p:spPr>
          <a:xfrm>
            <a:off x="458554" y="2388037"/>
            <a:ext cx="821203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ro-MD" sz="2400" b="1" i="1" dirty="0">
                <a:solidFill>
                  <a:srgbClr val="17375E"/>
                </a:solidFill>
              </a:rPr>
              <a:t>Îmbunătățirea comunicării interne și externe și a vizibilității Regiunii de dezvoltare și a CRD-ului  </a:t>
            </a:r>
            <a:endParaRPr lang="en-US" sz="2400" b="1" i="1" dirty="0">
              <a:solidFill>
                <a:srgbClr val="17375E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o-MD" sz="2400" b="1" i="1" dirty="0">
              <a:solidFill>
                <a:srgbClr val="17375E"/>
              </a:solidFill>
            </a:endParaRP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ro-MD" sz="2400" b="1" i="1" dirty="0">
                <a:solidFill>
                  <a:srgbClr val="17375E"/>
                </a:solidFill>
              </a:rPr>
              <a:t>Îmbunătățirea schimbului intra- și interregional dintre membrii CRD </a:t>
            </a:r>
            <a:endParaRPr lang="en-US" sz="2400" b="1" i="1" dirty="0">
              <a:solidFill>
                <a:srgbClr val="17375E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2400" b="1" i="1" dirty="0">
              <a:solidFill>
                <a:srgbClr val="17375E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o-MD" sz="2400" b="1" i="1" dirty="0">
                <a:solidFill>
                  <a:srgbClr val="17375E"/>
                </a:solidFill>
              </a:rPr>
              <a:t>Platforme funcționale pentru identificarea/analizarea problemelor sectoriale și a oportunităților de dezvoltare regional</a:t>
            </a:r>
            <a:r>
              <a:rPr lang="en-US" sz="2400" b="1" i="1" dirty="0">
                <a:solidFill>
                  <a:srgbClr val="17375E"/>
                </a:solidFill>
              </a:rPr>
              <a:t>.</a:t>
            </a:r>
            <a:endParaRPr lang="ro-RO" sz="2400" b="1" i="1" dirty="0">
              <a:solidFill>
                <a:srgbClr val="17375E"/>
              </a:solidFill>
            </a:endParaRPr>
          </a:p>
          <a:p>
            <a:pPr marL="285750" indent="-285750">
              <a:buFontTx/>
              <a:buChar char="-"/>
            </a:pPr>
            <a:endParaRPr lang="ro-RO" dirty="0" smtClean="0"/>
          </a:p>
          <a:p>
            <a:r>
              <a:rPr lang="x-none" b="1" dirty="0"/>
              <a:t> </a:t>
            </a:r>
            <a:endParaRPr lang="ro-RO" dirty="0"/>
          </a:p>
          <a:p>
            <a:r>
              <a:rPr lang="x-none" b="1" dirty="0"/>
              <a:t> </a:t>
            </a:r>
            <a:endParaRPr lang="ro-RO" dirty="0"/>
          </a:p>
        </p:txBody>
      </p:sp>
      <p:pic>
        <p:nvPicPr>
          <p:cNvPr id="10" name="Picture 2" descr="C:\Users\user\Desktop\PNG\adrCentru\03-ADRC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7220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495549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43864"/>
            <a:ext cx="2362200" cy="7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0772"/>
            <a:ext cx="2438400" cy="101602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5691" y="1100914"/>
            <a:ext cx="8064896" cy="58444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" name="TextBox 7"/>
          <p:cNvSpPr txBox="1"/>
          <p:nvPr/>
        </p:nvSpPr>
        <p:spPr>
          <a:xfrm>
            <a:off x="527684" y="1066800"/>
            <a:ext cx="4834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o-RO" sz="2400" b="1" dirty="0">
                <a:solidFill>
                  <a:schemeClr val="bg1"/>
                </a:solidFill>
              </a:rPr>
              <a:t> </a:t>
            </a:r>
            <a:r>
              <a:rPr lang="ro-MD" sz="2400" b="1" dirty="0">
                <a:solidFill>
                  <a:schemeClr val="bg1"/>
                </a:solidFill>
              </a:rPr>
              <a:t>Beneficiari și grupuri țintă</a:t>
            </a:r>
            <a:r>
              <a:rPr lang="ro-MD" sz="2400" b="1" dirty="0" smtClean="0">
                <a:solidFill>
                  <a:schemeClr val="bg1"/>
                </a:solidFill>
              </a:rPr>
              <a:t>: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1822057"/>
            <a:ext cx="850942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MD" sz="2200" b="1" i="1" dirty="0">
                <a:solidFill>
                  <a:srgbClr val="17375E"/>
                </a:solidFill>
              </a:rPr>
              <a:t>Membrii CRD</a:t>
            </a:r>
            <a:endParaRPr lang="en-US" sz="2200" b="1" i="1" dirty="0">
              <a:solidFill>
                <a:srgbClr val="17375E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o-MD" sz="2200" b="1" i="1" dirty="0">
                <a:solidFill>
                  <a:srgbClr val="17375E"/>
                </a:solidFill>
              </a:rPr>
              <a:t>reprezentând fiecare raion din regiunea de dezvoltare, în persoana președintelui raionului, unui primar delegat de către autoritățile publice locale de nivelul I</a:t>
            </a:r>
            <a:endParaRPr lang="en-US" sz="2200" b="1" i="1" dirty="0">
              <a:solidFill>
                <a:srgbClr val="17375E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o-MD" sz="2200" b="1" i="1" dirty="0" err="1">
                <a:solidFill>
                  <a:srgbClr val="17375E"/>
                </a:solidFill>
              </a:rPr>
              <a:t>cîte</a:t>
            </a:r>
            <a:r>
              <a:rPr lang="ro-MD" sz="2200" b="1" i="1" dirty="0">
                <a:solidFill>
                  <a:srgbClr val="17375E"/>
                </a:solidFill>
              </a:rPr>
              <a:t> un reprezentant din sectorul privat și sectorul neguvernamental. </a:t>
            </a:r>
            <a:endParaRPr lang="en-US" sz="2200" b="1" i="1" dirty="0">
              <a:solidFill>
                <a:srgbClr val="17375E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o-MD" sz="2200" b="1" i="1" dirty="0">
                <a:solidFill>
                  <a:srgbClr val="17375E"/>
                </a:solidFill>
              </a:rPr>
              <a:t>În total, în </a:t>
            </a:r>
            <a:r>
              <a:rPr lang="en-US" sz="2200" b="1" i="1" dirty="0">
                <a:solidFill>
                  <a:srgbClr val="17375E"/>
                </a:solidFill>
              </a:rPr>
              <a:t>RD </a:t>
            </a:r>
            <a:r>
              <a:rPr lang="ro-MD" sz="2200" b="1" i="1" dirty="0">
                <a:solidFill>
                  <a:srgbClr val="17375E"/>
                </a:solidFill>
              </a:rPr>
              <a:t>Centru există 40 membri ai Consiliului, reprezentând 13 raioane. </a:t>
            </a:r>
            <a:endParaRPr lang="en-US" sz="2200" b="1" i="1" dirty="0">
              <a:solidFill>
                <a:srgbClr val="17375E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o-MD" sz="2200" b="1" i="1" dirty="0">
                <a:solidFill>
                  <a:srgbClr val="17375E"/>
                </a:solidFill>
              </a:rPr>
              <a:t>(2019-2023), numărul membrilor CRD Centru este redus, sectorului asociativ și privat. În urma ședinței Comisiei de evaluare din data de 23.12.2019 întrunite la MADRM</a:t>
            </a:r>
            <a:r>
              <a:rPr lang="en-US" sz="2200" b="1" i="1" dirty="0">
                <a:solidFill>
                  <a:srgbClr val="17375E"/>
                </a:solidFill>
              </a:rPr>
              <a:t> </a:t>
            </a:r>
            <a:r>
              <a:rPr lang="ro-MD" sz="2200" b="1" i="1" dirty="0">
                <a:solidFill>
                  <a:srgbClr val="17375E"/>
                </a:solidFill>
              </a:rPr>
              <a:t>au fost selectați 10 membri din sectorul asociativ și 5 din sectorul privat.</a:t>
            </a:r>
            <a:endParaRPr lang="en-US" sz="2200" b="1" i="1" dirty="0">
              <a:solidFill>
                <a:srgbClr val="17375E"/>
              </a:solidFill>
            </a:endParaRPr>
          </a:p>
          <a:p>
            <a:r>
              <a:rPr lang="x-none" sz="2200" b="1" i="1" dirty="0">
                <a:solidFill>
                  <a:srgbClr val="17375E"/>
                </a:solidFill>
              </a:rPr>
              <a:t> </a:t>
            </a:r>
            <a:endParaRPr lang="ro-RO" sz="2200" b="1" i="1" dirty="0">
              <a:solidFill>
                <a:srgbClr val="17375E"/>
              </a:solidFill>
            </a:endParaRPr>
          </a:p>
        </p:txBody>
      </p:sp>
      <p:pic>
        <p:nvPicPr>
          <p:cNvPr id="10" name="Picture 2" descr="C:\Users\user\Desktop\PNG\adrCentru\03-ADRC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7220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554048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567" y="247555"/>
            <a:ext cx="2538435" cy="77785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2122" y="1396752"/>
            <a:ext cx="8064896" cy="58444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o-RO" altLang="en-US" sz="2400" b="1" dirty="0">
                <a:solidFill>
                  <a:schemeClr val="bg1"/>
                </a:solidFill>
                <a:latin typeface="Andes Black" charset="0"/>
              </a:rPr>
              <a:t>Activități planificate:</a:t>
            </a:r>
            <a:endParaRPr lang="en-US" altLang="en-US" sz="2400" b="1" dirty="0">
              <a:solidFill>
                <a:schemeClr val="bg1"/>
              </a:solidFill>
              <a:latin typeface="Andes Black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4572" y="2167235"/>
            <a:ext cx="8198427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2060"/>
                </a:solidFill>
              </a:rPr>
              <a:t>REZULTAT 1. ÎMBUNĂTĂȚIREA COMUNICĂRII INTERNE ȘI EXTERNE ȘI A VIZIBILITĂȚII CRD-URILOR</a:t>
            </a:r>
            <a:r>
              <a:rPr lang="ro-MD" sz="2000" b="1" dirty="0">
                <a:solidFill>
                  <a:srgbClr val="002060"/>
                </a:solidFill>
              </a:rPr>
              <a:t>.</a:t>
            </a:r>
          </a:p>
          <a:p>
            <a:endParaRPr lang="x-none" sz="2000" b="1" dirty="0">
              <a:solidFill>
                <a:srgbClr val="002060"/>
              </a:solidFill>
            </a:endParaRPr>
          </a:p>
          <a:p>
            <a:r>
              <a:rPr lang="en-GB" sz="2000" b="1" dirty="0">
                <a:solidFill>
                  <a:srgbClr val="002060"/>
                </a:solidFill>
              </a:rPr>
              <a:t>REZULTAT 2: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ro-RO" sz="2000" b="1" dirty="0">
                <a:solidFill>
                  <a:srgbClr val="002060"/>
                </a:solidFill>
              </a:rPr>
              <a:t>ÎMBUNĂTĂȚIREA SCHIMBULUI INTRA ȘI INTERREGIONAL DINTRE MEMBRII CRD.</a:t>
            </a:r>
          </a:p>
          <a:p>
            <a:endParaRPr lang="ro-RO" sz="2000" b="1" dirty="0">
              <a:solidFill>
                <a:srgbClr val="002060"/>
              </a:solidFill>
            </a:endParaRPr>
          </a:p>
          <a:p>
            <a:r>
              <a:rPr lang="en-GB" sz="2000" b="1" dirty="0">
                <a:solidFill>
                  <a:srgbClr val="002060"/>
                </a:solidFill>
              </a:rPr>
              <a:t>REZULTAT 3: PLATFORME FUNCȚIONALE PENTRU IDENTIFICAREA ȘI ANALIZAREA PROBLEMELOR SECTORIALE ȘI A OPORTUNITĂȚILOR DE DEZVOLTARE REGIONALĂ</a:t>
            </a:r>
            <a:r>
              <a:rPr lang="ro-MD" sz="2000" b="1" dirty="0">
                <a:solidFill>
                  <a:srgbClr val="002060"/>
                </a:solidFill>
              </a:rPr>
              <a:t>.</a:t>
            </a:r>
            <a:endParaRPr lang="x-none" sz="2000" b="1" dirty="0">
              <a:solidFill>
                <a:srgbClr val="002060"/>
              </a:solidFill>
            </a:endParaRPr>
          </a:p>
          <a:p>
            <a:endParaRPr lang="x-none" sz="2000" b="1" dirty="0">
              <a:solidFill>
                <a:srgbClr val="002060"/>
              </a:solidFill>
            </a:endParaRPr>
          </a:p>
          <a:p>
            <a:r>
              <a:rPr lang="en-GB" sz="2000" b="1" dirty="0">
                <a:solidFill>
                  <a:srgbClr val="002060"/>
                </a:solidFill>
              </a:rPr>
              <a:t>REZULTAT 4: ALTE ACTIVITĂȚI CE ȚIN DE CONSOLIDAREA CAPACITĂȚILOR </a:t>
            </a:r>
            <a:endParaRPr lang="ro-MD" sz="2000" b="1" dirty="0">
              <a:solidFill>
                <a:srgbClr val="002060"/>
              </a:solidFill>
            </a:endParaRPr>
          </a:p>
          <a:p>
            <a:r>
              <a:rPr lang="en-GB" sz="2000" b="1" dirty="0">
                <a:solidFill>
                  <a:srgbClr val="002060"/>
                </a:solidFill>
              </a:rPr>
              <a:t>ȘI FUNCȚIONALITĂȚII CRD </a:t>
            </a:r>
            <a:r>
              <a:rPr lang="en-GB" sz="2000" b="1" dirty="0" smtClean="0">
                <a:solidFill>
                  <a:srgbClr val="002060"/>
                </a:solidFill>
              </a:rPr>
              <a:t>CENTRU.</a:t>
            </a:r>
            <a:endParaRPr lang="ro-MD" sz="2000" b="1" dirty="0">
              <a:solidFill>
                <a:srgbClr val="002060"/>
              </a:solidFill>
            </a:endParaRPr>
          </a:p>
          <a:p>
            <a:endParaRPr lang="ro-MD" sz="2000" b="1" dirty="0">
              <a:solidFill>
                <a:srgbClr val="C00000"/>
              </a:solidFill>
            </a:endParaRPr>
          </a:p>
          <a:p>
            <a:endParaRPr lang="ro-MD" sz="2000" b="1" dirty="0">
              <a:solidFill>
                <a:srgbClr val="C00000"/>
              </a:solidFill>
            </a:endParaRPr>
          </a:p>
          <a:p>
            <a:endParaRPr lang="ru-RU" b="1" dirty="0"/>
          </a:p>
          <a:p>
            <a:r>
              <a:rPr lang="en-GB" i="1" dirty="0"/>
              <a:t> </a:t>
            </a: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  <a:p>
            <a:endParaRPr lang="ro-MD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5220"/>
            <a:ext cx="2514600" cy="1047780"/>
          </a:xfrm>
          <a:prstGeom prst="rect">
            <a:avLst/>
          </a:prstGeom>
        </p:spPr>
      </p:pic>
      <p:pic>
        <p:nvPicPr>
          <p:cNvPr id="8" name="Picture 2" descr="C:\Users\user\Desktop\PNG\adrCentru\03-ADR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32656"/>
            <a:ext cx="187220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403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566" y="88040"/>
            <a:ext cx="2538435" cy="67666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64572" y="2167235"/>
            <a:ext cx="8198427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o-MD" sz="2000" b="1" dirty="0">
              <a:solidFill>
                <a:srgbClr val="C00000"/>
              </a:solidFill>
            </a:endParaRPr>
          </a:p>
          <a:p>
            <a:endParaRPr lang="ro-MD" sz="2000" b="1" dirty="0">
              <a:solidFill>
                <a:srgbClr val="C00000"/>
              </a:solidFill>
            </a:endParaRPr>
          </a:p>
          <a:p>
            <a:endParaRPr lang="ru-RU" b="1" dirty="0"/>
          </a:p>
          <a:p>
            <a:r>
              <a:rPr lang="en-GB" i="1" dirty="0"/>
              <a:t> </a:t>
            </a: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  <a:p>
            <a:endParaRPr lang="ro-MD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4624"/>
            <a:ext cx="2514600" cy="720080"/>
          </a:xfrm>
          <a:prstGeom prst="rect">
            <a:avLst/>
          </a:prstGeom>
        </p:spPr>
      </p:pic>
      <p:pic>
        <p:nvPicPr>
          <p:cNvPr id="8" name="Picture 2" descr="C:\Users\user\Desktop\PNG\adrCentru\03-ADR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32656"/>
            <a:ext cx="187220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80819"/>
              </p:ext>
            </p:extLst>
          </p:nvPr>
        </p:nvGraphicFramePr>
        <p:xfrm>
          <a:off x="467544" y="1196752"/>
          <a:ext cx="8239031" cy="5507987"/>
        </p:xfrm>
        <a:graphic>
          <a:graphicData uri="http://schemas.openxmlformats.org/drawingml/2006/table">
            <a:tbl>
              <a:tblPr firstRow="1" firstCol="1" bandRow="1"/>
              <a:tblGrid>
                <a:gridCol w="3289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8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8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1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1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81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98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98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980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36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36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7022">
                <a:tc gridSpan="1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MD" sz="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Anexa 1.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MD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Planul de acțiuni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MD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în suportul Consiliului Regional pentru Dezvoltare  Centru  (10 septembrie 2020)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39" marR="45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60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Rezultate/Activități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2020-21, repartizarea pe luni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VII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VIII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IX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XI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XII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608">
                <a:tc gridSpan="13"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MD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Rezultatul 1. </a:t>
                      </a:r>
                      <a:r>
                        <a:rPr lang="ro-MD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Îmbunătățirea comunicării interne și externe și a vizibilității Regiunii de dezvoltare și a CRD-ului 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0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Activitatea 1.1</a:t>
                      </a:r>
                      <a:r>
                        <a:rPr lang="ro-MD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Crearea a 2 spoturi grafice  pentru promovarea  si creșterea vizibilitatii Regiunii de Dezvoltare Centru, a CRD Centru și a ADR Centru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3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Activitatea 1.2</a:t>
                      </a:r>
                      <a:r>
                        <a:rPr lang="ro-MD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Elaborarea materialelor promo  RDC/CRDC/ADRC (pixuri, carnete, pungi eco, maiouri, stickuri usb, etc.)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3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Activitatea 1.3</a:t>
                      </a:r>
                      <a:r>
                        <a:rPr lang="ro-MD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Elaborarea de materiale informative pentru membrii CRDC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0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Activitatea 1.4</a:t>
                      </a:r>
                      <a:r>
                        <a:rPr lang="ro-MD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Consolidarea </a:t>
                      </a:r>
                      <a:r>
                        <a:rPr lang="ro-MD" sz="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capacitatilor</a:t>
                      </a:r>
                      <a:r>
                        <a:rPr lang="ro-MD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personalului ADR și a membrilor CRD interesați în aspecte de comunicare cu utilizarea tehnologiilor digitale și ”</a:t>
                      </a:r>
                      <a:r>
                        <a:rPr lang="ro-MD" sz="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</a:t>
                      </a:r>
                      <a:r>
                        <a:rPr lang="ro-MD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media” 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3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MD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Activitatea 1.5 </a:t>
                      </a:r>
                      <a:r>
                        <a:rPr lang="ro-MD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Instruire „Utilizarea Platformei online de comunicare”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520">
                <a:tc gridSpan="1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MD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Rezultatul 2. Îmbunătățirea schimbului intra- și inter-regional dintre membrii CRD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3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Activitatea 2.1 </a:t>
                      </a:r>
                      <a:r>
                        <a:rPr lang="ro-MD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Organizarea a 2 ateliere de lucru in 2 zone RDC   </a:t>
                      </a:r>
                      <a:br>
                        <a:rPr lang="ro-MD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o-MD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persoane total (*necesar expert)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2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Activitatea 2.2</a:t>
                      </a:r>
                      <a:r>
                        <a:rPr lang="ro-MD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Organizarea a 2 vizite de studiu pentru membrii CRD în alte regiuni din țară pe domenii de intervenție (AAC/economie-turism/dezv. urb.)        RDN / RDG (cîte cca 25 persoane)  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70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Activitatea 2.3</a:t>
                      </a:r>
                      <a:r>
                        <a:rPr lang="ro-MD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Organizarea unei vizite de studiu a membrilor CRD în RD Centru / Nord-Est România:  1 vizită * 25 persoane * 2 zile in România 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4098">
                <a:tc gridSpan="1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MD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Rezultatul 3. Platforme funcționale pentru identificarea/analizarea problemelor sectoriale și a oportunităților de dezvoltare regională		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70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Activitatea 3.1</a:t>
                      </a:r>
                      <a:r>
                        <a:rPr lang="ro-MD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Atelier pe tema specializarii inteligente combinat cu sedinta CRD (*necesar expert)                                                                              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ședinta * 30 persoane in medie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13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Activitatea 3.2 </a:t>
                      </a:r>
                      <a:r>
                        <a:rPr lang="ro-MD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Platformă de discuții între ședințele CRD</a:t>
                      </a:r>
                      <a:r>
                        <a:rPr lang="ro-MD" sz="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platforme *25 persoane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2608">
                <a:tc gridSpan="1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o-MD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Alte activități propuse și agreate de membrii CRD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70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Activitatea 4.1</a:t>
                      </a:r>
                      <a:r>
                        <a:rPr lang="ro-MD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Atelier de instruire pe scriere de proiecte cu studii de caz pe 1-2 apeluri de proiecte din surse externe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atelier * 25 persoane 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70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Activitatea 4.2</a:t>
                      </a:r>
                      <a:r>
                        <a:rPr lang="ro-MD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Procurarea echipamentului tehnic și utilizarea acestora în cadrul activităților complementare ale CRD Centru (laptop,  proiector, ecran proiector, flipchart, etc)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056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39" marR="459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380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AD220DE0-1769-4259-98BA-A387841AC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888" y="1217613"/>
            <a:ext cx="6840537" cy="777875"/>
          </a:xfrm>
        </p:spPr>
        <p:txBody>
          <a:bodyPr/>
          <a:lstStyle/>
          <a:p>
            <a:pPr>
              <a:defRPr/>
            </a:pPr>
            <a:r>
              <a:rPr lang="ro-RO" altLang="ru-RU" sz="4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Adresa și date de contact:</a:t>
            </a:r>
            <a:endParaRPr lang="en-US" altLang="ru-RU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68F6811F-1564-4633-8614-34275A22B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897063"/>
            <a:ext cx="7775575" cy="4628281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 2" panose="05020102010507070707" pitchFamily="18" charset="2"/>
              <a:buNone/>
              <a:defRPr/>
            </a:pPr>
            <a:endParaRPr lang="en-US" altLang="ru-RU" sz="2400" dirty="0" smtClean="0">
              <a:solidFill>
                <a:schemeClr val="tx2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o-RO" altLang="en-US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Agenția de dezvoltare Regională Centru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o-RO" altLang="en-US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MD-6801 or. Ialoveni,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o-RO" altLang="en-US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str. Alexandru cel Bun, 33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o-RO" altLang="en-US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Tel.: (+373) 268 26671</a:t>
            </a:r>
            <a:r>
              <a:rPr lang="en-US" altLang="en-US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, 268 26560</a:t>
            </a:r>
            <a:endParaRPr lang="ro-RO" altLang="en-US" sz="28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o-RO" altLang="en-US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Tel/Fax: (+373) 268 22692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oficiu.adrc@gmail.com</a:t>
            </a:r>
            <a:endParaRPr lang="ro-RO" altLang="en-US" sz="2800" b="1" i="1" dirty="0">
              <a:solidFill>
                <a:schemeClr val="tx2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www</a:t>
            </a:r>
            <a:r>
              <a:rPr lang="ro-RO" altLang="ru-RU" sz="28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.</a:t>
            </a:r>
            <a:r>
              <a:rPr lang="ro-RO" altLang="ru-RU" sz="2800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adr</a:t>
            </a:r>
            <a:r>
              <a:rPr lang="en-US" altLang="ru-RU" sz="2800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centru</a:t>
            </a:r>
            <a:r>
              <a:rPr lang="ro-RO" altLang="ru-RU" sz="28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.</a:t>
            </a:r>
            <a:r>
              <a:rPr lang="ro-RO" altLang="ru-RU" sz="2800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md</a:t>
            </a:r>
            <a:r>
              <a:rPr lang="ro-RO" altLang="ru-RU" sz="28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 </a:t>
            </a:r>
            <a:endParaRPr lang="en-US" altLang="ru-RU" sz="28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algn="ctr">
              <a:buFont typeface="Wingdings 2" panose="05020102010507070707" pitchFamily="18" charset="2"/>
              <a:buNone/>
              <a:defRPr/>
            </a:pPr>
            <a:endParaRPr lang="ro-RO" altLang="ru-RU" b="1" dirty="0" smtClean="0">
              <a:solidFill>
                <a:schemeClr val="tx2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algn="ctr">
              <a:buFont typeface="Wingdings 2" panose="05020102010507070707" pitchFamily="18" charset="2"/>
              <a:buNone/>
              <a:defRPr/>
            </a:pPr>
            <a:r>
              <a:rPr lang="ro-RO" alt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Vă mulțumim pentru atenție!</a:t>
            </a:r>
            <a:endParaRPr lang="en-US" altLang="ru-RU" b="1" dirty="0" smtClean="0">
              <a:solidFill>
                <a:schemeClr val="tx2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28676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203200"/>
            <a:ext cx="253841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4" descr="D:\Desktop\Panou\03-ADR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475" y="255588"/>
            <a:ext cx="234632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68721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3856</TotalTime>
  <Words>752</Words>
  <Application>Microsoft Office PowerPoint</Application>
  <PresentationFormat>Экран (4:3)</PresentationFormat>
  <Paragraphs>274</Paragraphs>
  <Slides>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Andes Black</vt:lpstr>
      <vt:lpstr>Arial</vt:lpstr>
      <vt:lpstr>Calibri</vt:lpstr>
      <vt:lpstr>Times New Roman</vt:lpstr>
      <vt:lpstr>Wingdings</vt:lpstr>
      <vt:lpstr>Wingdings 2</vt:lpstr>
      <vt:lpstr>Temă Office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Adresa și date de contact: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user</dc:creator>
  <cp:lastModifiedBy>User</cp:lastModifiedBy>
  <cp:revision>162</cp:revision>
  <dcterms:created xsi:type="dcterms:W3CDTF">2020-07-13T06:13:41Z</dcterms:created>
  <dcterms:modified xsi:type="dcterms:W3CDTF">2020-09-25T08:15:14Z</dcterms:modified>
</cp:coreProperties>
</file>