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727" r:id="rId5"/>
    <p:sldMasterId id="2147483703" r:id="rId6"/>
    <p:sldMasterId id="2147483715" r:id="rId7"/>
    <p:sldMasterId id="2147483648" r:id="rId8"/>
  </p:sldMasterIdLst>
  <p:notesMasterIdLst>
    <p:notesMasterId r:id="rId20"/>
  </p:notesMasterIdLst>
  <p:sldIdLst>
    <p:sldId id="278" r:id="rId9"/>
    <p:sldId id="285" r:id="rId10"/>
    <p:sldId id="286" r:id="rId11"/>
    <p:sldId id="290" r:id="rId12"/>
    <p:sldId id="284" r:id="rId13"/>
    <p:sldId id="277" r:id="rId14"/>
    <p:sldId id="289" r:id="rId15"/>
    <p:sldId id="261" r:id="rId16"/>
    <p:sldId id="283" r:id="rId17"/>
    <p:sldId id="265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9D7"/>
    <a:srgbClr val="EE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8" autoAdjust="0"/>
    <p:restoredTop sz="94655" autoAdjust="0"/>
  </p:normalViewPr>
  <p:slideViewPr>
    <p:cSldViewPr snapToGrid="0">
      <p:cViewPr varScale="1">
        <p:scale>
          <a:sx n="68" d="100"/>
          <a:sy n="68" d="100"/>
        </p:scale>
        <p:origin x="82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C63F-932C-4E33-B267-229C602C10E1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F595D-7A20-49F8-B11F-67EFD204D3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5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4" hasCustomPrompt="1"/>
          </p:nvPr>
        </p:nvSpPr>
        <p:spPr>
          <a:xfrm>
            <a:off x="2047875" y="1588168"/>
            <a:ext cx="8115300" cy="97723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</a:p>
          <a:p>
            <a:pPr lvl="4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48118" y="2702651"/>
            <a:ext cx="8114951" cy="3423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353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0639-0A37-4A3A-B1BB-B9CC23DE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12A3-C9FB-4F73-AD08-B727C5FC4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D76DA-9C75-481C-B6BF-0E5F678B7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211AE-0D16-43A5-A5EF-8EF6AEE0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CE807-02B1-43E4-BE88-0FEEF163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B8E5C-1A26-44C8-A6BC-97C910AA0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C8BF-EE90-49CC-A3DD-67C4AFB52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D38AF-629E-47DF-8243-374E8BE2A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9849B-555F-4E86-9BDE-A7EAB0DFE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737DE2-2F4D-46EC-93E9-148B8460C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0A3BE5-AF1A-4AE4-9853-E46679B4B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6C2DAD-30E7-474E-954F-D61B8107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1C1C47-DA60-4AA0-887A-95BF4A5B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56482-6B95-423B-81DA-15139A98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813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27BDB-948C-43A3-B18B-B020C7F5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0DC6-2058-4247-B1F2-8C721CCB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6440F-3895-41D7-98FC-D61B5231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08D02C-F4E7-4813-8511-AA9D5DE77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79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739B6-4884-4BA9-8BEF-08B7FC40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9184AA-5000-4BDE-BA50-E8BAB8FB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A6739-EF7F-4BA8-9BA1-33E79ABE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7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034C-2AA1-4A9A-A966-0199B82F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A904D-ECAC-4856-849B-F1794D4B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4DD2C-17EF-48E2-8264-0353AC6E6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F7D23-EC3B-4E2F-AFF0-7F7525E4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F805C-F9DA-4926-843C-89DC2D6B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21BE8-7DD4-41AC-9FE9-FAFCF173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176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6E408-8391-4673-AFE3-3A252872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57E5A-6452-4661-9D9C-70733CA52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169FC-F6A0-4FAE-888A-3CAEF110F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3AA72-1122-4A16-92F7-3E7607C9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1E049-D3A4-42F4-998C-DB0AAA023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8E6E4-4B56-4515-B060-95DF0AE2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351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F30C2-4557-44A5-AE6F-DB053BA9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5E1C8-78BB-40C7-9A71-FFF1FF481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18BF-44A6-4B9F-BC71-014C68EB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51C88-E9A8-4250-AC63-3CB52BAC1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F679B-3061-4E87-9E96-0F6921F9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93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19D5DF-CD42-4822-99F4-71B57673BF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3DF93-61C1-4124-A1E3-E3E2FC75B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58DBB-9B86-4DAD-8983-EB0D4AFE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37B97-BE4F-4324-9BDA-BFFF6FD2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32C72-2056-465D-B4BE-101EE166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076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26542-699A-4C75-9996-94F06EE6F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14048-593D-4D70-A43F-1FEAD3191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1E6D-99A4-4466-94D5-EBFF5C2D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6D5DF-F054-4E8D-A22F-E5D137B0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F9C1B-0023-4318-9D4E-42391A29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975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D50B-9B71-491B-A073-CB273C86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2B317-12F2-482D-890F-299F3C3E1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9C7F1-C6B1-4E01-AD5E-6EE87043B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397AC-361A-4988-8BEA-019AFE74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27B3-D28F-4C44-B24A-10C5D12F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8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 hasCustomPrompt="1"/>
          </p:nvPr>
        </p:nvSpPr>
        <p:spPr>
          <a:xfrm>
            <a:off x="2047261" y="1581875"/>
            <a:ext cx="8114951" cy="45442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to add text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18416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21F6-093D-4F9F-B192-112FFC8D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00C08-545E-46C3-9BC0-D96571CF2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7ED4B-5569-40FF-90AF-E511D22D0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54E03-1EA6-4200-857B-A6300079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574EE-FBDF-4205-9740-F37DAB28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871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9DD49-AA68-49FE-83A7-7407EAC29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07489-F24D-4FBF-9E81-5C5698435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15C0A-A892-4D8F-BB5D-03A8AD1E1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1D91B-C2B2-4E3E-BCC7-37E652FA0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8B5E8-DEDB-4D26-AAC6-09F5E51D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08768-1760-4445-83C2-E0D7CF2A3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574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71F3-E857-443D-87C7-1260B5918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85EE2-58DC-462B-BD5C-15568C29C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42966-B75B-4DA9-B7BD-79FCBACD9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3A155-8661-47F8-9D3A-45BA043A6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49C74-A705-4463-990C-CD297ABAA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D4BEA1-5348-43A2-A4B7-9610C770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127D9-C41D-4499-8881-BE1A6F09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4CCF1-98F8-4FF5-A36E-15D54E47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3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3C28-0D89-45CE-874D-1040E93C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613B8-8863-4555-802A-D572A64B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08198-BC85-4A1D-BD0E-D71CD7F1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B460C-887F-41E1-A821-596AAA5B3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090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80182-7528-4DEB-A657-2263CB8E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03D635-0C5B-4B40-BF7D-2761DCA5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477FF-ACCB-43B8-A5CC-B361692D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7925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618A-F629-44D2-B4C7-859C7592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1D676-42F5-423E-89A7-F7874EAF8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277207-483A-4A0B-B7DB-96C12341F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C6D95-5F42-4ED0-9B97-6EB9960B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15EDB-B773-416B-86C0-D551A03F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B9CA6-B724-421A-B1D3-79778CB7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5530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C69E7-230D-423B-A5A8-7F76B38F0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1765F-F000-4B68-93F6-4F25E546D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2DE84-CD40-4DFA-A72C-A27BACDA2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4710C-D056-446F-B39B-89EBB058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A126B-CA05-463D-AB1C-B9E5B463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C2A37-4F99-41BD-B943-FDB1EC04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14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5D462-3B14-43A7-8E54-4A353ECF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A4ED0-236B-442E-9EDC-9CAAE1304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3A57C-0D64-497B-A438-43C54F093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36BE-7E2A-452B-99F4-E1E65BBA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9566-CBF0-44E7-84C5-2B565E1A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12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B34F1-65CC-4ED5-9DB5-F5E9A8AAB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8AF15-D99C-4DC5-9295-DFA9DAE23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A003A-D00F-409A-918E-5FCDB64C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DC154-358A-4F6A-B67A-934F90DF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0DBDC-F8FE-43DD-815A-AFD2C7D5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8925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A902-BDD0-4152-96FE-0583D2CED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7A24C-5E89-4C83-8A74-C1E8F3628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4E254-1ACD-4A25-B64D-07907CB47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9407D-C705-4582-8D28-204E0796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BB71A-8171-4DE6-8D9D-A2B9964B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04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2048117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text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6095998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78060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CB92-1F2D-448D-B7F8-E8BD792A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A4293-6F6D-4D8D-8014-BFDC8F593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70A7C-87BC-4C5A-AEEF-4315B3C0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D550E-B184-494B-8580-8AB56E11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3D86C-F09A-4C5C-A6C6-F0905E5D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465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5047-B33F-4E0D-9C33-C5CE0306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04010-0ADF-4D83-AD98-1F688040B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79DE2-BDE7-4C12-A611-B6715393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1ED0-2B5C-436D-A02B-7EF9DC18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C1F5B-952C-4883-A437-381B88BC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9800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2667-F2F8-426A-A248-CAF93696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E7423-D301-46B0-BC5F-7DB7AEA49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31472-D842-4021-866D-7555C2CB0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B87E2-3336-4DCD-9450-96D376D0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DBBAA-8848-4CBF-9B34-264A3944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F0440-0D87-4FEF-81C4-C654CB292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793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0B27-80A0-4622-9C85-39650D820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F1295-82F3-4094-BD26-2199016A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BE9B1-1689-4DBE-8A76-BEF5E1409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A8D5E3-BDF0-4D7E-BD06-0362F29AE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7275D9-654F-4109-956E-7C514B1E0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6CE63-0E4D-4995-A50B-4E0E7E36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F05321-41E9-4439-BED7-DE1DEBE3D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4399AA-6707-486C-AB18-BF36AF43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202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A607E-DFE0-44A1-BF82-A1CAF6A6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5A9C73-49B3-4D8E-9BAE-D582FFA4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67AD4-00F6-4533-ABFF-2DE46126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B5EAB-F0AF-4155-8689-36297634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668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5D534-A6AB-40D2-8B91-2673582A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DC771-ED00-47E4-8220-8760CA14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E99DC-E4FF-40A2-A46E-0F85B353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33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AAFA-F0C3-459E-995F-03B89B87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C1CA-DDE0-4468-8B30-6320069A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2FD8F-6966-48C0-B9B6-AC5ED3CD2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0808C-8690-46D9-9286-4C331ABE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D2AFD-7E15-4850-BF1E-59209DF6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8A840-9008-4877-80EB-63372FEB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1436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76A81-DB6A-4F3F-B8C0-D15326387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455AF-39F2-4CFD-B31D-7961FF22F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CCE14-1601-410B-8E08-9CC6A4828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7DE99-AA3D-423D-A398-100602CA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8FFE6-9D08-4BCD-B2AA-7783A259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2A2A-AA9A-4C05-A2FD-A815BAEC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63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890EA-A817-401A-84F3-9092C042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551AC-20DA-4A98-85B6-7F58F90D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7794F-C512-4DAB-87DE-F5C11B97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1150A-CBDA-4321-B23A-2D8136EF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4B58E-314D-4059-B51A-7203DC557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8676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32FD0-3637-41EA-B607-7345C5E10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E31ED-6ABE-45F6-AE5F-87CCF4ECB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CCDD3-0B4A-49A2-8006-3787ACD9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E4F59-A825-4D9B-97A2-2DE499AA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44DC6-F487-43B6-BD92-36DB99A0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09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352882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spect="1"/>
          </p:cNvSpPr>
          <p:nvPr userDrawn="1"/>
        </p:nvSpPr>
        <p:spPr>
          <a:xfrm>
            <a:off x="4439817" y="1556792"/>
            <a:ext cx="7567534" cy="468052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880100" y="3609975"/>
            <a:ext cx="5421313" cy="124301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sp>
        <p:nvSpPr>
          <p:cNvPr id="5" name="Rounded Rectangle 4"/>
          <p:cNvSpPr>
            <a:spLocks noChangeAspect="1"/>
          </p:cNvSpPr>
          <p:nvPr userDrawn="1"/>
        </p:nvSpPr>
        <p:spPr>
          <a:xfrm>
            <a:off x="213066" y="1556792"/>
            <a:ext cx="4082735" cy="46805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effectLst>
                <a:outerShdw blurRad="50800" dist="50800" dir="5400000" sx="1000" sy="1000" algn="ctr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05979" y="485298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white">
                    <a:alpha val="50000"/>
                  </a:prstClr>
                </a:solidFill>
              </a:rPr>
              <a:t>a water secure world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954253" y="4852988"/>
            <a:ext cx="4347160" cy="577767"/>
          </a:xfrm>
          <a:prstGeom prst="rect">
            <a:avLst/>
          </a:prstGeom>
        </p:spPr>
        <p:txBody>
          <a:bodyPr anchor="t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20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/>
              <a:t>Presentation sub-title</a:t>
            </a:r>
          </a:p>
        </p:txBody>
      </p:sp>
    </p:spTree>
    <p:extLst>
      <p:ext uri="{BB962C8B-B14F-4D97-AF65-F5344CB8AC3E}">
        <p14:creationId xmlns:p14="http://schemas.microsoft.com/office/powerpoint/2010/main" val="4103362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 hasCustomPrompt="1"/>
          </p:nvPr>
        </p:nvSpPr>
        <p:spPr>
          <a:xfrm>
            <a:off x="193675" y="1556792"/>
            <a:ext cx="4092575" cy="4680520"/>
          </a:xfrm>
          <a:prstGeom prst="round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Click the icon to add a photo</a:t>
            </a:r>
          </a:p>
          <a:p>
            <a:endParaRPr lang="en-GB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5880100" y="3609975"/>
            <a:ext cx="5421313" cy="124301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954253" y="4852988"/>
            <a:ext cx="4347160" cy="577767"/>
          </a:xfrm>
          <a:prstGeom prst="rect">
            <a:avLst/>
          </a:prstGeom>
        </p:spPr>
        <p:txBody>
          <a:bodyPr anchor="t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20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/>
              <a:t>Presentation sub-title</a:t>
            </a:r>
          </a:p>
        </p:txBody>
      </p:sp>
    </p:spTree>
    <p:extLst>
      <p:ext uri="{BB962C8B-B14F-4D97-AF65-F5344CB8AC3E}">
        <p14:creationId xmlns:p14="http://schemas.microsoft.com/office/powerpoint/2010/main" val="319864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58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2048118" y="2059145"/>
            <a:ext cx="8114950" cy="388620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2222501" y="4130675"/>
            <a:ext cx="5541878" cy="9382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Section break</a:t>
            </a:r>
            <a:endParaRPr lang="en-GB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222501" y="5068889"/>
            <a:ext cx="6993688" cy="4495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3200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…add text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1938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the icon to add a photo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0425626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Click the icon to add a photo</a:t>
            </a:r>
          </a:p>
        </p:txBody>
      </p:sp>
    </p:spTree>
    <p:extLst>
      <p:ext uri="{BB962C8B-B14F-4D97-AF65-F5344CB8AC3E}">
        <p14:creationId xmlns:p14="http://schemas.microsoft.com/office/powerpoint/2010/main" val="21888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6BC3-3B16-4B6A-BB72-E0132B157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A6DE0-7254-47DF-A0D1-12BC6C627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A0B09-2624-4924-9BF4-02A21731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CAE26-6F46-4115-8B0F-82D82712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C3E09-5E81-4AD6-8DCD-F6D91FC2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19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F60C-3DEF-40C6-BE66-5C1019C4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BA5EA-E98B-4CDF-B249-15296938C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F4977-E11A-4266-94D7-2C96B556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E7034-B782-4FB2-9431-F99573C6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2DEB5-E8AE-46E5-ACCB-C8CE5ABF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0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686B-B390-4975-847D-59C8C609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249C1-C4CD-456F-B676-262F69709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8D065-0E16-4953-8BEF-3D5810E6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9CE6C-4E4E-4319-9355-6A297E19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2B12D-9384-4705-87D0-50FC75667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58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1" y="6604922"/>
            <a:ext cx="2082799" cy="253078"/>
          </a:xfrm>
          <a:prstGeom prst="round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295752" y="6604922"/>
            <a:ext cx="7600497" cy="253078"/>
          </a:xfrm>
          <a:prstGeom prst="round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Identifying and Prioritizing Stakeholders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629400"/>
            <a:ext cx="478582" cy="2286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59470" y="6604922"/>
            <a:ext cx="94916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554079" y="6604924"/>
            <a:ext cx="531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GB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2019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52171" y="6604922"/>
            <a:ext cx="67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F6C66C0-1198-43F2-B192-0F422C59EAAA}" type="slidenum">
              <a:rPr lang="en-GB" sz="1200" smtClean="0">
                <a:solidFill>
                  <a:schemeClr val="bg1"/>
                </a:solidFill>
              </a:rPr>
              <a:t>‹#›</a:t>
            </a:fld>
            <a:r>
              <a:rPr lang="en-GB" sz="1200" dirty="0">
                <a:solidFill>
                  <a:schemeClr val="bg1"/>
                </a:solidFill>
              </a:rPr>
              <a:t>/11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331" y="436794"/>
            <a:ext cx="2290569" cy="505107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0129287" y="6514068"/>
            <a:ext cx="1817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none" dirty="0">
                <a:solidFill>
                  <a:schemeClr val="bg2">
                    <a:lumMod val="2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en-US" sz="1800" u="none" dirty="0">
                <a:solidFill>
                  <a:srgbClr val="00B0F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gwpcee.</a:t>
            </a:r>
            <a:r>
              <a:rPr lang="en-US" sz="1800" u="none" dirty="0">
                <a:solidFill>
                  <a:srgbClr val="00B0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</a:t>
            </a:r>
            <a:endParaRPr lang="en-GB" sz="1800" u="none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00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  <p:sldLayoutId id="2147483700" r:id="rId3"/>
    <p:sldLayoutId id="2147483701" r:id="rId4"/>
    <p:sldLayoutId id="2147483693" r:id="rId5"/>
    <p:sldLayoutId id="214748369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9F46A-82C8-43F9-8839-6F3F1B02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75FC2-FD2B-4278-A721-89952B2DE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529B6-D32A-4321-9BED-1035548FD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7AF5-942E-4350-A644-BF8A5730FEB6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3BDF9-06CD-4A2A-AB77-2CC269B4F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001E6-01C0-4DF8-8801-4152F60BD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FA342-8C43-4787-B7CF-F6F67C2A50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59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2D6A9-BDDD-438A-AB77-25CF8FDD8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E59DF-A0DF-4FA0-8F13-46E9D4BBE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DB2C9-3590-4F8A-95D7-5668909DA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05D2-5496-42A5-8DB8-0168A04B1F5D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478B8-D6C7-40D2-9AC6-4AE058645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57662-ADF3-4F72-9CC1-8C967762E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387A-67F3-416C-A944-9ED94C6AC2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6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E2EC23-265D-4582-AE14-C97698EE9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6BFF9-D629-49AB-B3C3-6538A5F28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9905D-7FFF-45AE-A396-45BB25790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DF03-E557-41CA-AF31-6F1E95FE97BF}" type="datetimeFigureOut">
              <a:rPr lang="en-GB" smtClean="0"/>
              <a:t>12/04/2019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6662B-CF3C-408E-9435-E8C8EE57D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57E5D-5CBF-4257-8D48-5EF8A9B2C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830A-8959-4315-B129-74A5B7F1D5B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6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768" y="464360"/>
            <a:ext cx="4066178" cy="896657"/>
          </a:xfrm>
          <a:prstGeom prst="rect">
            <a:avLst/>
          </a:prstGeom>
        </p:spPr>
      </p:pic>
      <p:sp>
        <p:nvSpPr>
          <p:cNvPr id="6" name="Rounded Rectangle 5"/>
          <p:cNvSpPr>
            <a:spLocks noChangeAspect="1"/>
          </p:cNvSpPr>
          <p:nvPr userDrawn="1"/>
        </p:nvSpPr>
        <p:spPr>
          <a:xfrm>
            <a:off x="4439817" y="1556792"/>
            <a:ext cx="7567534" cy="468052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0266194" y="6363774"/>
            <a:ext cx="1817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u="none" dirty="0">
                <a:solidFill>
                  <a:schemeClr val="bg2">
                    <a:lumMod val="2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en-US" sz="1800" u="none" dirty="0">
                <a:solidFill>
                  <a:srgbClr val="00B0F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gwpcee.</a:t>
            </a:r>
            <a:r>
              <a:rPr lang="en-US" sz="1800" u="none" dirty="0">
                <a:solidFill>
                  <a:srgbClr val="00B05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org</a:t>
            </a:r>
            <a:endParaRPr lang="en-GB" sz="1800" u="none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02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68" b="27968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389407" y="2868868"/>
            <a:ext cx="7471719" cy="1243013"/>
          </a:xfrm>
        </p:spPr>
        <p:txBody>
          <a:bodyPr/>
          <a:lstStyle/>
          <a:p>
            <a:r>
              <a:rPr lang="ro-MD" sz="3400" dirty="0"/>
              <a:t>Identificarea și prioritizarea </a:t>
            </a:r>
            <a:br>
              <a:rPr lang="ro-MD" sz="3400" dirty="0"/>
            </a:br>
            <a:r>
              <a:rPr lang="ro-MD" sz="3400" dirty="0"/>
              <a:t>părților interesate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86237-096F-4E12-B0A8-0DF6F8DC16B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300242" y="4671755"/>
            <a:ext cx="4347160" cy="577767"/>
          </a:xfrm>
        </p:spPr>
        <p:txBody>
          <a:bodyPr/>
          <a:lstStyle/>
          <a:p>
            <a:r>
              <a:rPr lang="ro-MD" dirty="0"/>
              <a:t>Gergana Majercakova</a:t>
            </a:r>
          </a:p>
          <a:p>
            <a:r>
              <a:rPr lang="ro-MD" dirty="0"/>
              <a:t>Parteneriatul mondial pentru apă Europa centrală și de est </a:t>
            </a:r>
          </a:p>
        </p:txBody>
      </p:sp>
      <p:pic>
        <p:nvPicPr>
          <p:cNvPr id="3073" name="Picture 5" descr="RDA_logo">
            <a:extLst>
              <a:ext uri="{FF2B5EF4-FFF2-40B4-BE49-F238E27FC236}">
                <a16:creationId xmlns:a16="http://schemas.microsoft.com/office/drawing/2014/main" id="{EA1BA9AD-FEF6-4C88-9DE2-15428AE52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19" y="286877"/>
            <a:ext cx="1045519" cy="104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docs-internal-guid-587e082e-d083-516f-1a25-4136d3a13f13" descr="https://lh5.googleusercontent.com/DHkiaxWb8TlD-zAQs6dcsKo9Ti0NPdG_LdXEAPen6Nk1Ch2iNPfvv6wT2tLIbmbr2R7wMALwAexTsSuB4vPZJ3XC74DE69UmWXzgt6p3CMp8IN2pzL5jb5prJPxH9eXQH20">
            <a:extLst>
              <a:ext uri="{FF2B5EF4-FFF2-40B4-BE49-F238E27FC236}">
                <a16:creationId xmlns:a16="http://schemas.microsoft.com/office/drawing/2014/main" id="{4102ED25-EA00-46A6-88EB-B0177EE3A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94" y="474607"/>
            <a:ext cx="2832530" cy="84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Рисунок 7" descr="stema straseni strejer2">
            <a:extLst>
              <a:ext uri="{FF2B5EF4-FFF2-40B4-BE49-F238E27FC236}">
                <a16:creationId xmlns:a16="http://schemas.microsoft.com/office/drawing/2014/main" id="{BFF2FBC2-8972-4F7A-8ED1-B460D7DDF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8" b="33748"/>
          <a:stretch>
            <a:fillRect/>
          </a:stretch>
        </p:blipFill>
        <p:spPr bwMode="auto">
          <a:xfrm>
            <a:off x="1309044" y="362618"/>
            <a:ext cx="1352550" cy="105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Obrázok 8" descr="SlovakAid GIS MALE">
            <a:extLst>
              <a:ext uri="{FF2B5EF4-FFF2-40B4-BE49-F238E27FC236}">
                <a16:creationId xmlns:a16="http://schemas.microsoft.com/office/drawing/2014/main" id="{D25C06B7-29AD-4F3B-9F9A-11B70B098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603" y="255985"/>
            <a:ext cx="2341754" cy="106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22767EF-9351-421B-BD38-276C04296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7131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MD" dirty="0"/>
          </a:p>
        </p:txBody>
      </p:sp>
    </p:spTree>
    <p:extLst>
      <p:ext uri="{BB962C8B-B14F-4D97-AF65-F5344CB8AC3E}">
        <p14:creationId xmlns:p14="http://schemas.microsoft.com/office/powerpoint/2010/main" val="2002444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3"/>
          <p:cNvSpPr txBox="1"/>
          <p:nvPr/>
        </p:nvSpPr>
        <p:spPr>
          <a:xfrm>
            <a:off x="9654960" y="6356520"/>
            <a:ext cx="384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F6CE2EED-6919-480E-A1DC-C595B7CF17C9}" type="slidenum">
              <a:rPr lang="hu-HU" sz="1200" b="1" spc="-1">
                <a:solidFill>
                  <a:srgbClr val="C9C9C8"/>
                </a:solidFill>
                <a:latin typeface="Calibri"/>
              </a:rPr>
              <a:t>10</a:t>
            </a:fld>
            <a:endParaRPr lang="hu-HU" sz="1200" spc="-1">
              <a:latin typeface="Times New Roman"/>
            </a:endParaRPr>
          </a:p>
        </p:txBody>
      </p:sp>
      <p:sp>
        <p:nvSpPr>
          <p:cNvPr id="9" name="TextShape 1">
            <a:extLst>
              <a:ext uri="{FF2B5EF4-FFF2-40B4-BE49-F238E27FC236}">
                <a16:creationId xmlns:a16="http://schemas.microsoft.com/office/drawing/2014/main" id="{72E9427D-610E-4610-8163-F0E48216264B}"/>
              </a:ext>
            </a:extLst>
          </p:cNvPr>
          <p:cNvSpPr txBox="1"/>
          <p:nvPr/>
        </p:nvSpPr>
        <p:spPr>
          <a:xfrm>
            <a:off x="718506" y="356458"/>
            <a:ext cx="8439561" cy="886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sl-SI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PASUL </a:t>
            </a:r>
            <a:r>
              <a:rPr lang="en-US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3</a:t>
            </a:r>
            <a:r>
              <a:rPr lang="sl-SI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: </a:t>
            </a:r>
            <a:r>
              <a:rPr lang="ro-MD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Înțelegerea părților interesate</a:t>
            </a:r>
            <a:endParaRPr lang="sl-SI" sz="4000" dirty="0">
              <a:solidFill>
                <a:srgbClr val="00B05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E33D65-B3E6-44D1-8A1F-E6C6CF3FB129}"/>
              </a:ext>
            </a:extLst>
          </p:cNvPr>
          <p:cNvSpPr txBox="1"/>
          <p:nvPr/>
        </p:nvSpPr>
        <p:spPr>
          <a:xfrm>
            <a:off x="813731" y="1124058"/>
            <a:ext cx="109224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2000" b="1" dirty="0">
                <a:latin typeface="Calibri" panose="020F0502020204030204" pitchFamily="34" charset="0"/>
                <a:cs typeface="Calibri" panose="020F0502020204030204" pitchFamily="34" charset="0"/>
              </a:rPr>
              <a:t>Întrebări de bază pentru a înțelege ce cred părțile interesate despre proiect</a:t>
            </a:r>
            <a:r>
              <a:rPr lang="sk-SK" sz="20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Ce interes financiar sau emoțional au ei în rezultatul proiectului? Este unul pozitiv sau negativ?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Ce îi motivează cel mai mult?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Ce informații vor să primească de la Dvs. , și care este cea mai bună cale de comunicare cu ei?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Ce părere au în prezent despre activitatea organizației noastre? Este bazată pe informații calitative?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Cine le influențează opiniile în general și cine le influențează opinia lor despre noi? În consecință, astfel de factori de influență devin la rândul lor părți interesate?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Dacă posibil nu sunt pozitive, ce i-ar putea face să sprijine proiectul?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Dacă credem că nu vom putea să-i câștigăm de partea noastră, cum vom gestiona opoziția lor?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Cine ar mai putea fi influențat de către opiniile lor? Astfel de persoane devin la rândul lor persoane interesate?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Prin codificare cu culori a părților interesate, rezumați nivelul de suport preconizat . Susținătorii și simpatizanții – în verde, opozanții și criticii – cu roșu, iar persoanele neutre – cu galben. 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 descr="Image result for stakeholders">
            <a:extLst>
              <a:ext uri="{FF2B5EF4-FFF2-40B4-BE49-F238E27FC236}">
                <a16:creationId xmlns:a16="http://schemas.microsoft.com/office/drawing/2014/main" id="{23D68501-24C6-4787-8044-2DE7BE4E0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675" y="5081718"/>
            <a:ext cx="3188748" cy="177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58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442677" y="2575926"/>
            <a:ext cx="7449665" cy="1123073"/>
          </a:xfrm>
        </p:spPr>
        <p:txBody>
          <a:bodyPr/>
          <a:lstStyle/>
          <a:p>
            <a:r>
              <a:rPr lang="ro-MD" dirty="0"/>
              <a:t>Vă mulțumesc pentru atenția Dvs.</a:t>
            </a:r>
            <a:r>
              <a:rPr lang="en-GB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CD441-A33D-4F90-8BDE-995991D57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118" y="3305908"/>
            <a:ext cx="8114951" cy="282025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4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1119" y="1581875"/>
            <a:ext cx="9974510" cy="4544289"/>
          </a:xfrm>
        </p:spPr>
        <p:txBody>
          <a:bodyPr/>
          <a:lstStyle/>
          <a:p>
            <a:r>
              <a:rPr lang="ro-MD" dirty="0"/>
              <a:t>Vizualizați care părți interesate necesită o atenție sporită și marea parte a resurselor </a:t>
            </a:r>
          </a:p>
          <a:p>
            <a:r>
              <a:rPr lang="ro-MD" dirty="0"/>
              <a:t>Vizualizați cu ce nivel de interes sau putere veți avea de a face (atât pentru cât și împotriva) în cadrul unui proiect </a:t>
            </a:r>
          </a:p>
          <a:p>
            <a:r>
              <a:rPr lang="ro-MD" dirty="0"/>
              <a:t>Identificați ce părți interesate pot deveni aliați sau concurenți odată cu avansarea proiectului. </a:t>
            </a:r>
          </a:p>
          <a:p>
            <a:r>
              <a:rPr lang="ro-MD" dirty="0"/>
              <a:t>Identificați care sunt cele mai optime căi de a acoperi părțile interesate cu informații (întâlniri vs. Emisiune radio)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o-MD" dirty="0"/>
              <a:t>De ce să identificăm părțile interesate?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117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99226" y="387845"/>
            <a:ext cx="8797700" cy="1123073"/>
          </a:xfrm>
        </p:spPr>
        <p:txBody>
          <a:bodyPr/>
          <a:lstStyle/>
          <a:p>
            <a:r>
              <a:rPr lang="sv-SE" dirty="0"/>
              <a:t>Aliniere, interes, cartografierea influenței (AI</a:t>
            </a:r>
            <a:r>
              <a:rPr lang="ro-MD" dirty="0"/>
              <a:t>CI)</a:t>
            </a:r>
            <a:r>
              <a:rPr lang="sv-SE" dirty="0"/>
              <a:t> </a:t>
            </a:r>
          </a:p>
        </p:txBody>
      </p:sp>
      <p:pic>
        <p:nvPicPr>
          <p:cNvPr id="10" name="Picture 2" descr="Image result for stakeholders">
            <a:extLst>
              <a:ext uri="{FF2B5EF4-FFF2-40B4-BE49-F238E27FC236}">
                <a16:creationId xmlns:a16="http://schemas.microsoft.com/office/drawing/2014/main" id="{F0572F96-7659-4000-9C36-3FF9DEF8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062" y="2566600"/>
            <a:ext cx="7165624" cy="368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209F169-8CE3-4745-B3C5-25E4AFAB391E}"/>
              </a:ext>
            </a:extLst>
          </p:cNvPr>
          <p:cNvSpPr txBox="1">
            <a:spLocks/>
          </p:cNvSpPr>
          <p:nvPr/>
        </p:nvSpPr>
        <p:spPr>
          <a:xfrm>
            <a:off x="699225" y="1738460"/>
            <a:ext cx="7291223" cy="4495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MD" dirty="0"/>
              <a:t>O </a:t>
            </a:r>
            <a:r>
              <a:rPr lang="sv-SE" dirty="0"/>
              <a:t>metod</a:t>
            </a:r>
            <a:r>
              <a:rPr lang="ro-MD" dirty="0"/>
              <a:t>ă pentru identificarea părților interesate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268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8840" y="1157806"/>
            <a:ext cx="9583371" cy="1625151"/>
          </a:xfrm>
        </p:spPr>
        <p:txBody>
          <a:bodyPr/>
          <a:lstStyle/>
          <a:p>
            <a:r>
              <a:rPr lang="ro-MD" dirty="0"/>
              <a:t>Cât de mult părțile interesate se preconizează să fie de acord cu proiectul desfășurat </a:t>
            </a:r>
            <a:endParaRPr lang="sv-SE" dirty="0"/>
          </a:p>
          <a:p>
            <a:r>
              <a:rPr lang="ro-MD" dirty="0"/>
              <a:t>Dacă sunt </a:t>
            </a:r>
            <a:r>
              <a:rPr lang="sv-SE" dirty="0"/>
              <a:t>”</a:t>
            </a:r>
            <a:r>
              <a:rPr lang="ro-MD" dirty="0"/>
              <a:t>de partea noastră</a:t>
            </a:r>
            <a:r>
              <a:rPr lang="sv-SE" dirty="0"/>
              <a:t>” </a:t>
            </a:r>
            <a:r>
              <a:rPr lang="ro-MD" dirty="0"/>
              <a:t>sau</a:t>
            </a:r>
            <a:r>
              <a:rPr lang="sv-SE" dirty="0"/>
              <a:t> ”</a:t>
            </a:r>
            <a:r>
              <a:rPr lang="ro-MD" dirty="0"/>
              <a:t>contra noastră</a:t>
            </a:r>
            <a:r>
              <a:rPr lang="sv-SE" dirty="0"/>
              <a:t>”</a:t>
            </a:r>
          </a:p>
          <a:p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699226" y="387845"/>
            <a:ext cx="8797700" cy="1123073"/>
          </a:xfrm>
        </p:spPr>
        <p:txBody>
          <a:bodyPr/>
          <a:lstStyle/>
          <a:p>
            <a:r>
              <a:rPr lang="ro-MD" dirty="0"/>
              <a:t>Ce se înțelege prin </a:t>
            </a:r>
            <a:r>
              <a:rPr lang="sv-SE" u="sng" dirty="0"/>
              <a:t>Alin</a:t>
            </a:r>
            <a:r>
              <a:rPr lang="ro-MD" u="sng" dirty="0"/>
              <a:t>iere</a:t>
            </a:r>
            <a:r>
              <a:rPr lang="sv-SE" dirty="0"/>
              <a:t>?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99226" y="2843192"/>
            <a:ext cx="8797700" cy="91691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rgbClr val="00B050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dirty="0"/>
              <a:t>Ce se înțelege prin</a:t>
            </a:r>
            <a:r>
              <a:rPr lang="sv-SE" dirty="0"/>
              <a:t> </a:t>
            </a:r>
            <a:r>
              <a:rPr lang="sv-SE" u="sng" dirty="0"/>
              <a:t>Interes</a:t>
            </a:r>
            <a:r>
              <a:rPr lang="ro-MD" u="sng" dirty="0"/>
              <a:t>?</a:t>
            </a:r>
            <a:endParaRPr lang="sv-SE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8840" y="3540627"/>
            <a:ext cx="9583371" cy="11578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dirty="0"/>
              <a:t>Cât de mult vor fi implicate părțile interesate </a:t>
            </a:r>
            <a:endParaRPr lang="sv-SE" dirty="0"/>
          </a:p>
          <a:p>
            <a:r>
              <a:rPr lang="ro-MD" dirty="0"/>
              <a:t>Cât de </a:t>
            </a:r>
            <a:r>
              <a:rPr lang="sv-SE" dirty="0"/>
              <a:t>important</a:t>
            </a:r>
            <a:r>
              <a:rPr lang="ro-MD" dirty="0"/>
              <a:t> este proiectul pentru partea interesată </a:t>
            </a:r>
            <a:endParaRPr lang="sv-SE" dirty="0"/>
          </a:p>
          <a:p>
            <a:endParaRPr lang="sv-SE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0880" y="5456180"/>
            <a:ext cx="9896375" cy="10553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dirty="0"/>
              <a:t>Câtă putere partea interesată trebuie să determine dacă proiectul va avea succes (patrimoniu</a:t>
            </a:r>
            <a:r>
              <a:rPr lang="sv-SE" dirty="0"/>
              <a:t>,</a:t>
            </a:r>
            <a:r>
              <a:rPr lang="ro-MD" dirty="0"/>
              <a:t> autoritate politică</a:t>
            </a:r>
            <a:r>
              <a:rPr lang="sv-SE" dirty="0"/>
              <a:t>)</a:t>
            </a:r>
          </a:p>
          <a:p>
            <a:endParaRPr lang="sv-SE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99226" y="4792146"/>
            <a:ext cx="8797700" cy="91691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rgbClr val="00B050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dirty="0"/>
              <a:t>Ce se înțelege prin </a:t>
            </a:r>
            <a:r>
              <a:rPr lang="sv-SE" u="sng" dirty="0"/>
              <a:t>Influen</a:t>
            </a:r>
            <a:r>
              <a:rPr lang="ro-MD" u="sng" dirty="0"/>
              <a:t>ță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8097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126136" y="2278055"/>
            <a:ext cx="0" cy="34322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2126136" y="5710279"/>
            <a:ext cx="3630295" cy="169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7322" y="3836650"/>
            <a:ext cx="1207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b="1" dirty="0"/>
              <a:t>Putere</a:t>
            </a:r>
          </a:p>
          <a:p>
            <a:pPr algn="ctr"/>
            <a:r>
              <a:rPr lang="ro-MD" b="1" dirty="0"/>
              <a:t>/Influență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3530" y="5975918"/>
            <a:ext cx="1188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Interes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3423" y="5402249"/>
            <a:ext cx="73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Mică</a:t>
            </a: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1810693" y="5727235"/>
            <a:ext cx="9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Scăzut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1329456" y="2160104"/>
            <a:ext cx="9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Mare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5146780" y="5710279"/>
            <a:ext cx="9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Ridicat</a:t>
            </a:r>
            <a:endParaRPr lang="sv-SE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404191" y="2439655"/>
            <a:ext cx="0" cy="31748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404191" y="5614550"/>
            <a:ext cx="3778973" cy="1568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01208" y="3881395"/>
            <a:ext cx="133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A</a:t>
            </a:r>
            <a:r>
              <a:rPr lang="ro-MD" b="1" dirty="0"/>
              <a:t>cord</a:t>
            </a:r>
            <a:r>
              <a:rPr lang="sv-SE" b="1" dirty="0"/>
              <a:t> /A</a:t>
            </a:r>
            <a:r>
              <a:rPr lang="ro-MD" b="1" dirty="0"/>
              <a:t>iniere</a:t>
            </a:r>
            <a:endParaRPr lang="sv-SE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792732" y="5860274"/>
            <a:ext cx="1001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Interes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08558" y="5329615"/>
            <a:ext cx="748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Mică</a:t>
            </a:r>
            <a:endParaRPr lang="sv-SE" dirty="0"/>
          </a:p>
        </p:txBody>
      </p:sp>
      <p:sp>
        <p:nvSpPr>
          <p:cNvPr id="16" name="TextBox 15"/>
          <p:cNvSpPr txBox="1"/>
          <p:nvPr/>
        </p:nvSpPr>
        <p:spPr>
          <a:xfrm>
            <a:off x="7075828" y="5630236"/>
            <a:ext cx="100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Scăzut</a:t>
            </a:r>
            <a:endParaRPr lang="sv-SE" dirty="0"/>
          </a:p>
        </p:txBody>
      </p:sp>
      <p:sp>
        <p:nvSpPr>
          <p:cNvPr id="17" name="TextBox 16"/>
          <p:cNvSpPr txBox="1"/>
          <p:nvPr/>
        </p:nvSpPr>
        <p:spPr>
          <a:xfrm>
            <a:off x="6574883" y="2330547"/>
            <a:ext cx="100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Mare</a:t>
            </a:r>
            <a:endParaRPr lang="sv-SE" dirty="0"/>
          </a:p>
        </p:txBody>
      </p:sp>
      <p:sp>
        <p:nvSpPr>
          <p:cNvPr id="18" name="TextBox 17"/>
          <p:cNvSpPr txBox="1"/>
          <p:nvPr/>
        </p:nvSpPr>
        <p:spPr>
          <a:xfrm>
            <a:off x="10548544" y="5614550"/>
            <a:ext cx="1001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Ridicat</a:t>
            </a:r>
            <a:endParaRPr lang="sv-SE" dirty="0"/>
          </a:p>
        </p:txBody>
      </p:sp>
      <p:sp>
        <p:nvSpPr>
          <p:cNvPr id="20" name="TextBox 19"/>
          <p:cNvSpPr txBox="1"/>
          <p:nvPr/>
        </p:nvSpPr>
        <p:spPr>
          <a:xfrm>
            <a:off x="806317" y="1181800"/>
            <a:ext cx="10871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D" sz="2400" dirty="0"/>
              <a:t>Nivelul de interes al părții interesate, în AICI, este cuantificat raportat atât la ” gradul de influență”, cât și la ” gradul de aliniere”. </a:t>
            </a:r>
            <a:endParaRPr lang="sv-SE" dirty="0"/>
          </a:p>
        </p:txBody>
      </p:sp>
      <p:sp>
        <p:nvSpPr>
          <p:cNvPr id="19" name="TextShape 1">
            <a:extLst>
              <a:ext uri="{FF2B5EF4-FFF2-40B4-BE49-F238E27FC236}">
                <a16:creationId xmlns:a16="http://schemas.microsoft.com/office/drawing/2014/main" id="{D352433B-D361-4E84-82C7-B7175E6124E6}"/>
              </a:ext>
            </a:extLst>
          </p:cNvPr>
          <p:cNvSpPr txBox="1"/>
          <p:nvPr/>
        </p:nvSpPr>
        <p:spPr>
          <a:xfrm>
            <a:off x="963493" y="367200"/>
            <a:ext cx="8518132" cy="886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sl-SI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PASUL 1: </a:t>
            </a:r>
            <a:r>
              <a:rPr lang="ro-MD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Identificarea părților interesate </a:t>
            </a:r>
          </a:p>
        </p:txBody>
      </p:sp>
    </p:spTree>
    <p:extLst>
      <p:ext uri="{BB962C8B-B14F-4D97-AF65-F5344CB8AC3E}">
        <p14:creationId xmlns:p14="http://schemas.microsoft.com/office/powerpoint/2010/main" val="98106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378227" y="458802"/>
            <a:ext cx="8118700" cy="1123073"/>
          </a:xfrm>
        </p:spPr>
        <p:txBody>
          <a:bodyPr/>
          <a:lstStyle/>
          <a:p>
            <a:r>
              <a:rPr lang="ro-MD" dirty="0"/>
              <a:t>Matricea: putere</a:t>
            </a:r>
            <a:r>
              <a:rPr lang="sv-SE" dirty="0"/>
              <a:t> vs. </a:t>
            </a:r>
            <a:r>
              <a:rPr lang="ro-MD" dirty="0"/>
              <a:t>interes </a:t>
            </a:r>
            <a:endParaRPr lang="sv-S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729948" y="1581875"/>
            <a:ext cx="0" cy="40237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729948" y="5605670"/>
            <a:ext cx="5148469" cy="198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2287" y="3409106"/>
            <a:ext cx="136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P</a:t>
            </a:r>
            <a:r>
              <a:rPr lang="ro-MD" sz="2000" b="1" dirty="0"/>
              <a:t>utere</a:t>
            </a:r>
            <a:endParaRPr lang="sv-SE" sz="2000" b="1" dirty="0"/>
          </a:p>
          <a:p>
            <a:pPr algn="ctr"/>
            <a:r>
              <a:rPr lang="sv-SE" sz="2000" b="1" dirty="0"/>
              <a:t>/Influen</a:t>
            </a:r>
            <a:r>
              <a:rPr lang="ro-MD" sz="2000" b="1" dirty="0"/>
              <a:t>ță</a:t>
            </a:r>
            <a:endParaRPr lang="sv-SE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21695" y="5917095"/>
            <a:ext cx="136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Interes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4578" y="5244549"/>
            <a:ext cx="87805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Mică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2282587" y="5625549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Scăzut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1600100" y="1443594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Mare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7013812" y="5605670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Înalt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2965074" y="1581875"/>
            <a:ext cx="2349048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o-MD" sz="1600" dirty="0"/>
              <a:t>Putere mare</a:t>
            </a:r>
            <a:r>
              <a:rPr lang="sv-SE" sz="1600" dirty="0"/>
              <a:t>, </a:t>
            </a:r>
            <a:r>
              <a:rPr lang="ro-MD" sz="1600" dirty="0"/>
              <a:t>părțile mai puțin interesate pot fi de folos dacă sunt convinși, și, de asemenea, să se asigure că proiectul rămâne a fi acceptabil </a:t>
            </a:r>
            <a:endParaRPr lang="sv-SE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33390" y="1581875"/>
            <a:ext cx="2332383" cy="1600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o-MD" sz="1600" dirty="0"/>
              <a:t>Putere mare și părțile foarte interesate sunt foarte importante pentru deplina implicare în proiect </a:t>
            </a:r>
            <a:endParaRPr lang="sv-SE" sz="1600" dirty="0"/>
          </a:p>
          <a:p>
            <a:endParaRPr lang="sv-SE" dirty="0"/>
          </a:p>
        </p:txBody>
      </p:sp>
      <p:sp>
        <p:nvSpPr>
          <p:cNvPr id="15" name="TextBox 14"/>
          <p:cNvSpPr txBox="1"/>
          <p:nvPr/>
        </p:nvSpPr>
        <p:spPr>
          <a:xfrm>
            <a:off x="2965074" y="3591339"/>
            <a:ext cx="2349048" cy="181588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o-MD" sz="1600" dirty="0"/>
              <a:t>Putere mică</a:t>
            </a:r>
            <a:r>
              <a:rPr lang="sv-SE" sz="1600" dirty="0"/>
              <a:t>,</a:t>
            </a:r>
            <a:r>
              <a:rPr lang="ro-MD" sz="1600" dirty="0"/>
              <a:t> slabe șanse că părțile mai puțin interesate  se vor implica și, în orice caz, nu vor aduce un aport semnificativ în cadrul proiectului</a:t>
            </a:r>
            <a:endParaRPr lang="sv-SE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3389" y="3591339"/>
            <a:ext cx="2332383" cy="206210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ro-MD" sz="1600" dirty="0"/>
              <a:t>Putere mică</a:t>
            </a:r>
            <a:r>
              <a:rPr lang="sv-SE" sz="1600" dirty="0"/>
              <a:t>,</a:t>
            </a:r>
            <a:r>
              <a:rPr lang="ro-MD" sz="1600" dirty="0"/>
              <a:t> este important să se interacționeze cu părțile foarte interesate, dar acest fapt nu constituie un factor determinant pentru succesul proiectului </a:t>
            </a:r>
            <a:r>
              <a:rPr lang="sv-SE" sz="1600" dirty="0"/>
              <a:t> </a:t>
            </a:r>
          </a:p>
        </p:txBody>
      </p:sp>
      <p:sp>
        <p:nvSpPr>
          <p:cNvPr id="17" name="Left Arrow 16"/>
          <p:cNvSpPr/>
          <p:nvPr/>
        </p:nvSpPr>
        <p:spPr>
          <a:xfrm rot="21037995">
            <a:off x="7574100" y="1382907"/>
            <a:ext cx="2140226" cy="569843"/>
          </a:xfrm>
          <a:prstGeom prst="lef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dirty="0">
                <a:solidFill>
                  <a:schemeClr val="tx1"/>
                </a:solidFill>
              </a:rPr>
              <a:t>Actori principali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20493481">
            <a:off x="1096318" y="4813162"/>
            <a:ext cx="1901887" cy="463826"/>
          </a:xfrm>
          <a:prstGeom prst="righ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dirty="0">
                <a:solidFill>
                  <a:schemeClr val="tx1"/>
                </a:solidFill>
              </a:rPr>
              <a:t>Cel mai puțin </a:t>
            </a:r>
            <a:r>
              <a:rPr lang="sv-SE" dirty="0">
                <a:solidFill>
                  <a:schemeClr val="tx1"/>
                </a:solidFill>
              </a:rPr>
              <a:t> important</a:t>
            </a:r>
          </a:p>
        </p:txBody>
      </p:sp>
    </p:spTree>
    <p:extLst>
      <p:ext uri="{BB962C8B-B14F-4D97-AF65-F5344CB8AC3E}">
        <p14:creationId xmlns:p14="http://schemas.microsoft.com/office/powerpoint/2010/main" val="370081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417983" y="458802"/>
            <a:ext cx="8078943" cy="1123073"/>
          </a:xfrm>
        </p:spPr>
        <p:txBody>
          <a:bodyPr/>
          <a:lstStyle/>
          <a:p>
            <a:r>
              <a:rPr lang="ro-MD" dirty="0"/>
              <a:t>Matricea Acord </a:t>
            </a:r>
            <a:r>
              <a:rPr lang="sv-SE" dirty="0"/>
              <a:t>vs. Interes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729948" y="1581875"/>
            <a:ext cx="0" cy="402379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729948" y="5605670"/>
            <a:ext cx="5148469" cy="1987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2369" y="3409106"/>
            <a:ext cx="1790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A</a:t>
            </a:r>
            <a:r>
              <a:rPr lang="ro-MD" sz="2000" b="1" dirty="0"/>
              <a:t>cord</a:t>
            </a:r>
            <a:r>
              <a:rPr lang="sv-SE" sz="2000" b="1" dirty="0"/>
              <a:t>/Al</a:t>
            </a:r>
            <a:r>
              <a:rPr lang="ro-MD" sz="2000" b="1" dirty="0"/>
              <a:t>i</a:t>
            </a:r>
            <a:r>
              <a:rPr lang="sv-SE" sz="2000" b="1" dirty="0"/>
              <a:t>n</a:t>
            </a:r>
            <a:r>
              <a:rPr lang="ro-MD" sz="2000" b="1" dirty="0"/>
              <a:t>iere</a:t>
            </a:r>
            <a:endParaRPr lang="sv-SE" sz="2000" b="1" dirty="0"/>
          </a:p>
          <a:p>
            <a:pPr algn="ctr"/>
            <a:endParaRPr lang="sv-SE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21695" y="5917095"/>
            <a:ext cx="136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Interes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4578" y="5244549"/>
            <a:ext cx="87805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Scăzut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2282587" y="5625549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Scăzut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1600100" y="1443594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Ridicat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7013812" y="5605670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Ridicat</a:t>
            </a: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2965075" y="1581875"/>
            <a:ext cx="1911726" cy="17543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dirty="0"/>
              <a:t>Inform</a:t>
            </a:r>
            <a:r>
              <a:rPr lang="ro-MD" dirty="0"/>
              <a:t>are și implicare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14" name="TextBox 13"/>
          <p:cNvSpPr txBox="1"/>
          <p:nvPr/>
        </p:nvSpPr>
        <p:spPr>
          <a:xfrm>
            <a:off x="5764696" y="1579442"/>
            <a:ext cx="2001077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ro-MD" dirty="0"/>
              <a:t>Instruiți în parteneriat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15" name="TextBox 14"/>
          <p:cNvSpPr txBox="1"/>
          <p:nvPr/>
        </p:nvSpPr>
        <p:spPr>
          <a:xfrm>
            <a:off x="2965074" y="3591339"/>
            <a:ext cx="1911727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ro-MD" dirty="0"/>
              <a:t>Sensibilizați și inspirați</a:t>
            </a:r>
            <a:endParaRPr lang="sv-SE" dirty="0"/>
          </a:p>
        </p:txBody>
      </p:sp>
      <p:sp>
        <p:nvSpPr>
          <p:cNvPr id="16" name="TextBox 15"/>
          <p:cNvSpPr txBox="1"/>
          <p:nvPr/>
        </p:nvSpPr>
        <p:spPr>
          <a:xfrm>
            <a:off x="5764696" y="3591339"/>
            <a:ext cx="2001076" cy="1754326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ro-MD" dirty="0"/>
              <a:t>Puneți la îndoială poziția lor actuală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Right Arrow 5"/>
          <p:cNvSpPr/>
          <p:nvPr/>
        </p:nvSpPr>
        <p:spPr>
          <a:xfrm>
            <a:off x="4488739" y="2304093"/>
            <a:ext cx="835759" cy="352856"/>
          </a:xfrm>
          <a:prstGeom prst="rightArrow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ight Arrow 16"/>
          <p:cNvSpPr/>
          <p:nvPr/>
        </p:nvSpPr>
        <p:spPr>
          <a:xfrm rot="19376867">
            <a:off x="4599765" y="3431349"/>
            <a:ext cx="835759" cy="352856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ight Arrow 17"/>
          <p:cNvSpPr/>
          <p:nvPr/>
        </p:nvSpPr>
        <p:spPr>
          <a:xfrm rot="16200000">
            <a:off x="6559686" y="3353258"/>
            <a:ext cx="411096" cy="282799"/>
          </a:xfrm>
          <a:prstGeom prst="rightArrow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200252" y="1788862"/>
            <a:ext cx="2067339" cy="123502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2000" dirty="0">
                <a:solidFill>
                  <a:srgbClr val="C00000"/>
                </a:solidFill>
              </a:rPr>
              <a:t>Marea parte a eforturilor se vor axa pe acest grup</a:t>
            </a:r>
            <a:r>
              <a:rPr lang="sv-SE" sz="2000" dirty="0">
                <a:solidFill>
                  <a:srgbClr val="C00000"/>
                </a:solidFill>
              </a:rPr>
              <a:t>!</a:t>
            </a:r>
          </a:p>
        </p:txBody>
      </p:sp>
      <p:cxnSp>
        <p:nvCxnSpPr>
          <p:cNvPr id="22" name="Straight Arrow Connector 21"/>
          <p:cNvCxnSpPr>
            <a:stCxn id="20" idx="6"/>
          </p:cNvCxnSpPr>
          <p:nvPr/>
        </p:nvCxnSpPr>
        <p:spPr>
          <a:xfrm>
            <a:off x="2267591" y="2406373"/>
            <a:ext cx="887895" cy="355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16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3"/>
          <p:cNvSpPr txBox="1"/>
          <p:nvPr/>
        </p:nvSpPr>
        <p:spPr>
          <a:xfrm>
            <a:off x="9654960" y="6356520"/>
            <a:ext cx="384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F6CE2EED-6919-480E-A1DC-C595B7CF17C9}" type="slidenum">
              <a:rPr lang="hu-HU" sz="1200" b="1" spc="-1">
                <a:solidFill>
                  <a:srgbClr val="C9C9C8"/>
                </a:solidFill>
                <a:latin typeface="Calibri"/>
              </a:rPr>
              <a:t>8</a:t>
            </a:fld>
            <a:endParaRPr lang="hu-HU" sz="1200" spc="-1">
              <a:latin typeface="Times New Roman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314323-E971-4F6A-B9BC-D33335E39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637573"/>
              </p:ext>
            </p:extLst>
          </p:nvPr>
        </p:nvGraphicFramePr>
        <p:xfrm>
          <a:off x="1182847" y="1773534"/>
          <a:ext cx="10167458" cy="4621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083729">
                  <a:extLst>
                    <a:ext uri="{9D8B030D-6E8A-4147-A177-3AD203B41FA5}">
                      <a16:colId xmlns:a16="http://schemas.microsoft.com/office/drawing/2014/main" val="768975839"/>
                    </a:ext>
                  </a:extLst>
                </a:gridCol>
                <a:gridCol w="5083729">
                  <a:extLst>
                    <a:ext uri="{9D8B030D-6E8A-4147-A177-3AD203B41FA5}">
                      <a16:colId xmlns:a16="http://schemas.microsoft.com/office/drawing/2014/main" val="3836263791"/>
                    </a:ext>
                  </a:extLst>
                </a:gridCol>
              </a:tblGrid>
              <a:tr h="2016894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Putere înaltă, </a:t>
                      </a:r>
                      <a:r>
                        <a:rPr lang="ro-MD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persoane mai puține interesate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o-MD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se ține satisfăcuți</a:t>
                      </a:r>
                      <a:r>
                        <a:rPr lang="sk-SK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): 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acordați-le suficientă atenție pentru ai ține satisfăcuți, dar nu exagerați pentru a nu-i plictisi cu mesajul livrat.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54946" marR="54946" marT="0" marB="0"/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Putere înaltă, persoane foarte interesate  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(A se gestiona îndeaproape): </a:t>
                      </a:r>
                      <a:r>
                        <a:rPr lang="sk-SK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trebuie să-i impicați complet și să depuneți maximum de eforturi pentru a satisface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54946" marR="54946" marT="0" marB="0"/>
                </a:tc>
                <a:extLst>
                  <a:ext uri="{0D108BD9-81ED-4DB2-BD59-A6C34878D82A}">
                    <a16:rowId xmlns:a16="http://schemas.microsoft.com/office/drawing/2014/main" val="1499997875"/>
                  </a:ext>
                </a:extLst>
              </a:tr>
              <a:tr h="1832948"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Putere joasă, persoane mai puțin interesate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o-MD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se m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on</a:t>
                      </a:r>
                      <a:r>
                        <a:rPr lang="sk-SK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itoriza): 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de asemenea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monitorizați aceste persoane, dar nu-i plictisiți prin comunicare excesivă.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946" marR="54946" marT="0" marB="0"/>
                </a:tc>
                <a:tc>
                  <a:txBody>
                    <a:bodyPr/>
                    <a:lstStyle/>
                    <a:p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Putere joasă, persoane foarte interesate </a:t>
                      </a:r>
                      <a:b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(A se ține informați)</a:t>
                      </a: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informați-le corespunzător, și comunicați cu ei pentru a asigura că apar noi probleme majore. Persoanele din această categorie pot fi deseori foarte utili cu privire la diferite aspecte ale proiectului.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4946" marR="54946" marT="0" marB="0"/>
                </a:tc>
                <a:extLst>
                  <a:ext uri="{0D108BD9-81ED-4DB2-BD59-A6C34878D82A}">
                    <a16:rowId xmlns:a16="http://schemas.microsoft.com/office/drawing/2014/main" val="4153951738"/>
                  </a:ext>
                </a:extLst>
              </a:tr>
            </a:tbl>
          </a:graphicData>
        </a:graphic>
      </p:graphicFrame>
      <p:sp>
        <p:nvSpPr>
          <p:cNvPr id="9" name="TextShape 1">
            <a:extLst>
              <a:ext uri="{FF2B5EF4-FFF2-40B4-BE49-F238E27FC236}">
                <a16:creationId xmlns:a16="http://schemas.microsoft.com/office/drawing/2014/main" id="{72E9427D-610E-4610-8163-F0E48216264B}"/>
              </a:ext>
            </a:extLst>
          </p:cNvPr>
          <p:cNvSpPr txBox="1"/>
          <p:nvPr/>
        </p:nvSpPr>
        <p:spPr>
          <a:xfrm>
            <a:off x="1960500" y="560718"/>
            <a:ext cx="8365186" cy="886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lang="sl-SI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PASUL</a:t>
            </a:r>
            <a:r>
              <a:rPr lang="sl-SI" sz="2800" b="1" spc="-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2</a:t>
            </a:r>
            <a:r>
              <a:rPr lang="sl-SI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: </a:t>
            </a:r>
            <a:r>
              <a:rPr lang="ro-MD" sz="4000" dirty="0">
                <a:solidFill>
                  <a:srgbClr val="00B050"/>
                </a:solidFill>
                <a:latin typeface="Calibri Light" panose="020F0302020204030204" pitchFamily="34" charset="0"/>
              </a:rPr>
              <a:t>Prioritizarea părților interesate </a:t>
            </a:r>
          </a:p>
        </p:txBody>
      </p:sp>
    </p:spTree>
    <p:extLst>
      <p:ext uri="{BB962C8B-B14F-4D97-AF65-F5344CB8AC3E}">
        <p14:creationId xmlns:p14="http://schemas.microsoft.com/office/powerpoint/2010/main" val="20335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o-MD" dirty="0"/>
              <a:t>Exemplu de rezultat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729948" y="1581875"/>
            <a:ext cx="0" cy="40237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729948" y="5605670"/>
            <a:ext cx="5148469" cy="198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2287" y="3409106"/>
            <a:ext cx="1812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sz="2000" b="1" dirty="0"/>
              <a:t>Acord/Aliniere</a:t>
            </a:r>
          </a:p>
          <a:p>
            <a:pPr algn="ctr"/>
            <a:endParaRPr lang="sv-SE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21695" y="5917095"/>
            <a:ext cx="136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/>
              <a:t>Interes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4578" y="5244549"/>
            <a:ext cx="87805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Scăzut</a:t>
            </a:r>
            <a:endParaRPr lang="sv-SE" dirty="0"/>
          </a:p>
        </p:txBody>
      </p:sp>
      <p:sp>
        <p:nvSpPr>
          <p:cNvPr id="8" name="TextBox 7"/>
          <p:cNvSpPr txBox="1"/>
          <p:nvPr/>
        </p:nvSpPr>
        <p:spPr>
          <a:xfrm>
            <a:off x="2282587" y="5625549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Scăzut</a:t>
            </a:r>
            <a:endParaRPr lang="sv-SE" dirty="0"/>
          </a:p>
        </p:txBody>
      </p:sp>
      <p:sp>
        <p:nvSpPr>
          <p:cNvPr id="9" name="TextBox 8"/>
          <p:cNvSpPr txBox="1"/>
          <p:nvPr/>
        </p:nvSpPr>
        <p:spPr>
          <a:xfrm>
            <a:off x="1600100" y="1443594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Ridicat</a:t>
            </a:r>
            <a:endParaRPr lang="sv-SE" dirty="0"/>
          </a:p>
        </p:txBody>
      </p:sp>
      <p:sp>
        <p:nvSpPr>
          <p:cNvPr id="10" name="TextBox 9"/>
          <p:cNvSpPr txBox="1"/>
          <p:nvPr/>
        </p:nvSpPr>
        <p:spPr>
          <a:xfrm>
            <a:off x="7013812" y="5605670"/>
            <a:ext cx="136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D" dirty="0"/>
              <a:t>Ridicat</a:t>
            </a:r>
            <a:endParaRPr lang="sv-SE" dirty="0"/>
          </a:p>
        </p:txBody>
      </p:sp>
      <p:sp>
        <p:nvSpPr>
          <p:cNvPr id="12" name="Round Single Corner Rectangle 11"/>
          <p:cNvSpPr/>
          <p:nvPr/>
        </p:nvSpPr>
        <p:spPr>
          <a:xfrm>
            <a:off x="6282292" y="2273630"/>
            <a:ext cx="962526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400" dirty="0">
                <a:solidFill>
                  <a:schemeClr val="tx1"/>
                </a:solidFill>
              </a:rPr>
              <a:t>Primar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6532549" y="1699286"/>
            <a:ext cx="1163750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100" dirty="0">
                <a:solidFill>
                  <a:schemeClr val="tx1"/>
                </a:solidFill>
              </a:rPr>
              <a:t>Proprietari de afaceri din centrul orașului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14" name="Round Single Corner Rectangle 13"/>
          <p:cNvSpPr/>
          <p:nvPr/>
        </p:nvSpPr>
        <p:spPr>
          <a:xfrm>
            <a:off x="6532549" y="4662371"/>
            <a:ext cx="1345868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100" dirty="0">
                <a:solidFill>
                  <a:schemeClr val="tx1"/>
                </a:solidFill>
              </a:rPr>
              <a:t>Grupuri care militează pentru protecția mediului 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3004057" y="4886409"/>
            <a:ext cx="1079851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400" dirty="0">
                <a:solidFill>
                  <a:schemeClr val="tx1"/>
                </a:solidFill>
              </a:rPr>
              <a:t>Agricultori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5570022" y="3180828"/>
            <a:ext cx="1210605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200" dirty="0">
                <a:solidFill>
                  <a:schemeClr val="tx1"/>
                </a:solidFill>
              </a:rPr>
              <a:t>C</a:t>
            </a:r>
            <a:r>
              <a:rPr lang="sv-SE" sz="1200" dirty="0">
                <a:solidFill>
                  <a:schemeClr val="tx1"/>
                </a:solidFill>
              </a:rPr>
              <a:t>ompan</a:t>
            </a:r>
            <a:r>
              <a:rPr lang="ro-MD" sz="1200" dirty="0">
                <a:solidFill>
                  <a:schemeClr val="tx1"/>
                </a:solidFill>
              </a:rPr>
              <a:t>ie de servicii turistice cu vaporul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3412636" y="2190819"/>
            <a:ext cx="962526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200" dirty="0">
                <a:solidFill>
                  <a:schemeClr val="tx1"/>
                </a:solidFill>
              </a:rPr>
              <a:t>Localnici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18" name="Round Single Corner Rectangle 17"/>
          <p:cNvSpPr/>
          <p:nvPr/>
        </p:nvSpPr>
        <p:spPr>
          <a:xfrm>
            <a:off x="6385238" y="4038598"/>
            <a:ext cx="962526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Local</a:t>
            </a:r>
            <a:r>
              <a:rPr lang="ro-MD" sz="1200" dirty="0">
                <a:solidFill>
                  <a:schemeClr val="tx1"/>
                </a:solidFill>
              </a:rPr>
              <a:t>nici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19" name="Round Single Corner Rectangle 18"/>
          <p:cNvSpPr/>
          <p:nvPr/>
        </p:nvSpPr>
        <p:spPr>
          <a:xfrm>
            <a:off x="3647561" y="3680154"/>
            <a:ext cx="962526" cy="548640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200" dirty="0">
                <a:solidFill>
                  <a:schemeClr val="tx1"/>
                </a:solidFill>
              </a:rPr>
              <a:t>Industria minieră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04058" y="1812926"/>
            <a:ext cx="1914451" cy="1367902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5315855" y="3012370"/>
            <a:ext cx="2380444" cy="25079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TextBox 22"/>
          <p:cNvSpPr txBox="1"/>
          <p:nvPr/>
        </p:nvSpPr>
        <p:spPr>
          <a:xfrm>
            <a:off x="8378786" y="3180828"/>
            <a:ext cx="1448608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o-MD" sz="1200" dirty="0"/>
              <a:t>Abordați-i pentru ai convinge că nu vor fi consecințe </a:t>
            </a:r>
            <a:r>
              <a:rPr lang="sv-SE" sz="1200" dirty="0"/>
              <a:t>negative  =</a:t>
            </a:r>
            <a:r>
              <a:rPr lang="ro-MD" sz="1200" dirty="0"/>
              <a:t> activități de</a:t>
            </a:r>
            <a:r>
              <a:rPr lang="sv-SE" sz="1200" dirty="0"/>
              <a:t> lobby</a:t>
            </a:r>
            <a:r>
              <a:rPr lang="ro-MD" sz="1200" dirty="0"/>
              <a:t>ing</a:t>
            </a:r>
            <a:endParaRPr lang="sv-SE" sz="1200" dirty="0"/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>
          <a:xfrm flipH="1">
            <a:off x="7632344" y="3688660"/>
            <a:ext cx="746442" cy="1385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75162" y="1138845"/>
            <a:ext cx="1309036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o-MD" sz="1200" dirty="0"/>
              <a:t>Țineți-i informați </a:t>
            </a:r>
            <a:r>
              <a:rPr lang="sv-SE" sz="1200" dirty="0"/>
              <a:t>= </a:t>
            </a:r>
            <a:r>
              <a:rPr lang="ro-MD" sz="1200" dirty="0"/>
              <a:t>comunicare cu publicul</a:t>
            </a:r>
            <a:endParaRPr lang="sv-SE" sz="1200" dirty="0"/>
          </a:p>
        </p:txBody>
      </p:sp>
      <p:cxnSp>
        <p:nvCxnSpPr>
          <p:cNvPr id="31" name="Straight Arrow Connector 30"/>
          <p:cNvCxnSpPr>
            <a:stCxn id="29" idx="2"/>
            <a:endCxn id="20" idx="7"/>
          </p:cNvCxnSpPr>
          <p:nvPr/>
        </p:nvCxnSpPr>
        <p:spPr>
          <a:xfrm flipH="1">
            <a:off x="4638144" y="1785176"/>
            <a:ext cx="391536" cy="22807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9" grpId="0" animBg="1"/>
    </p:bldLst>
  </p:timing>
</p:sld>
</file>

<file path=ppt/theme/theme1.xml><?xml version="1.0" encoding="utf-8"?>
<a:theme xmlns:a="http://schemas.openxmlformats.org/drawingml/2006/main" name="GW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993_GWP_Central_Eastern_Europe_v1.potx [Read-Only]" id="{4DDC2551-735F-4D93-AC0C-3B29F5949FC9}" vid="{7BB75979-0297-422F-B346-99FFFC30A82B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GWP 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993_GWP_Central_Eastern_Europe_v1.potx [Read-Only]" id="{4DDC2551-735F-4D93-AC0C-3B29F5949FC9}" vid="{A09AA9D8-7C0D-492B-A8F6-9C98F28F56B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eb6472-9667-4329-8d75-d0150534e3d6"/>
    <PublishingExpirationDate xmlns="http://schemas.microsoft.com/sharepoint/v3" xsi:nil="true"/>
    <TaxKeywordTaxHTField xmlns="03eb6472-9667-4329-8d75-d0150534e3d6">
      <Terms xmlns="http://schemas.microsoft.com/office/infopath/2007/PartnerControls"/>
    </TaxKeywordTaxHTField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EE2D106F8D64FBE6B5E6E41A8196C" ma:contentTypeVersion="11" ma:contentTypeDescription="Create a new document." ma:contentTypeScope="" ma:versionID="a6e2d4fe0cd80e6b043a0e9419600461">
  <xsd:schema xmlns:xsd="http://www.w3.org/2001/XMLSchema" xmlns:xs="http://www.w3.org/2001/XMLSchema" xmlns:p="http://schemas.microsoft.com/office/2006/metadata/properties" xmlns:ns1="http://schemas.microsoft.com/sharepoint/v3" xmlns:ns2="03eb6472-9667-4329-8d75-d0150534e3d6" xmlns:ns3="d8bc29a6-d2c8-422f-b108-41543c0432a9" targetNamespace="http://schemas.microsoft.com/office/2006/metadata/properties" ma:root="true" ma:fieldsID="e93820698116033e2bef096898d3c57f" ns1:_="" ns2:_="" ns3:_="">
    <xsd:import namespace="http://schemas.microsoft.com/sharepoint/v3"/>
    <xsd:import namespace="03eb6472-9667-4329-8d75-d0150534e3d6"/>
    <xsd:import namespace="d8bc29a6-d2c8-422f-b108-41543c0432a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b6472-9667-4329-8d75-d0150534e3d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Enterprise Keywords" ma:fieldId="{23f27201-bee3-471e-b2e7-b64fd8b7ca38}" ma:taxonomyMulti="true" ma:sspId="4441e93f-bdbf-457f-9a0e-7bb92134c37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b9883890-21c3-42be-92ac-dff36157c1b6}" ma:internalName="TaxCatchAll" ma:showField="CatchAllData" ma:web="03eb6472-9667-4329-8d75-d0150534e3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b9883890-21c3-42be-92ac-dff36157c1b6}" ma:internalName="TaxCatchAllLabel" ma:readOnly="true" ma:showField="CatchAllDataLabel" ma:web="03eb6472-9667-4329-8d75-d0150534e3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6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7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bc29a6-d2c8-422f-b108-41543c0432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B70447-B59C-4D7D-B21D-ABFA01131C38}">
  <ds:schemaRefs>
    <ds:schemaRef ds:uri="http://schemas.microsoft.com/office/infopath/2007/PartnerControls"/>
    <ds:schemaRef ds:uri="http://schemas.microsoft.com/office/2006/metadata/properties"/>
    <ds:schemaRef ds:uri="03eb6472-9667-4329-8d75-d0150534e3d6"/>
    <ds:schemaRef ds:uri="d8bc29a6-d2c8-422f-b108-41543c0432a9"/>
    <ds:schemaRef ds:uri="http://schemas.microsoft.com/sharepoint/v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B6C78EB-A239-4D33-8086-A50A36656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3eb6472-9667-4329-8d75-d0150534e3d6"/>
    <ds:schemaRef ds:uri="d8bc29a6-d2c8-422f-b108-41543c0432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004848-12CA-42C3-A816-2C3DAD7FA9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P993_GWP_Central_Eastern_Europe_v1</Template>
  <TotalTime>322</TotalTime>
  <Words>767</Words>
  <Application>Microsoft Office PowerPoint</Application>
  <PresentationFormat>Широкоэкранный</PresentationFormat>
  <Paragraphs>114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GWP</vt:lpstr>
      <vt:lpstr>2_Custom Design</vt:lpstr>
      <vt:lpstr>Custom Design</vt:lpstr>
      <vt:lpstr>1_Custom Design</vt:lpstr>
      <vt:lpstr>GWP Titles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Konstantin Ivanov</dc:creator>
  <cp:lastModifiedBy>User</cp:lastModifiedBy>
  <cp:revision>104</cp:revision>
  <dcterms:created xsi:type="dcterms:W3CDTF">2019-04-01T13:56:20Z</dcterms:created>
  <dcterms:modified xsi:type="dcterms:W3CDTF">2019-04-12T12:29:40Z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0x0101004D7EE2D106F8D64FBE6B5E6E41A8196C</vt:lpwstr>
  </property>
</Properties>
</file>