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290" r:id="rId4"/>
    <p:sldId id="292" r:id="rId5"/>
    <p:sldId id="257" r:id="rId6"/>
    <p:sldId id="258" r:id="rId7"/>
    <p:sldId id="259" r:id="rId8"/>
    <p:sldId id="260" r:id="rId9"/>
    <p:sldId id="303" r:id="rId10"/>
    <p:sldId id="261" r:id="rId11"/>
    <p:sldId id="262" r:id="rId12"/>
    <p:sldId id="307" r:id="rId13"/>
    <p:sldId id="305" r:id="rId14"/>
    <p:sldId id="306" r:id="rId15"/>
    <p:sldId id="308" r:id="rId16"/>
    <p:sldId id="265" r:id="rId17"/>
    <p:sldId id="264" r:id="rId18"/>
    <p:sldId id="281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3%20Polish%20Aid%202016\Implementare%20CAT\Mk%20cercetare%20AgroTurMD\Statistica%20turism%202015\tur020400%20tari%20turisti%20cazat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3%20Polish%20Aid%202016\Implementare%20CAT\Mk%20cercetare%20AgroTurMD\Statistica%20turism%202015\tur030100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%20Polish%20Aid%202016\Implementare%20CAT\Mk%20cercetare%20AgroTurMD\Statistica%20turism%202015\tur010200re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%20Polish%20Aid%202016\Implementare%20CAT\Mk%20cercetare%20AgroTurMD\Statistica%20turism%202015\tur01010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analitic!$A$21:$A$30</c:f>
              <c:strCache>
                <c:ptCount val="10"/>
                <c:pt idx="0">
                  <c:v>..Franta</c:v>
                </c:pt>
                <c:pt idx="1">
                  <c:v>..Polonia</c:v>
                </c:pt>
                <c:pt idx="2">
                  <c:v>..Regatul Unit al Marii Britanii si Irlandei de Nord</c:v>
                </c:pt>
                <c:pt idx="3">
                  <c:v>..SUA</c:v>
                </c:pt>
                <c:pt idx="4">
                  <c:v>..Germania</c:v>
                </c:pt>
                <c:pt idx="5">
                  <c:v>..Turcia</c:v>
                </c:pt>
                <c:pt idx="6">
                  <c:v>..Italia</c:v>
                </c:pt>
                <c:pt idx="7">
                  <c:v>..Federatia Rusa</c:v>
                </c:pt>
                <c:pt idx="8">
                  <c:v>..Ucraina</c:v>
                </c:pt>
                <c:pt idx="9">
                  <c:v>..Romania</c:v>
                </c:pt>
              </c:strCache>
            </c:strRef>
          </c:cat>
          <c:val>
            <c:numRef>
              <c:f>analitic!$B$21:$B$30</c:f>
              <c:numCache>
                <c:formatCode>General</c:formatCode>
                <c:ptCount val="10"/>
                <c:pt idx="0">
                  <c:v>1882</c:v>
                </c:pt>
                <c:pt idx="1">
                  <c:v>2154</c:v>
                </c:pt>
                <c:pt idx="2">
                  <c:v>2312</c:v>
                </c:pt>
                <c:pt idx="3">
                  <c:v>3877</c:v>
                </c:pt>
                <c:pt idx="4">
                  <c:v>3964</c:v>
                </c:pt>
                <c:pt idx="5">
                  <c:v>4118</c:v>
                </c:pt>
                <c:pt idx="6">
                  <c:v>4677</c:v>
                </c:pt>
                <c:pt idx="7">
                  <c:v>9054</c:v>
                </c:pt>
                <c:pt idx="8">
                  <c:v>13503</c:v>
                </c:pt>
                <c:pt idx="9">
                  <c:v>23884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0-48C1-91B4-607908110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32448"/>
        <c:axId val="82233984"/>
      </c:barChart>
      <c:catAx>
        <c:axId val="82232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233984"/>
        <c:crosses val="autoZero"/>
        <c:auto val="1"/>
        <c:lblAlgn val="ctr"/>
        <c:lblOffset val="100"/>
        <c:noMultiLvlLbl val="0"/>
      </c:catAx>
      <c:valAx>
        <c:axId val="82233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2232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o-RO" sz="1200" dirty="0"/>
              <a:t>Turiști  deserviți de agenții de turism, </a:t>
            </a:r>
            <a:r>
              <a:rPr lang="ru-RU" sz="1200" dirty="0" smtClean="0"/>
              <a:t>201</a:t>
            </a:r>
            <a:r>
              <a:rPr lang="ro-RO" sz="1200" dirty="0" smtClean="0"/>
              <a:t>9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analitic!$B$35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analitic!$A$36:$A$45</c:f>
              <c:strCache>
                <c:ptCount val="10"/>
                <c:pt idx="0">
                  <c:v>..Franta</c:v>
                </c:pt>
                <c:pt idx="1">
                  <c:v>..Regatul Unit al Marii Britanii</c:v>
                </c:pt>
                <c:pt idx="2">
                  <c:v>..Italia</c:v>
                </c:pt>
                <c:pt idx="3">
                  <c:v>..Germania</c:v>
                </c:pt>
                <c:pt idx="4">
                  <c:v>..Polonia</c:v>
                </c:pt>
                <c:pt idx="5">
                  <c:v>..SUA</c:v>
                </c:pt>
                <c:pt idx="6">
                  <c:v>..Turcia</c:v>
                </c:pt>
                <c:pt idx="7">
                  <c:v>..Federatia Rusa</c:v>
                </c:pt>
                <c:pt idx="8">
                  <c:v>..Ucraina</c:v>
                </c:pt>
                <c:pt idx="9">
                  <c:v>..Romania</c:v>
                </c:pt>
              </c:strCache>
            </c:strRef>
          </c:cat>
          <c:val>
            <c:numRef>
              <c:f>analitic!$B$36:$B$45</c:f>
              <c:numCache>
                <c:formatCode>General</c:formatCode>
                <c:ptCount val="10"/>
                <c:pt idx="0">
                  <c:v>293</c:v>
                </c:pt>
                <c:pt idx="1">
                  <c:v>513</c:v>
                </c:pt>
                <c:pt idx="2">
                  <c:v>520</c:v>
                </c:pt>
                <c:pt idx="3">
                  <c:v>547</c:v>
                </c:pt>
                <c:pt idx="4">
                  <c:v>634</c:v>
                </c:pt>
                <c:pt idx="5">
                  <c:v>682</c:v>
                </c:pt>
                <c:pt idx="6">
                  <c:v>717</c:v>
                </c:pt>
                <c:pt idx="7">
                  <c:v>1524</c:v>
                </c:pt>
                <c:pt idx="8">
                  <c:v>1785</c:v>
                </c:pt>
                <c:pt idx="9">
                  <c:v>3178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2-4A70-9BD4-C1823D673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40832"/>
        <c:axId val="84842368"/>
      </c:barChart>
      <c:catAx>
        <c:axId val="84840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4842368"/>
        <c:crosses val="autoZero"/>
        <c:auto val="1"/>
        <c:lblAlgn val="ctr"/>
        <c:lblOffset val="100"/>
        <c:noMultiLvlLbl val="0"/>
      </c:catAx>
      <c:valAx>
        <c:axId val="84842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840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o-RO" sz="1800" dirty="0"/>
              <a:t>Ponderea capacității de cazare pe regiuni, </a:t>
            </a:r>
            <a:r>
              <a:rPr lang="ru-RU" sz="1800" dirty="0" smtClean="0"/>
              <a:t>201</a:t>
            </a:r>
            <a:r>
              <a:rPr lang="ro-RO" sz="1800" dirty="0" smtClean="0"/>
              <a:t>9</a:t>
            </a:r>
            <a:endParaRPr lang="ru-RU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analitic!$B$25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analitic!$A$26:$A$29</c:f>
              <c:strCache>
                <c:ptCount val="4"/>
                <c:pt idx="0">
                  <c:v>Nord</c:v>
                </c:pt>
                <c:pt idx="1">
                  <c:v>Centru</c:v>
                </c:pt>
                <c:pt idx="2">
                  <c:v>Sud</c:v>
                </c:pt>
                <c:pt idx="3">
                  <c:v>alte</c:v>
                </c:pt>
              </c:strCache>
            </c:strRef>
          </c:cat>
          <c:val>
            <c:numRef>
              <c:f>analitic!$B$26:$B$29</c:f>
              <c:numCache>
                <c:formatCode>General</c:formatCode>
                <c:ptCount val="4"/>
                <c:pt idx="0">
                  <c:v>4479</c:v>
                </c:pt>
                <c:pt idx="1">
                  <c:v>8591</c:v>
                </c:pt>
                <c:pt idx="2">
                  <c:v>3535</c:v>
                </c:pt>
                <c:pt idx="3">
                  <c:v>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4-432A-AF79-A4BE1BC2FE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3524333003835274"/>
          <c:y val="0.43996048500744001"/>
          <c:w val="0.25571209086929581"/>
          <c:h val="0.413259515925337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Repartizarea capacităților</a:t>
            </a:r>
            <a:r>
              <a:rPr lang="ro-RO" baseline="0" dirty="0"/>
              <a:t> de cazare, </a:t>
            </a:r>
            <a:r>
              <a:rPr lang="ru-RU" dirty="0" smtClean="0"/>
              <a:t>201</a:t>
            </a:r>
            <a:r>
              <a:rPr lang="ro-RO" dirty="0" smtClean="0"/>
              <a:t>9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'tur010100'!$C$30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'tur010100'!$B$31:$B$35</c:f>
              <c:strCache>
                <c:ptCount val="5"/>
                <c:pt idx="0">
                  <c:v>Hoteluri si moteluri</c:v>
                </c:pt>
                <c:pt idx="1">
                  <c:v>Pensiuni turistice si agroturistice</c:v>
                </c:pt>
                <c:pt idx="2">
                  <c:v>Sate de vacanta si alte structuri de odihna</c:v>
                </c:pt>
                <c:pt idx="3">
                  <c:v>Tabere de vacanta pentru copii</c:v>
                </c:pt>
                <c:pt idx="4">
                  <c:v>alte</c:v>
                </c:pt>
              </c:strCache>
            </c:strRef>
          </c:cat>
          <c:val>
            <c:numRef>
              <c:f>'tur010100'!$C$31:$C$35</c:f>
              <c:numCache>
                <c:formatCode>General</c:formatCode>
                <c:ptCount val="5"/>
                <c:pt idx="0">
                  <c:v>4623</c:v>
                </c:pt>
                <c:pt idx="1">
                  <c:v>906</c:v>
                </c:pt>
                <c:pt idx="2">
                  <c:v>3539</c:v>
                </c:pt>
                <c:pt idx="3">
                  <c:v>13617</c:v>
                </c:pt>
                <c:pt idx="4">
                  <c:v>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1-4402-B567-119543EF81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7119501142324811"/>
          <c:y val="0.19819631977164678"/>
          <c:w val="0.28791217283270903"/>
          <c:h val="0.7595148727154803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CBE7-5C8B-48B4-99CD-E16F36384DF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A372-8C39-4914-9869-D73D3920B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72732E-50A2-4791-9451-D9477B7B26B0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382B87-C8CE-4D46-BBCF-B6FE172EBAB2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5841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</a:t>
            </a:r>
            <a:r>
              <a:rPr lang="ro-RO" b="1" dirty="0" smtClean="0">
                <a:solidFill>
                  <a:srgbClr val="002060"/>
                </a:solidFill>
              </a:rPr>
              <a:t>otențialul turistic 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Regi</a:t>
            </a:r>
            <a:r>
              <a:rPr lang="ro-RO" b="1" dirty="0" smtClean="0">
                <a:solidFill>
                  <a:srgbClr val="002060"/>
                </a:solidFill>
              </a:rPr>
              <a:t>unii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de Dezvoltare Centru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949280"/>
            <a:ext cx="5328592" cy="76964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Viorel Miron,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Asociația de Dezvoltare a Turismului în Moldova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PNG\adrCentru\03-AD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664296" cy="7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533"/>
            <a:ext cx="864096" cy="83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MuseumInfoTur_Ro-Md\2.Finantarea proiectului\Logo beneficiari\ACTEDJ\Logo_Euroregiunea_Dunarea_de_Jo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078"/>
            <a:ext cx="1143000" cy="105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Foto tur informativ ZR NJ_22.06.19\IMG_2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47832"/>
            <a:ext cx="3240360" cy="30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apriana 2020: Best of Capriana, Moldova Tourism - Tripadvis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3016"/>
            <a:ext cx="489654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002060"/>
                </a:solidFill>
              </a:rPr>
              <a:t>INFRASTRUCTURA ȘI SERVICIILE TURISTICE EXISTENTE ÎN RD CENTRU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5"/>
            <a:ext cx="8229600" cy="432047"/>
          </a:xfrm>
        </p:spPr>
        <p:txBody>
          <a:bodyPr>
            <a:normAutofit lnSpcReduction="10000"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Vizite a mănăstirilor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700809"/>
          <a:ext cx="8280920" cy="4824537"/>
        </p:xfrm>
        <a:graphic>
          <a:graphicData uri="http://schemas.openxmlformats.org/drawingml/2006/table">
            <a:tbl>
              <a:tblPr/>
              <a:tblGrid>
                <a:gridCol w="139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Traseu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Localităţi incluse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Mănăstiri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Biserici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Schituri rupestre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Muzee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Biblioteci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Arii naturale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Căpriana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Condriţa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Saharna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Ţîpova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Hîrbovăţ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Curchi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Hîrjauca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Vărzăreşti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Răciula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Hîncu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Hirova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Suruceni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Călărăşeuca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Orheiul Vechi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Tabăra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002060"/>
                </a:solidFill>
              </a:rPr>
              <a:t>INFRASTRUCTURA ȘI SERVICIILE TURISTICE EXISTENTE ÎN RD CENTRU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"/>
          </a:xfrm>
        </p:spPr>
        <p:txBody>
          <a:bodyPr>
            <a:norm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Muzeele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20962"/>
          <a:ext cx="8424936" cy="4504385"/>
        </p:xfrm>
        <a:graphic>
          <a:graphicData uri="http://schemas.openxmlformats.org/drawingml/2006/table">
            <a:tbl>
              <a:tblPr/>
              <a:tblGrid>
                <a:gridCol w="178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Muzee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ăţ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Numărul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pieselor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din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fondurile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bază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unităţi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ă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rul de vizite, persoane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</a:t>
                      </a: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ă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rul lucr</a:t>
                      </a:r>
                      <a:r>
                        <a:rPr lang="ro-RO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ă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torilor, persoane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RM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1150988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990357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Centru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221353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149755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..Anenii Noi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11531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..Calarasi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38277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13042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..Criuleni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10704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..Dubasari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6483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..Hincesti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24145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8606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..Ialoveni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20545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..Nisporeni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18634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6378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..Orhei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35653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43053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..Rezina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..Straseni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7381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..Soldanesti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..Telenesti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31324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..Ungheni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16936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Centre vizite turistice în alte țări</a:t>
            </a:r>
            <a:endParaRPr lang="ru-RU" dirty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666875" cy="820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2" name="Рисунок 4" descr="F:\Foto study visit Burgas_25.06-27.06.14\IMG_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103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Рисунок 5" descr="F:\Albume foto TRANSDANUBE\Foto final conference_SV_Serbia_TD\DSCN0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36718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Рисунок 6" descr="F:\Albume foto 2008\Foto Ukraina 14180408\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37063"/>
            <a:ext cx="31686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Рисунок 8" descr="F:\Foto Birouri turism\Foto infocentru Nitra Slovacia\DSCN1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292600"/>
            <a:ext cx="3024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0130"/>
            <a:ext cx="8229600" cy="6343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o-RO" sz="3200" b="1" dirty="0" smtClean="0"/>
              <a:t>Conversia muzeelor locale</a:t>
            </a:r>
            <a:br>
              <a:rPr lang="ro-RO" sz="3200" b="1" dirty="0" smtClean="0"/>
            </a:br>
            <a:r>
              <a:rPr lang="ro-RO" sz="3200" b="1" dirty="0" smtClean="0"/>
              <a:t>în Centre de Informare a Turiștilor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3398108" cy="967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E:\Albume foto\9. Albume foto evenimente Lapusna\Foto Infotur_HistoryTour_21-22.11.15\IMG_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534" y="1480019"/>
            <a:ext cx="2456892" cy="2183904"/>
          </a:xfrm>
          <a:prstGeom prst="rect">
            <a:avLst/>
          </a:prstGeom>
          <a:noFill/>
        </p:spPr>
      </p:pic>
      <p:pic>
        <p:nvPicPr>
          <p:cNvPr id="5" name="Picture 3" descr="E:\Albume foto\14. Foto agroturclas_MSZ 160_2016\Standuri instalate Lunca P. J\Mobile stands cluster Low Prut &amp;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768" y="1461412"/>
            <a:ext cx="2384853" cy="2193396"/>
          </a:xfrm>
          <a:prstGeom prst="rect">
            <a:avLst/>
          </a:prstGeom>
          <a:noFill/>
        </p:spPr>
      </p:pic>
      <p:pic>
        <p:nvPicPr>
          <p:cNvPr id="6" name="Рисунок 11" descr="E:\Albume foto\Albume Foto activities TD\Foto muzee MDA_13.05.14\Foto muzeu_Slobozia Mare\IMG_2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11" y="1445842"/>
            <a:ext cx="2480941" cy="220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Foto arhitectur vernaculara_Moldova\Palanca_wooden g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87" y="4267203"/>
            <a:ext cx="2605116" cy="2290119"/>
          </a:xfrm>
          <a:prstGeom prst="rect">
            <a:avLst/>
          </a:prstGeom>
          <a:noFill/>
        </p:spPr>
      </p:pic>
      <p:pic>
        <p:nvPicPr>
          <p:cNvPr id="8" name="Picture 3" descr="E:\Foto Poiata Nistrul de Jos\Tudora1\DSC_5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450" y="4259116"/>
            <a:ext cx="2441118" cy="2289526"/>
          </a:xfrm>
          <a:prstGeom prst="rect">
            <a:avLst/>
          </a:prstGeom>
          <a:noFill/>
        </p:spPr>
      </p:pic>
      <p:pic>
        <p:nvPicPr>
          <p:cNvPr id="9" name="Picture 2" descr="E:\Foto Poiata Nistrul de Jos\Crocmaz1\DSC_52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9117" y="4242489"/>
            <a:ext cx="2467147" cy="232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0130"/>
            <a:ext cx="8229600" cy="6343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o-RO" sz="3200" b="1" dirty="0" smtClean="0"/>
              <a:t>Conversia muzeelor locale</a:t>
            </a:r>
            <a:br>
              <a:rPr lang="ro-RO" sz="3200" b="1" dirty="0" smtClean="0"/>
            </a:br>
            <a:r>
              <a:rPr lang="ro-RO" sz="3200" b="1" dirty="0" smtClean="0"/>
              <a:t>în Centre de Informare a Turiștilor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3398108" cy="967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Рисунок 10" descr="E:\Foto arhitectur vernaculara_Moldova\Vatici_Orhe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51" y="1285104"/>
            <a:ext cx="2434281" cy="220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Foto tur informativ ZR NJ_22.06.19\IMG_24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508" y="1276865"/>
            <a:ext cx="2724952" cy="21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Foto Ghid Soroca\Cosauti\IMG_59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341" y="1309816"/>
            <a:ext cx="2545491" cy="21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Foto Ghid St.Voda\Foto SV sate 2017\Rascaieti\IMG_8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646" y="4234250"/>
            <a:ext cx="2478586" cy="23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Foto Ghid St.Voda\Foto SV sate 2017\Copciac\IMG_74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686" y="4250724"/>
            <a:ext cx="2786449" cy="23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Foto Ghid St.Voda\Foto SV sate 2017\Stefan Voda\Foto SV 07.17\P70731-1012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805" y="4250725"/>
            <a:ext cx="2650189" cy="23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b="1" dirty="0" smtClean="0"/>
              <a:t>Ghizii muzeali pentru </a:t>
            </a:r>
            <a:br>
              <a:rPr lang="ro-RO" b="1" dirty="0" smtClean="0"/>
            </a:br>
            <a:r>
              <a:rPr lang="ro-RO" b="1" dirty="0" smtClean="0"/>
              <a:t>excursii extra-muzeale</a:t>
            </a:r>
            <a:endParaRPr lang="ru-RU" b="1" dirty="0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"/>
          </a:xfrm>
        </p:spPr>
        <p:txBody>
          <a:bodyPr/>
          <a:lstStyle/>
          <a:p>
            <a:pPr eaLnBrk="1" hangingPunct="1"/>
            <a:r>
              <a:rPr lang="ro-RO" sz="2000" dirty="0" smtClean="0"/>
              <a:t>Necesități pentru instruirea ghizilor de eco-turism</a:t>
            </a:r>
            <a:endParaRPr lang="ru-RU" sz="2000" dirty="0" smtClean="0"/>
          </a:p>
        </p:txBody>
      </p:sp>
      <p:pic>
        <p:nvPicPr>
          <p:cNvPr id="54276" name="Рисунок 4" descr="F:\Albume foto  2015\Foto depl. Delta Dunarii_25-31.10.15\IMG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992888" cy="47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o-RO" sz="3200" b="1" dirty="0">
                <a:solidFill>
                  <a:srgbClr val="002060"/>
                </a:solidFill>
                <a:latin typeface="+mn-lt"/>
              </a:rPr>
              <a:t>Starea turismului regiunii Centru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166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628800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o-RO" sz="3200" b="1" dirty="0">
                <a:solidFill>
                  <a:srgbClr val="002060"/>
                </a:solidFill>
                <a:latin typeface="+mn-lt"/>
              </a:rPr>
              <a:t>Starea sectorului turismului regional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4" y="1700812"/>
          <a:ext cx="8064896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600201"/>
            <a:ext cx="2026568" cy="3166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DESTINAȚII CU POTENȚIAL DE DEZVOLTARE (TRASEE TURISTICE)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>Zona turistică Codrii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Criuleni-Holercani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Hîrjauca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Lăpuşna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Orhei</a:t>
            </a:r>
            <a:r>
              <a:rPr lang="ro-RO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Plaiul Fagului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Zona turistică Saharna-Ţipova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2800" b="1" dirty="0" smtClean="0">
                <a:solidFill>
                  <a:srgbClr val="FF0000"/>
                </a:solidFill>
              </a:rPr>
              <a:t>Atracții turistice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85802" y="4508500"/>
            <a:ext cx="4462463" cy="1587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2" y="981076"/>
            <a:ext cx="43561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81075"/>
            <a:ext cx="4392612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012160" y="2492896"/>
            <a:ext cx="1944216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2636912"/>
            <a:ext cx="1944216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Puncte forte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124744"/>
            <a:ext cx="8507288" cy="561662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Aşezare geografică favorabilă (centrul țării, proximitate faţă de mun. </a:t>
            </a:r>
            <a:r>
              <a:rPr lang="ro-RO" sz="3600" dirty="0" smtClean="0">
                <a:solidFill>
                  <a:srgbClr val="002060"/>
                </a:solidFill>
              </a:rPr>
              <a:t>Chişinău)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Proximitatea de mun. Chişinău – cea mai mare piață turistică internă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Mobilitatea mare a populaţiei regiunii (pentru muncă, odihnă)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Prezența a 7 zone turistice consacrate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Diversitate mare de monumente istorico-culturale de valoare naţională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Mănăstiri vechi amplasate relativ compact în RDC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Multe rezervaţii naturale şi arii protejate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dirty="0" smtClean="0">
                <a:solidFill>
                  <a:srgbClr val="002060"/>
                </a:solidFill>
              </a:rPr>
              <a:t>Resurse acvatice pentru recreare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dirty="0" smtClean="0">
                <a:solidFill>
                  <a:srgbClr val="002060"/>
                </a:solidFill>
              </a:rPr>
              <a:t>Resurse forestiere bogate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b="1" dirty="0" smtClean="0">
                <a:solidFill>
                  <a:schemeClr val="accent6">
                    <a:lumMod val="75000"/>
                  </a:schemeClr>
                </a:solidFill>
              </a:rPr>
              <a:t>Muzee funcționale repartizate relativ uniform în RDC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Tradiţii vini-viticole, branduri vinicole cunoscute, i</a:t>
            </a:r>
            <a:r>
              <a:rPr lang="ro-RO" sz="3600" dirty="0" smtClean="0">
                <a:solidFill>
                  <a:srgbClr val="002060"/>
                </a:solidFill>
              </a:rPr>
              <a:t>nfrastructura modernizată a vinăriilor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dirty="0" smtClean="0">
                <a:solidFill>
                  <a:srgbClr val="002060"/>
                </a:solidFill>
              </a:rPr>
              <a:t>Tradiţii meşteşugăreşti bogate şi diverse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dirty="0" smtClean="0">
                <a:solidFill>
                  <a:srgbClr val="002060"/>
                </a:solidFill>
              </a:rPr>
              <a:t>Condiţii climaterice favorabile balneo-turismului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ro-RO" sz="3600" dirty="0" smtClean="0">
                <a:solidFill>
                  <a:srgbClr val="002060"/>
                </a:solidFill>
              </a:rPr>
              <a:t>Prezenţa resurselor balneo-sanatoriale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Circuite turistice diverse determinate în RDC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Sector HoReCa dominat de IMM profitabile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Sector de cazare în creștere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Turiști proveniți în special din țările vecine și UE sau state dezvoltate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Reţea de drumuri dezvoltată (drumuri naţionale, internaţionale, căi ferate), care fac lăgătura RDC cu toate regiunile țării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/>
            <a:r>
              <a:rPr lang="it-IT" sz="3600" dirty="0" smtClean="0">
                <a:solidFill>
                  <a:srgbClr val="002060"/>
                </a:solidFill>
              </a:rPr>
              <a:t>Potențial de consum a serviciilor aferente turismului și călătoriilor în creștere la populație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rgbClr val="FF0000"/>
                </a:solidFill>
              </a:rPr>
              <a:t>Puncte slabe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760640"/>
          </a:xfrm>
        </p:spPr>
        <p:txBody>
          <a:bodyPr>
            <a:noAutofit/>
          </a:bodyPr>
          <a:lstStyle/>
          <a:p>
            <a:pPr lvl="0"/>
            <a:r>
              <a:rPr lang="fr-FR" sz="1050" dirty="0" smtClean="0">
                <a:solidFill>
                  <a:srgbClr val="002060"/>
                </a:solidFill>
              </a:rPr>
              <a:t>Diversificare redusă a ofertelor turistice a RDC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Dezechilibre teritoriale în administrarea şi promovarea ofertei turismului regional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b="1" dirty="0" smtClean="0">
                <a:solidFill>
                  <a:schemeClr val="accent6">
                    <a:lumMod val="75000"/>
                  </a:schemeClr>
                </a:solidFill>
              </a:rPr>
              <a:t>Regiunea rămîne o destinaţie apreciată de un număr limitat de turişti străini </a:t>
            </a:r>
            <a:endParaRPr lang="ru-RU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fr-FR" sz="1050" dirty="0" smtClean="0">
                <a:solidFill>
                  <a:srgbClr val="002060"/>
                </a:solidFill>
              </a:rPr>
              <a:t>Discrepanțe mari în accesibilitatea și calitatea unităților de cazare, în special a celor pentru turismul de masă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fr-FR" sz="1050" dirty="0" smtClean="0">
                <a:solidFill>
                  <a:srgbClr val="002060"/>
                </a:solidFill>
              </a:rPr>
              <a:t>Decreșterea substanțială a capacităților taberelor estivale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fr-FR" sz="1050" dirty="0" smtClean="0">
                <a:solidFill>
                  <a:srgbClr val="002060"/>
                </a:solidFill>
              </a:rPr>
              <a:t>Sejur turistic scurt în RDC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Performanțe scăzute în turism intern, în excursii și în muzee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Zone de odihnă neamenajate conform rigorilor naționale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Dezvoltare dezechilibrată a industriei turistice în raioanele regiunii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Debalansarea calităţii ospitalităţii în diferite destinaţii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Infrastructură insuficient dezvoltată pentru servicii de turism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b="1" dirty="0" smtClean="0">
                <a:solidFill>
                  <a:schemeClr val="accent6">
                    <a:lumMod val="75000"/>
                  </a:schemeClr>
                </a:solidFill>
              </a:rPr>
              <a:t>Atracții naturale nevalorificate turistic </a:t>
            </a:r>
            <a:endParaRPr lang="ru-RU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Patrimoniul cultural este degradat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b="1" dirty="0" smtClean="0">
                <a:solidFill>
                  <a:schemeClr val="accent6">
                    <a:lumMod val="75000"/>
                  </a:schemeClr>
                </a:solidFill>
              </a:rPr>
              <a:t>Puţini vizitatori cunosc regiunea prin excursii </a:t>
            </a:r>
            <a:endParaRPr lang="ru-RU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o-RO" sz="1050" b="1" dirty="0" smtClean="0">
                <a:solidFill>
                  <a:schemeClr val="accent6">
                    <a:lumMod val="75000"/>
                  </a:schemeClr>
                </a:solidFill>
              </a:rPr>
              <a:t>Insuficienţă de acţiuni pentru vizibilitatea turistică a regiunii în interior şi exterior </a:t>
            </a:r>
            <a:endParaRPr lang="ru-RU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Insuficienţă a resurselor financiare pentru promovarea domeniului: expoziţii, materiale promoţionale, susţinere financiară a proiectelor din domeniu, etc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Resurse financiare limitate pentru dezvoltarea ramurii: ponderea redusă a finanţărilor nebugetare şi pe proiecte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Capacităţi insuficiente pentru gestionarea sectorului turistic regional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ADR nu gestionează informaţia strategică despre sistemul turismului regional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Capacităţi reduse de efectuare a analizei impactului şi lipsa studiilor de fezabilitate relevante sectorului touristic regional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Lipsă de proiecte ambiţioase pentru competitivitatea regională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Cooperare redusă cu partenerii strategici, inclusiv în teritoriu 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b="1" dirty="0" smtClean="0">
                <a:solidFill>
                  <a:schemeClr val="accent6">
                    <a:lumMod val="75000"/>
                  </a:schemeClr>
                </a:solidFill>
              </a:rPr>
              <a:t>Cooperare la nivel scăzut cu specialiştii responsabili de turism din teritoriu </a:t>
            </a:r>
            <a:endParaRPr lang="ru-RU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Migrare mare a cadrelor calificate în turism </a:t>
            </a:r>
            <a:r>
              <a:rPr lang="it-IT" sz="1050" dirty="0" smtClean="0">
                <a:solidFill>
                  <a:srgbClr val="002060"/>
                </a:solidFill>
              </a:rPr>
              <a:t>și deficitul brațelor de muncă calificate în sectorul HoReCa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ro-RO" sz="1050" dirty="0" smtClean="0">
                <a:solidFill>
                  <a:srgbClr val="002060"/>
                </a:solidFill>
              </a:rPr>
              <a:t>Infrastructura conexă de-a lungul magistralelor rutiere nu este dotată în plină măsură cu popasuri amenajate necesităților turiștilor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it-IT" sz="1050" dirty="0" smtClean="0">
                <a:solidFill>
                  <a:srgbClr val="002060"/>
                </a:solidFill>
              </a:rPr>
              <a:t>Stare deplorabilă și nesigură a drumurilor de acces la majoritatea atracțiilor turistice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it-IT" sz="1050" dirty="0" smtClean="0">
                <a:solidFill>
                  <a:srgbClr val="002060"/>
                </a:solidFill>
              </a:rPr>
              <a:t>Vizibilitate redusă a majorității atracțiilor turistice pe drumurile regiunii (fără marcaje turistice corespunzătoare)</a:t>
            </a:r>
            <a:endParaRPr lang="ru-RU" sz="1050" dirty="0" smtClean="0">
              <a:solidFill>
                <a:srgbClr val="002060"/>
              </a:solidFill>
            </a:endParaRPr>
          </a:p>
          <a:p>
            <a:pPr lvl="0"/>
            <a:r>
              <a:rPr lang="it-IT" sz="1050" dirty="0" smtClean="0">
                <a:solidFill>
                  <a:srgbClr val="002060"/>
                </a:solidFill>
              </a:rPr>
              <a:t>Rețeaua de căi ferate din RDC practic neutilizată în scopuri turistice interne</a:t>
            </a:r>
            <a:endParaRPr lang="ru-RU" sz="1050" dirty="0" smtClean="0">
              <a:solidFill>
                <a:srgbClr val="002060"/>
              </a:solidFill>
            </a:endParaRPr>
          </a:p>
          <a:p>
            <a:r>
              <a:rPr lang="it-IT" sz="1050" dirty="0" smtClean="0">
                <a:solidFill>
                  <a:srgbClr val="002060"/>
                </a:solidFill>
              </a:rPr>
              <a:t>Calitate joasă a infrastructurii tehnico-edilitare în destinațiile turistice</a:t>
            </a:r>
            <a:endParaRPr lang="ru-RU" sz="105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Oportunităţi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Aşezare geografică în vecinătatea Romîniei, ţară membru a UE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și diversificarea serviciilor în RDC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businessului mic în destinațiile turistice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Crearea condiţiilor favorabile pentru susţinerea activităţilor IMM (centre de consultanță, stimulete)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Programe de susținere a dezvoltării turismului (rural, cultural, balnear-recreativ, piscicol)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b="1" dirty="0" smtClean="0">
                <a:solidFill>
                  <a:schemeClr val="accent6">
                    <a:lumMod val="75000"/>
                  </a:schemeClr>
                </a:solidFill>
              </a:rPr>
              <a:t>Includerea RDC în circuite turistice internaţionale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şi promovarea produselor ecologice pure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parteneriatului public-privat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Atragerea investiţiilor străine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Eligibilitatea pentru programele UE de cooperare transfrontalieră pentru finanţarea unor proiecte, inclusiv de infrastructură turistică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b="1" dirty="0" smtClean="0">
                <a:solidFill>
                  <a:schemeClr val="accent6">
                    <a:lumMod val="75000"/>
                  </a:schemeClr>
                </a:solidFill>
              </a:rPr>
              <a:t>Crearea clusterelor, </a:t>
            </a:r>
            <a:r>
              <a:rPr lang="it-IT" sz="3400" dirty="0" smtClean="0">
                <a:solidFill>
                  <a:srgbClr val="002060"/>
                </a:solidFill>
              </a:rPr>
              <a:t>parcurilor industriale şi incubatoarelor tehnologice, pentru valorificarea capacităților și flexibilității IMM-urilor 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capacităţilor de absorbţie a fondurilor internaţionale 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Canalizarea remitenţelor în investiţii productive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Crearea condiţiilor pentru întoarcerea cetăţenilor temporar emigraţi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Pregătirea şi recalificarea resurselor umane 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Dezvoltarea comunicaţiilor feroviare de tip european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0"/>
            <a:r>
              <a:rPr lang="it-IT" sz="3400" dirty="0" smtClean="0">
                <a:solidFill>
                  <a:srgbClr val="002060"/>
                </a:solidFill>
              </a:rPr>
              <a:t>Valorificarea potenţialului coridoarelor economice (CEE IX; BOC; GBC) la care este conectată RDC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Ameninţări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Deficit de cooperare între membrii RDC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Instabilitate politică şi imprevizibilitate legislativă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Crize financiare şi economice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Conflictul transnistrean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Degradarea indicatorilor demografici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Număr mare de persoane tinere emigrate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Mediul de afaceri slab dezvoltat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Productivitate </a:t>
            </a:r>
            <a:r>
              <a:rPr lang="ro-RO" dirty="0" smtClean="0">
                <a:solidFill>
                  <a:srgbClr val="002060"/>
                </a:solidFill>
              </a:rPr>
              <a:t>scăzută a muncii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Nivelul înalt al corupţiei care afectează dezvoltarea regiunii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Capacităţi reduse de accesare şi gestionare a fondurilor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dirty="0" err="1" smtClean="0">
                <a:solidFill>
                  <a:srgbClr val="002060"/>
                </a:solidFill>
              </a:rPr>
              <a:t>Nevalorificarea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fondurilor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externe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Creşterea preţurilor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Calamităţi naturale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VIZIUNEA </a:t>
            </a:r>
            <a:r>
              <a:rPr lang="ro-RO" sz="3100" b="1" dirty="0" smtClean="0">
                <a:solidFill>
                  <a:srgbClr val="002060"/>
                </a:solidFill>
              </a:rPr>
              <a:t>ȘI OBIECTIVELE DEZVOLTĂRII SECTORULUI TURISTIC ÎN REGIUNEA CENTRU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50014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o-RO" sz="2400" b="1" dirty="0" smtClean="0">
                <a:solidFill>
                  <a:srgbClr val="002060"/>
                </a:solidFill>
              </a:rPr>
              <a:t>Pînă în anul 2021 RD Centru va dezvolta destinații turistice atractive și competitive, fapt ce va contribui la îmbunătățirea vieții comunităților locale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RO" sz="2400" b="1" dirty="0" smtClean="0">
                <a:solidFill>
                  <a:srgbClr val="002060"/>
                </a:solidFill>
              </a:rPr>
              <a:t>Obiectivul general:</a:t>
            </a:r>
          </a:p>
          <a:p>
            <a:pPr>
              <a:buNone/>
            </a:pPr>
            <a:r>
              <a:rPr lang="ro-RO" sz="2000" dirty="0" smtClean="0">
                <a:solidFill>
                  <a:srgbClr val="002060"/>
                </a:solidFill>
              </a:rPr>
              <a:t>Dezvoltarea destinațiilor turistice atractive și </a:t>
            </a:r>
            <a:r>
              <a:rPr lang="ro-RO" sz="2000" dirty="0" smtClean="0">
                <a:solidFill>
                  <a:srgbClr val="FF0000"/>
                </a:solidFill>
              </a:rPr>
              <a:t>competitive</a:t>
            </a:r>
            <a:r>
              <a:rPr lang="ro-RO" sz="2000" dirty="0" smtClean="0">
                <a:solidFill>
                  <a:srgbClr val="002060"/>
                </a:solidFill>
              </a:rPr>
              <a:t> în Regiunea Centru pentru sporirea calității vieții comunităților locale</a:t>
            </a:r>
          </a:p>
          <a:p>
            <a:pPr>
              <a:buNone/>
            </a:pPr>
            <a:endParaRPr lang="ro-RO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RO" sz="2400" b="1" dirty="0" smtClean="0">
                <a:solidFill>
                  <a:srgbClr val="002060"/>
                </a:solidFill>
              </a:rPr>
              <a:t>Obiective specifice:</a:t>
            </a:r>
          </a:p>
          <a:p>
            <a:pPr marL="457200" lvl="0" indent="-457200">
              <a:buFont typeface="+mj-lt"/>
              <a:buAutoNum type="arabicPeriod"/>
            </a:pPr>
            <a:r>
              <a:rPr lang="ro-RO" sz="2000" dirty="0" smtClean="0">
                <a:solidFill>
                  <a:srgbClr val="FF0000"/>
                </a:solidFill>
              </a:rPr>
              <a:t>Valorificarea și promovarea </a:t>
            </a:r>
            <a:r>
              <a:rPr lang="ro-RO" sz="2000" b="1" dirty="0" smtClean="0">
                <a:solidFill>
                  <a:srgbClr val="FF0000"/>
                </a:solidFill>
              </a:rPr>
              <a:t>patrimoniului</a:t>
            </a:r>
            <a:r>
              <a:rPr lang="ro-RO" sz="2000" dirty="0" smtClean="0">
                <a:solidFill>
                  <a:srgbClr val="FF0000"/>
                </a:solidFill>
              </a:rPr>
              <a:t> turistic din RDC;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000" dirty="0" smtClean="0">
                <a:solidFill>
                  <a:srgbClr val="002060"/>
                </a:solidFill>
              </a:rPr>
              <a:t>Dezvoltarea și amenajarea </a:t>
            </a:r>
            <a:r>
              <a:rPr lang="ro-RO" sz="2000" b="1" dirty="0" smtClean="0">
                <a:solidFill>
                  <a:srgbClr val="002060"/>
                </a:solidFill>
              </a:rPr>
              <a:t>infrastructurii</a:t>
            </a:r>
            <a:r>
              <a:rPr lang="ro-RO" sz="2000" dirty="0" smtClean="0">
                <a:solidFill>
                  <a:srgbClr val="002060"/>
                </a:solidFill>
              </a:rPr>
              <a:t> turistice;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000" dirty="0" smtClean="0">
                <a:solidFill>
                  <a:srgbClr val="002060"/>
                </a:solidFill>
              </a:rPr>
              <a:t>Facilitarea </a:t>
            </a:r>
            <a:r>
              <a:rPr lang="ro-RO" sz="2000" b="1" dirty="0" smtClean="0">
                <a:solidFill>
                  <a:srgbClr val="002060"/>
                </a:solidFill>
              </a:rPr>
              <a:t>asocierii</a:t>
            </a:r>
            <a:r>
              <a:rPr lang="ro-RO" sz="2000" dirty="0" smtClean="0">
                <a:solidFill>
                  <a:srgbClr val="002060"/>
                </a:solidFill>
              </a:rPr>
              <a:t> în vederea dezvoltării </a:t>
            </a:r>
            <a:r>
              <a:rPr lang="ro-RO" sz="2000" b="1" dirty="0" smtClean="0">
                <a:solidFill>
                  <a:srgbClr val="002060"/>
                </a:solidFill>
              </a:rPr>
              <a:t>destinațiilor</a:t>
            </a:r>
            <a:r>
              <a:rPr lang="ro-RO" sz="2000" dirty="0" smtClean="0">
                <a:solidFill>
                  <a:srgbClr val="002060"/>
                </a:solidFill>
              </a:rPr>
              <a:t> turistice;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000" dirty="0" smtClean="0">
                <a:solidFill>
                  <a:srgbClr val="FF0000"/>
                </a:solidFill>
              </a:rPr>
              <a:t>Dezvoltarea </a:t>
            </a:r>
            <a:r>
              <a:rPr lang="ro-RO" sz="2000" b="1" dirty="0" smtClean="0">
                <a:solidFill>
                  <a:srgbClr val="FF0000"/>
                </a:solidFill>
              </a:rPr>
              <a:t>produselor</a:t>
            </a:r>
            <a:r>
              <a:rPr lang="ro-RO" sz="2000" dirty="0" smtClean="0">
                <a:solidFill>
                  <a:srgbClr val="FF0000"/>
                </a:solidFill>
              </a:rPr>
              <a:t> turistice</a:t>
            </a:r>
            <a:r>
              <a:rPr lang="ro-RO" sz="2000" dirty="0" smtClean="0">
                <a:solidFill>
                  <a:srgbClr val="002060"/>
                </a:solidFill>
              </a:rPr>
              <a:t>, îmbunătățirea </a:t>
            </a:r>
            <a:r>
              <a:rPr lang="ro-RO" sz="2000" b="1" dirty="0" smtClean="0">
                <a:solidFill>
                  <a:srgbClr val="002060"/>
                </a:solidFill>
              </a:rPr>
              <a:t>marketingului</a:t>
            </a:r>
            <a:r>
              <a:rPr lang="ro-RO" sz="2000" dirty="0" smtClean="0">
                <a:solidFill>
                  <a:srgbClr val="002060"/>
                </a:solidFill>
              </a:rPr>
              <a:t> destinațiilor și a sistemelor de </a:t>
            </a:r>
            <a:r>
              <a:rPr lang="ro-RO" sz="2000" b="1" dirty="0" smtClean="0">
                <a:solidFill>
                  <a:srgbClr val="002060"/>
                </a:solidFill>
              </a:rPr>
              <a:t>vizibilitate</a:t>
            </a:r>
            <a:r>
              <a:rPr lang="ro-RO" sz="2000" dirty="0" smtClean="0">
                <a:solidFill>
                  <a:srgbClr val="002060"/>
                </a:solidFill>
              </a:rPr>
              <a:t> turistică;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000" dirty="0" smtClean="0">
                <a:solidFill>
                  <a:srgbClr val="002060"/>
                </a:solidFill>
              </a:rPr>
              <a:t>Dezvoltarea </a:t>
            </a:r>
            <a:r>
              <a:rPr lang="ro-RO" sz="2000" dirty="0" smtClean="0">
                <a:solidFill>
                  <a:srgbClr val="FF0000"/>
                </a:solidFill>
              </a:rPr>
              <a:t>competențelor </a:t>
            </a:r>
            <a:r>
              <a:rPr lang="ro-RO" sz="2000" b="1" dirty="0" smtClean="0">
                <a:solidFill>
                  <a:srgbClr val="FF0000"/>
                </a:solidFill>
              </a:rPr>
              <a:t>resurselor umane</a:t>
            </a:r>
            <a:r>
              <a:rPr lang="ro-RO" sz="2000" dirty="0" smtClean="0">
                <a:solidFill>
                  <a:srgbClr val="FF0000"/>
                </a:solidFill>
              </a:rPr>
              <a:t> </a:t>
            </a:r>
            <a:r>
              <a:rPr lang="ro-RO" sz="2000" dirty="0" smtClean="0">
                <a:solidFill>
                  <a:srgbClr val="002060"/>
                </a:solidFill>
              </a:rPr>
              <a:t>pentru industria turistică.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48072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OS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o-RO" sz="2400" b="1" dirty="0" smtClean="0">
                <a:solidFill>
                  <a:srgbClr val="002060"/>
                </a:solidFill>
              </a:rPr>
              <a:t>1. Valorificarea și promovarea patrimoniului turistic din RDC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30" y="1700808"/>
            <a:ext cx="8496944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o-MO" sz="3500" b="1" dirty="0" smtClean="0">
                <a:solidFill>
                  <a:srgbClr val="002060"/>
                </a:solidFill>
              </a:rPr>
              <a:t>Măsura 1.1. Amenajarea atracțiilor naturale pentru vizite turistice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lvl="0"/>
            <a:r>
              <a:rPr lang="ro-RO" sz="3500" dirty="0" smtClean="0">
                <a:solidFill>
                  <a:srgbClr val="002060"/>
                </a:solidFill>
              </a:rPr>
              <a:t>Delimitarea și amenajarea eco-turistică a ariilor naturale și zonelor de protecție conform standardelor prietenoase mediului;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o-RO" sz="3500" dirty="0" smtClean="0">
                <a:solidFill>
                  <a:srgbClr val="002060"/>
                </a:solidFill>
              </a:rPr>
              <a:t>Amenajarea zonelor de agrement naționale, regionale, locale</a:t>
            </a:r>
            <a:r>
              <a:rPr lang="en-US" sz="35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o-MO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sz="3500" b="1" dirty="0" smtClean="0">
                <a:solidFill>
                  <a:srgbClr val="002060"/>
                </a:solidFill>
              </a:rPr>
              <a:t>Măsura 1.2. </a:t>
            </a:r>
            <a:r>
              <a:rPr lang="ro-RO" sz="3500" b="1" dirty="0" smtClean="0">
                <a:solidFill>
                  <a:srgbClr val="002060"/>
                </a:solidFill>
              </a:rPr>
              <a:t>Includerea patrimoniului comunităților în produse turistice atractive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lvl="0"/>
            <a:r>
              <a:rPr lang="ro-RO" sz="3500" dirty="0" smtClean="0">
                <a:solidFill>
                  <a:srgbClr val="002060"/>
                </a:solidFill>
              </a:rPr>
              <a:t>Restaurarea patrimoniului cultural şi istoric și includerea lui în circuitul turistic; </a:t>
            </a:r>
            <a:endParaRPr lang="ru-RU" sz="3500" dirty="0" smtClean="0">
              <a:solidFill>
                <a:srgbClr val="002060"/>
              </a:solidFill>
            </a:endParaRPr>
          </a:p>
          <a:p>
            <a:pPr lvl="0"/>
            <a:r>
              <a:rPr lang="ro-RO" sz="3500" dirty="0" smtClean="0">
                <a:solidFill>
                  <a:srgbClr val="FF0000"/>
                </a:solidFill>
              </a:rPr>
              <a:t>Dezvoltarea colecțiilor muzeale și creșterea vizibilității acestora la destinație;</a:t>
            </a:r>
            <a:endParaRPr lang="ru-RU" sz="3500" dirty="0" smtClean="0">
              <a:solidFill>
                <a:srgbClr val="FF0000"/>
              </a:solidFill>
            </a:endParaRPr>
          </a:p>
          <a:p>
            <a:pPr lvl="0"/>
            <a:r>
              <a:rPr lang="ro-RO" sz="3500" dirty="0" smtClean="0">
                <a:solidFill>
                  <a:srgbClr val="002060"/>
                </a:solidFill>
              </a:rPr>
              <a:t>Stimularea angajării în cadrul circuitelor turistice a artiștilor populari, meșteșugarilor locali și altor </a:t>
            </a:r>
            <a:r>
              <a:rPr lang="ro-RO" sz="3500" dirty="0" smtClean="0">
                <a:solidFill>
                  <a:srgbClr val="FF0000"/>
                </a:solidFill>
              </a:rPr>
              <a:t>purtători de tradiții locale</a:t>
            </a:r>
            <a:r>
              <a:rPr lang="ro-RO" sz="3500" dirty="0" smtClean="0">
                <a:solidFill>
                  <a:srgbClr val="002060"/>
                </a:solidFill>
              </a:rPr>
              <a:t>.</a:t>
            </a:r>
            <a:endParaRPr lang="ru-RU" sz="35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MO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sz="3500" b="1" dirty="0" smtClean="0">
                <a:solidFill>
                  <a:srgbClr val="002060"/>
                </a:solidFill>
              </a:rPr>
              <a:t>Măsura 1.3. </a:t>
            </a:r>
            <a:r>
              <a:rPr lang="ro-RO" sz="3500" b="1" dirty="0" smtClean="0">
                <a:solidFill>
                  <a:srgbClr val="002060"/>
                </a:solidFill>
              </a:rPr>
              <a:t>Asigurarea accesului spre atracțiile turistice amenajate pentru vizite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lvl="0"/>
            <a:r>
              <a:rPr lang="ro-RO" sz="3500" dirty="0" smtClean="0">
                <a:solidFill>
                  <a:srgbClr val="002060"/>
                </a:solidFill>
              </a:rPr>
              <a:t>Conectarea atracțiilor turistice amenajate la rețeaua rutieră prin căi de acces (pietonal, velo, rutier, naval);</a:t>
            </a:r>
            <a:endParaRPr lang="ru-RU" sz="3500" dirty="0" smtClean="0">
              <a:solidFill>
                <a:srgbClr val="002060"/>
              </a:solidFill>
            </a:endParaRPr>
          </a:p>
          <a:p>
            <a:pPr lvl="0"/>
            <a:r>
              <a:rPr lang="ro-RO" sz="3500" dirty="0" smtClean="0">
                <a:solidFill>
                  <a:srgbClr val="002060"/>
                </a:solidFill>
              </a:rPr>
              <a:t>Elaborarea și instalarea </a:t>
            </a:r>
            <a:r>
              <a:rPr lang="ro-RO" sz="3500" dirty="0" smtClean="0">
                <a:solidFill>
                  <a:srgbClr val="FF0000"/>
                </a:solidFill>
              </a:rPr>
              <a:t>sistemelor de vizibilitate a atracțiilor vizitate de turiști</a:t>
            </a:r>
            <a:r>
              <a:rPr lang="ro-RO" sz="3500" dirty="0" smtClean="0">
                <a:solidFill>
                  <a:srgbClr val="002060"/>
                </a:solidFill>
              </a:rPr>
              <a:t>;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o-RO" sz="3500" dirty="0" smtClean="0">
                <a:solidFill>
                  <a:srgbClr val="002060"/>
                </a:solidFill>
              </a:rPr>
              <a:t>Elaborarea și răspîndirea de </a:t>
            </a:r>
            <a:r>
              <a:rPr lang="ro-RO" sz="3500" dirty="0" smtClean="0">
                <a:solidFill>
                  <a:srgbClr val="FF0000"/>
                </a:solidFill>
              </a:rPr>
              <a:t>materiale promoționale diverse cu atracțiile turistice ale regiunii</a:t>
            </a:r>
            <a:r>
              <a:rPr lang="en-US" sz="3500" dirty="0" smtClean="0">
                <a:solidFill>
                  <a:srgbClr val="FF0000"/>
                </a:solidFill>
              </a:rPr>
              <a:t>.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sz="3100" b="1" dirty="0" smtClean="0">
                <a:solidFill>
                  <a:srgbClr val="002060"/>
                </a:solidFill>
              </a:rPr>
              <a:t>OS 2. Dezvoltarea și amenajarea infrastructurii turistice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2.1.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Amenajarea traseelor turistice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Instalarea marcajelor turistice, indicatoarelor rutiere, </a:t>
            </a:r>
            <a:r>
              <a:rPr lang="ro-RO" dirty="0" smtClean="0">
                <a:solidFill>
                  <a:srgbClr val="FF0000"/>
                </a:solidFill>
              </a:rPr>
              <a:t>panourilor informative </a:t>
            </a:r>
            <a:r>
              <a:rPr lang="ro-RO" dirty="0" smtClean="0">
                <a:solidFill>
                  <a:srgbClr val="002060"/>
                </a:solidFill>
              </a:rPr>
              <a:t>în preajma atracțiilor și de-a lungul traseelor turistice;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Amenajarea locurilor de popas pe drumurile naționale și regionale;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Dezvoltarea logisticii de transport divers (auto, feroviar, naval, velo, pe cablu, etc.) interconectat pentru asigurarea mobilității sporite a vizitatorilor în RDC.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MO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2.2. </a:t>
            </a:r>
            <a:r>
              <a:rPr lang="ro-RO" b="1" dirty="0" smtClean="0">
                <a:solidFill>
                  <a:srgbClr val="002060"/>
                </a:solidFill>
              </a:rPr>
              <a:t>Stimularea creșterii capacităților de cazare calitativă în regiune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Reparația și amenajarea taberelor pentru copii și ale altor structuri de cazare accesibile turistului de masă;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Clasificarea tuturor structurilor de cazare din RDC;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Stimularea implementării sistemelor de calitate în structurile de deservire a vizitatorilor;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Stimularea antreprenorilor pentru amenajarea pensiunilor turistice în mediul rural.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MO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2.3.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Dezvoltarea infrastructurii specifice de agrement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Reabilitarea infrastructurii turistice aferente parcurilor și bazinelor acvatice pentru agrement și sporturi de recreare;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Amenajarea pistelor pentru biciclişti.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OS 3. Facilitarea asocierii în vederea dezvoltării destinațiilor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3.1. </a:t>
            </a:r>
            <a:r>
              <a:rPr lang="ro-RO" b="1" dirty="0" smtClean="0">
                <a:solidFill>
                  <a:srgbClr val="002060"/>
                </a:solidFill>
              </a:rPr>
              <a:t>Stimularea cooperării în rețele turistice regionale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FF0000"/>
                </a:solidFill>
              </a:rPr>
              <a:t>Crearea unei reţele regionale de centre de informare turistică interconectate;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Cooperarea antreprenorilor pentru promovarea unor trasee tematice comune (etnoculturale, vinicole, eco, agro, cognitive etc.) conectate la rețeaua regională;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MO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3.2. </a:t>
            </a:r>
            <a:r>
              <a:rPr lang="ro-RO" b="1" dirty="0" smtClean="0">
                <a:solidFill>
                  <a:srgbClr val="002060"/>
                </a:solidFill>
              </a:rPr>
              <a:t>Implicarea actorilor locali în managementul destinațiilor turistice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FF0000"/>
                </a:solidFill>
              </a:rPr>
              <a:t>Dezvoltarea clusterelor în destinațiile turistice din RDC;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Încurajarea parteneriatelor pentru amenajarea punctelor de vînzare a suvenirelor, obiectelor de artizanat, produselor și băuturilor tradiționale locale în piețe, spații special amenajate sau evenimente turistice.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o-RO" sz="3100" b="1" dirty="0" smtClean="0">
                <a:solidFill>
                  <a:srgbClr val="002060"/>
                </a:solidFill>
              </a:rPr>
              <a:t>OS 4. Dezvoltarea produselor turistice, îmbunătățirea marketingului destinațiilor și a sistemelor de vizibilitate turistică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o-MO" sz="2800" b="1" dirty="0" smtClean="0">
                <a:solidFill>
                  <a:srgbClr val="002060"/>
                </a:solidFill>
              </a:rPr>
              <a:t>Măsura 4.1. </a:t>
            </a:r>
            <a:r>
              <a:rPr lang="ro-RO" sz="2800" b="1" dirty="0" smtClean="0">
                <a:solidFill>
                  <a:srgbClr val="002060"/>
                </a:solidFill>
              </a:rPr>
              <a:t>Promovarea brandului turistic al RDC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lvl="0"/>
            <a:r>
              <a:rPr lang="ro-RO" sz="2800" dirty="0" smtClean="0">
                <a:solidFill>
                  <a:srgbClr val="FF0000"/>
                </a:solidFill>
              </a:rPr>
              <a:t>Elaborarea și tirajarea brandului turistic al RDC;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/>
            <a:r>
              <a:rPr lang="ro-RO" sz="2800" dirty="0" smtClean="0">
                <a:solidFill>
                  <a:srgbClr val="002060"/>
                </a:solidFill>
              </a:rPr>
              <a:t>Elaborarea de studii de marketing și noi soluții de promovare turistică a RDC.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o-MO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sz="2800" b="1" dirty="0" smtClean="0">
                <a:solidFill>
                  <a:srgbClr val="002060"/>
                </a:solidFill>
              </a:rPr>
              <a:t>Măsura 4.2.	 </a:t>
            </a:r>
            <a:r>
              <a:rPr lang="ro-RO" sz="2800" b="1" dirty="0" smtClean="0">
                <a:solidFill>
                  <a:srgbClr val="002060"/>
                </a:solidFill>
              </a:rPr>
              <a:t>Susținerea campaniilor de promovare a produselor turistice din destinațiile RDC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lvl="0"/>
            <a:r>
              <a:rPr lang="ro-RO" sz="2800" dirty="0" smtClean="0">
                <a:solidFill>
                  <a:srgbClr val="FF0000"/>
                </a:solidFill>
              </a:rPr>
              <a:t>Publicarea materialelor promoţionale pentru destinaţiile turistice regionale;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/>
            <a:r>
              <a:rPr lang="ro-RO" sz="2800" dirty="0" smtClean="0">
                <a:solidFill>
                  <a:srgbClr val="002060"/>
                </a:solidFill>
              </a:rPr>
              <a:t>Susținerea acțiunilor eficiente de vizibilitate a atracțiilor, traseelor și structurilor turistice din RDC.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OS 5. Dezvoltarea competențelor resurselor umane pentru industria turistică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5.1. </a:t>
            </a:r>
            <a:r>
              <a:rPr lang="ro-RO" b="1" dirty="0" smtClean="0">
                <a:solidFill>
                  <a:srgbClr val="002060"/>
                </a:solidFill>
              </a:rPr>
              <a:t>Formarea capacităţilor pentru administrarea atracțiilor și destinațiilor turistice din RDC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FF0000"/>
                </a:solidFill>
              </a:rPr>
              <a:t>Instruirea gestionarilor resurselor turistice în domenii relevante administrării patrimoniului public pentru vizite turistice;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Instruirea APL și altor actori interesați în domeniul managementului destinațiilor turistice.</a:t>
            </a:r>
            <a:endParaRPr lang="en-US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MO" b="1" dirty="0" smtClean="0">
                <a:solidFill>
                  <a:srgbClr val="002060"/>
                </a:solidFill>
              </a:rPr>
              <a:t>Măsura 5.2. </a:t>
            </a:r>
            <a:r>
              <a:rPr lang="ro-RO" b="1" dirty="0" smtClean="0">
                <a:solidFill>
                  <a:srgbClr val="002060"/>
                </a:solidFill>
              </a:rPr>
              <a:t>Promovarea acțiunilor de reciclare a personalului pentru managementul eficient al vizitatorilor în RDC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Pregătirea personalului din prima linie în domenii relevante HoReCa;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</a:rPr>
              <a:t>Pregătirea managerilor de turism intern;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o-RO" dirty="0" smtClean="0">
                <a:solidFill>
                  <a:srgbClr val="FF0000"/>
                </a:solidFill>
              </a:rPr>
              <a:t>Pregătirea ghizilor (inclusiv din muzee) pentru excursii în RDC.</a:t>
            </a:r>
            <a:endParaRPr lang="ru-RU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"/>
            <a:ext cx="8435975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3200" b="1" dirty="0" smtClean="0">
                <a:solidFill>
                  <a:srgbClr val="FF0000"/>
                </a:solidFill>
              </a:rPr>
              <a:t>4,3 mln vizitatori străini!    Pe unde intră în țară?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5801" y="4149729"/>
            <a:ext cx="4391025" cy="1946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5" y="549275"/>
            <a:ext cx="4427537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548680"/>
            <a:ext cx="4716463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012160" y="2492896"/>
            <a:ext cx="1944216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99793" y="3284984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08306" y="3501008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47664" y="2348880"/>
            <a:ext cx="1944216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1018456" cy="21602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40"/>
            <a:ext cx="8229600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5400" b="1" dirty="0" smtClean="0">
                <a:solidFill>
                  <a:srgbClr val="002060"/>
                </a:solidFill>
              </a:rPr>
              <a:t>Mulțumesc pentru atenție!</a:t>
            </a:r>
          </a:p>
          <a:p>
            <a:pPr algn="ctr">
              <a:buNone/>
            </a:pPr>
            <a:endParaRPr lang="ro-RO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o-RO" sz="2400" b="1" dirty="0" smtClean="0">
                <a:solidFill>
                  <a:srgbClr val="002060"/>
                </a:solidFill>
              </a:rPr>
              <a:t>079583345</a:t>
            </a:r>
          </a:p>
          <a:p>
            <a:pPr algn="ctr">
              <a:buNone/>
            </a:pPr>
            <a:r>
              <a:rPr lang="ro-RO" sz="2400" b="1" dirty="0" smtClean="0">
                <a:solidFill>
                  <a:srgbClr val="002060"/>
                </a:solidFill>
              </a:rPr>
              <a:t>viorelmiron7@yahoo.com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PNG\adrCentru\03-AD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04664"/>
            <a:ext cx="2664296" cy="7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1535"/>
            <a:ext cx="936104" cy="97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MuseumInfoTur_Ro-Md\2.Finantarea proiectului\Logo beneficiari\ACTEDJ\Logo_Euroregiunea_Dunarea_de_Jo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078"/>
            <a:ext cx="1143000" cy="105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600" b="1" dirty="0" smtClean="0"/>
              <a:t>Top 10 </a:t>
            </a:r>
            <a:r>
              <a:rPr lang="en-US" sz="1600" b="1" dirty="0" err="1" smtClean="0"/>
              <a:t>țări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furnizoare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turiști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pentru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unitățile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cazare</a:t>
            </a:r>
            <a:r>
              <a:rPr lang="en-US" sz="1600" b="1" dirty="0" smtClean="0"/>
              <a:t>, 201</a:t>
            </a:r>
            <a:r>
              <a:rPr lang="ro-RO" sz="1600" b="1" dirty="0" smtClean="0"/>
              <a:t>9</a:t>
            </a:r>
            <a:endParaRPr lang="ru-RU" sz="1600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852" y="3284538"/>
            <a:ext cx="8640763" cy="36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60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30" y="620688"/>
          <a:ext cx="84969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11560" y="3356992"/>
          <a:ext cx="81369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</a:rPr>
              <a:t>Analiza atractivității turistice regionale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600200"/>
            <a:ext cx="8507288" cy="5141168"/>
          </a:xfrm>
        </p:spPr>
        <p:txBody>
          <a:bodyPr>
            <a:normAutofit fontScale="62500" lnSpcReduction="20000"/>
          </a:bodyPr>
          <a:lstStyle/>
          <a:p>
            <a:r>
              <a:rPr lang="ro-RO" dirty="0" smtClean="0">
                <a:solidFill>
                  <a:srgbClr val="002060"/>
                </a:solidFill>
              </a:rPr>
              <a:t>Potenţialul turistic al RDC este </a:t>
            </a:r>
            <a:r>
              <a:rPr lang="ro-RO" b="1" dirty="0" smtClean="0">
                <a:solidFill>
                  <a:srgbClr val="002060"/>
                </a:solidFill>
              </a:rPr>
              <a:t>variat și valoros </a:t>
            </a:r>
            <a:r>
              <a:rPr lang="ro-RO" dirty="0" smtClean="0">
                <a:solidFill>
                  <a:srgbClr val="002060"/>
                </a:solidFill>
              </a:rPr>
              <a:t>din punct de vedere cognitiv și suficient pentru a motiva călătoriile în destinațiile de aici. </a:t>
            </a:r>
          </a:p>
          <a:p>
            <a:endParaRPr lang="ro-RO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Atracțiile sînt expresive și crează o imagine clară și persistentă a regiunii drept </a:t>
            </a:r>
            <a:r>
              <a:rPr lang="ro-RO" b="1" dirty="0" smtClean="0">
                <a:solidFill>
                  <a:srgbClr val="002060"/>
                </a:solidFill>
              </a:rPr>
              <a:t>o zonă de codru cu localități vechi și multe mănăstiri </a:t>
            </a:r>
            <a:r>
              <a:rPr lang="ro-RO" dirty="0" smtClean="0">
                <a:solidFill>
                  <a:srgbClr val="002060"/>
                </a:solidFill>
              </a:rPr>
              <a:t>medievale. </a:t>
            </a:r>
          </a:p>
          <a:p>
            <a:endParaRPr lang="ro-RO" dirty="0" smtClean="0">
              <a:solidFill>
                <a:srgbClr val="002060"/>
              </a:solidFill>
            </a:endParaRPr>
          </a:p>
          <a:p>
            <a:r>
              <a:rPr lang="ro-RO" b="1" dirty="0" smtClean="0">
                <a:solidFill>
                  <a:srgbClr val="002060"/>
                </a:solidFill>
              </a:rPr>
              <a:t>Tradiția vitivinicolă </a:t>
            </a:r>
            <a:r>
              <a:rPr lang="ro-RO" dirty="0" smtClean="0">
                <a:solidFill>
                  <a:srgbClr val="002060"/>
                </a:solidFill>
              </a:rPr>
              <a:t>din regiune este edificatoare pentru diferite activități locale gospodărești și economice.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Totodată </a:t>
            </a:r>
            <a:r>
              <a:rPr lang="ro-RO" b="1" dirty="0" smtClean="0">
                <a:solidFill>
                  <a:srgbClr val="002060"/>
                </a:solidFill>
              </a:rPr>
              <a:t>proximitatea cu municipiul Chișinău</a:t>
            </a:r>
            <a:r>
              <a:rPr lang="ro-RO" dirty="0" smtClean="0">
                <a:solidFill>
                  <a:srgbClr val="002060"/>
                </a:solidFill>
              </a:rPr>
              <a:t>, Aeroportul Internațional, </a:t>
            </a:r>
            <a:r>
              <a:rPr lang="ro-RO" b="1" dirty="0" smtClean="0">
                <a:solidFill>
                  <a:srgbClr val="002060"/>
                </a:solidFill>
              </a:rPr>
              <a:t>conexiunea directă cu toate regiunile</a:t>
            </a:r>
            <a:r>
              <a:rPr lang="ro-RO" dirty="0" smtClean="0">
                <a:solidFill>
                  <a:srgbClr val="002060"/>
                </a:solidFill>
              </a:rPr>
              <a:t> Republicii Moldova, dar și accesul direct la principalele puncte de intrare în țară, </a:t>
            </a:r>
            <a:r>
              <a:rPr lang="ro-RO" b="1" dirty="0" smtClean="0">
                <a:solidFill>
                  <a:srgbClr val="002060"/>
                </a:solidFill>
              </a:rPr>
              <a:t>favorizează mobilitatea turistică </a:t>
            </a:r>
            <a:r>
              <a:rPr lang="ro-RO" dirty="0" smtClean="0">
                <a:solidFill>
                  <a:srgbClr val="002060"/>
                </a:solidFill>
              </a:rPr>
              <a:t>pe teritoriul regiunii. </a:t>
            </a:r>
          </a:p>
          <a:p>
            <a:endParaRPr lang="ro-RO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Infrastructura rutieră relativ bună a drumurilor naționale, </a:t>
            </a:r>
            <a:r>
              <a:rPr lang="ro-RO" b="1" dirty="0" smtClean="0">
                <a:solidFill>
                  <a:srgbClr val="002060"/>
                </a:solidFill>
              </a:rPr>
              <a:t>convergența tuturor traseelor turistice naționale </a:t>
            </a:r>
            <a:r>
              <a:rPr lang="ro-RO" dirty="0" smtClean="0">
                <a:solidFill>
                  <a:srgbClr val="002060"/>
                </a:solidFill>
              </a:rPr>
              <a:t>și prezența unor </a:t>
            </a:r>
            <a:r>
              <a:rPr lang="ro-RO" b="1" dirty="0" smtClean="0">
                <a:solidFill>
                  <a:srgbClr val="002060"/>
                </a:solidFill>
              </a:rPr>
              <a:t>destinații notorii </a:t>
            </a:r>
            <a:r>
              <a:rPr lang="ro-RO" dirty="0" smtClean="0">
                <a:solidFill>
                  <a:srgbClr val="002060"/>
                </a:solidFill>
              </a:rPr>
              <a:t>(Orhei, Călărași, Hîncești, etc), fac din RD Centru un areal vizitat și ospitalier anul împrejur.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rgbClr val="002060"/>
                </a:solidFill>
              </a:rPr>
              <a:t>Resurse turistice naturale în RD Centru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 smtClean="0">
                <a:solidFill>
                  <a:srgbClr val="002060"/>
                </a:solidFill>
              </a:rPr>
              <a:t>Fondul ariilor naturale protejate de stat</a:t>
            </a:r>
            <a:r>
              <a:rPr lang="ro-RO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Rezervaţiile ştiinţifice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Rezervaţiile naturale</a:t>
            </a:r>
            <a:r>
              <a:rPr lang="ro-RO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Rezervaţiile peisagistice</a:t>
            </a:r>
            <a:r>
              <a:rPr lang="ro-RO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Ariile cu management multifuncţional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Monumentele naturale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Monumente de arhitectură peisajeră </a:t>
            </a:r>
          </a:p>
          <a:p>
            <a:pPr>
              <a:buNone/>
            </a:pPr>
            <a:endParaRPr lang="ro-RO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rgbClr val="002060"/>
                </a:solidFill>
              </a:rPr>
              <a:t>Fondul forestier</a:t>
            </a:r>
          </a:p>
          <a:p>
            <a:pPr>
              <a:buNone/>
            </a:pPr>
            <a:r>
              <a:rPr lang="ro-RO" dirty="0" smtClean="0">
                <a:solidFill>
                  <a:srgbClr val="002060"/>
                </a:solidFill>
              </a:rPr>
              <a:t>Bazine acvatice mari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002060"/>
                </a:solidFill>
              </a:rPr>
              <a:t>Resurse turistice antropice în RD Centru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97363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>Monumente de arheologie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Monumente de arhitectură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o-RO" dirty="0" smtClean="0">
                <a:solidFill>
                  <a:srgbClr val="002060"/>
                </a:solidFill>
              </a:rPr>
              <a:t>Cetăţi medievale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ro-RO" dirty="0" smtClean="0">
                <a:solidFill>
                  <a:srgbClr val="002060"/>
                </a:solidFill>
              </a:rPr>
              <a:t>Monumente de arhitectură locativă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ro-RO" dirty="0" smtClean="0">
                <a:solidFill>
                  <a:srgbClr val="002060"/>
                </a:solidFill>
              </a:rPr>
              <a:t>Monumente de arhitectură civilă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ro-RO" dirty="0" smtClean="0">
                <a:solidFill>
                  <a:srgbClr val="002060"/>
                </a:solidFill>
              </a:rPr>
              <a:t>Monumente de cult şi complexe monahale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ro-RO" dirty="0" smtClean="0">
                <a:solidFill>
                  <a:srgbClr val="002060"/>
                </a:solidFill>
              </a:rPr>
              <a:t>Monumente economice şi construcţii inginereşti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rgbClr val="002060"/>
                </a:solidFill>
              </a:rPr>
              <a:t>INFRASTRUCTURA ȘI SERVICIILE TURISTICE EXISTENTE ÎN RD CENTRU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124745"/>
            <a:ext cx="8363272" cy="576064"/>
          </a:xfrm>
        </p:spPr>
        <p:txBody>
          <a:bodyPr>
            <a:normAutofit/>
          </a:bodyPr>
          <a:lstStyle/>
          <a:p>
            <a:r>
              <a:rPr lang="ro-RO" sz="2400" dirty="0" smtClean="0">
                <a:solidFill>
                  <a:srgbClr val="002060"/>
                </a:solidFill>
              </a:rPr>
              <a:t>Circuitele muzeale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8" y="1628800"/>
          <a:ext cx="8424938" cy="1836204"/>
        </p:xfrm>
        <a:graphic>
          <a:graphicData uri="http://schemas.openxmlformats.org/drawingml/2006/table">
            <a:tbl>
              <a:tblPr/>
              <a:tblGrid>
                <a:gridCol w="255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Traseu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Localităţi incluse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Muzee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Case muzeale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Muzee sub cerul liber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Mănăstiri, biserici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“Orheiul Vechi”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“La baştina fabulistului A. Donici”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“A.Puşkin în Moldova”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“Castelul Manuc Bei”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861052"/>
            <a:ext cx="515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002060"/>
                </a:solidFill>
              </a:rPr>
              <a:t>Trasee viti-vinicole.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3" y="4365111"/>
          <a:ext cx="8640959" cy="2232247"/>
        </p:xfrm>
        <a:graphic>
          <a:graphicData uri="http://schemas.openxmlformats.org/drawingml/2006/table">
            <a:tbl>
              <a:tblPr/>
              <a:tblGrid>
                <a:gridCol w="185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Traseu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Vinării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Arii naturale protejate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Mănăstiri, biserici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Muzee, cetăţi, mon. Istorice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Centre meşteşugăreşti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Staţiuni balneo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“Orheiul Vechi”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“Codrii Moldovei”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“Lăpuşna”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665"/>
            <a:ext cx="7772400" cy="1008112"/>
          </a:xfrm>
        </p:spPr>
        <p:txBody>
          <a:bodyPr/>
          <a:lstStyle/>
          <a:p>
            <a:pPr eaLnBrk="1" hangingPunct="1"/>
            <a:r>
              <a:rPr lang="it-IT" b="1" dirty="0" smtClean="0"/>
              <a:t>Trasee </a:t>
            </a:r>
            <a:r>
              <a:rPr lang="ro-RO" b="1" dirty="0" smtClean="0"/>
              <a:t>vinicole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700809"/>
            <a:ext cx="5040560" cy="46809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 1 - traseu vinicol “Orheiul Vechi”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 2 – traseu </a:t>
            </a:r>
            <a:r>
              <a:rPr lang="ro-R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vinicol „Codrii Moldovei”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traseu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vinicol „Lăpuşna”</a:t>
            </a:r>
            <a:endParaRPr lang="it-IT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Vin </a:t>
            </a:r>
            <a:r>
              <a:rPr lang="ro-RO" sz="2400" dirty="0" smtClean="0"/>
              <a:t>4</a:t>
            </a:r>
            <a:r>
              <a:rPr lang="it-IT" sz="2400" dirty="0" smtClean="0"/>
              <a:t> – traseu </a:t>
            </a:r>
            <a:r>
              <a:rPr lang="ro-RO" sz="2400" dirty="0" smtClean="0"/>
              <a:t>vinicol „Stepa Bugeacului”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Vin</a:t>
            </a:r>
            <a:r>
              <a:rPr lang="ru-RU" sz="2400" dirty="0" smtClean="0"/>
              <a:t> </a:t>
            </a:r>
            <a:r>
              <a:rPr lang="ro-RO" sz="2400" dirty="0" smtClean="0"/>
              <a:t>5</a:t>
            </a:r>
            <a:r>
              <a:rPr lang="ru-RU" sz="2400" dirty="0" smtClean="0"/>
              <a:t> – </a:t>
            </a:r>
            <a:r>
              <a:rPr lang="ru-RU" sz="2400" dirty="0" err="1" smtClean="0"/>
              <a:t>traseu</a:t>
            </a:r>
            <a:r>
              <a:rPr lang="ru-RU" sz="2400" dirty="0" smtClean="0"/>
              <a:t> </a:t>
            </a:r>
            <a:r>
              <a:rPr lang="ro-RO" sz="2400" dirty="0" smtClean="0"/>
              <a:t>vinicol „Purcari”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Vin </a:t>
            </a:r>
            <a:r>
              <a:rPr lang="ro-RO" sz="2400" dirty="0" smtClean="0"/>
              <a:t>6</a:t>
            </a:r>
            <a:r>
              <a:rPr lang="it-IT" sz="2400" dirty="0" smtClean="0"/>
              <a:t> – traseu </a:t>
            </a:r>
            <a:r>
              <a:rPr lang="ro-RO" sz="2400" dirty="0" smtClean="0"/>
              <a:t>vinicol „Chişinău - Bălţi”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Vin </a:t>
            </a:r>
            <a:r>
              <a:rPr lang="ro-RO" sz="2400" dirty="0" smtClean="0"/>
              <a:t>7</a:t>
            </a:r>
            <a:r>
              <a:rPr lang="it-IT" sz="2400" dirty="0" smtClean="0"/>
              <a:t> – traseu </a:t>
            </a:r>
            <a:r>
              <a:rPr lang="ro-RO" sz="2400" dirty="0" smtClean="0"/>
              <a:t>vinicol „Dunărea de Jos”</a:t>
            </a:r>
            <a:endParaRPr lang="it-IT" sz="24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1772816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2153</Words>
  <Application>Microsoft Office PowerPoint</Application>
  <PresentationFormat>Экран (4:3)</PresentationFormat>
  <Paragraphs>518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Potențialul turistic al  Regiunii de Dezvoltare Centru</vt:lpstr>
      <vt:lpstr>Atracții turistice</vt:lpstr>
      <vt:lpstr>4,3 mln vizitatori străini!    Pe unde intră în țară?</vt:lpstr>
      <vt:lpstr>Top 10 țări furnizoare de turiști pentru unitățile de cazare, 2019</vt:lpstr>
      <vt:lpstr>Analiza atractivității turistice regionale </vt:lpstr>
      <vt:lpstr>Resurse turistice naturale în RD Centru </vt:lpstr>
      <vt:lpstr>Resurse turistice antropice în RD Centru </vt:lpstr>
      <vt:lpstr>INFRASTRUCTURA ȘI SERVICIILE TURISTICE EXISTENTE ÎN RD CENTRU</vt:lpstr>
      <vt:lpstr>Trasee vinicole</vt:lpstr>
      <vt:lpstr>INFRASTRUCTURA ȘI SERVICIILE TURISTICE EXISTENTE ÎN RD CENTRU</vt:lpstr>
      <vt:lpstr>INFRASTRUCTURA ȘI SERVICIILE TURISTICE EXISTENTE ÎN RD CENTRU</vt:lpstr>
      <vt:lpstr>Centre vizite turistice în alte țări</vt:lpstr>
      <vt:lpstr>Conversia muzeelor locale în Centre de Informare a Turiștilor</vt:lpstr>
      <vt:lpstr>Conversia muzeelor locale în Centre de Informare a Turiștilor</vt:lpstr>
      <vt:lpstr>Ghizii muzeali pentru  excursii extra-muzeale</vt:lpstr>
      <vt:lpstr>Starea turismului regiunii Centru </vt:lpstr>
      <vt:lpstr>Starea sectorului turismului regional  </vt:lpstr>
      <vt:lpstr>Презентация PowerPoint</vt:lpstr>
      <vt:lpstr>DESTINAȚII CU POTENȚIAL DE DEZVOLTARE (TRASEE TURISTICE) </vt:lpstr>
      <vt:lpstr>Puncte forte:</vt:lpstr>
      <vt:lpstr>Puncte slabe:</vt:lpstr>
      <vt:lpstr>Oportunităţi:</vt:lpstr>
      <vt:lpstr>Ameninţări</vt:lpstr>
      <vt:lpstr>VIZIUNEA ȘI OBIECTIVELE DEZVOLTĂRII SECTORULUI TURISTIC ÎN REGIUNEA CENTRU</vt:lpstr>
      <vt:lpstr>OS 1. Valorificarea și promovarea patrimoniului turistic din RDC </vt:lpstr>
      <vt:lpstr>OS 2. Dezvoltarea și amenajarea infrastructurii turistice </vt:lpstr>
      <vt:lpstr>OS 3. Facilitarea asocierii în vederea dezvoltării destinațiilor</vt:lpstr>
      <vt:lpstr>OS 4. Dezvoltarea produselor turistice, îmbunătățirea marketingului destinațiilor și a sistemelor de vizibilitate turistică </vt:lpstr>
      <vt:lpstr>OS 5. Dezvoltarea competențelor resurselor umane pentru industria turistică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Programul Regional Sectorial în domeniul creșterii atractivității turistice în RDC</dc:title>
  <dc:creator>User2</dc:creator>
  <cp:lastModifiedBy>User</cp:lastModifiedBy>
  <cp:revision>42</cp:revision>
  <dcterms:created xsi:type="dcterms:W3CDTF">2017-01-17T08:19:29Z</dcterms:created>
  <dcterms:modified xsi:type="dcterms:W3CDTF">2020-09-21T08:09:35Z</dcterms:modified>
</cp:coreProperties>
</file>