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276" r:id="rId2"/>
    <p:sldId id="478" r:id="rId3"/>
    <p:sldId id="483" r:id="rId4"/>
    <p:sldId id="479" r:id="rId5"/>
    <p:sldId id="482" r:id="rId6"/>
    <p:sldId id="480" r:id="rId7"/>
    <p:sldId id="414" r:id="rId8"/>
    <p:sldId id="415" r:id="rId9"/>
    <p:sldId id="456" r:id="rId10"/>
    <p:sldId id="485" r:id="rId11"/>
    <p:sldId id="484" r:id="rId12"/>
    <p:sldId id="455" r:id="rId13"/>
    <p:sldId id="454" r:id="rId14"/>
    <p:sldId id="461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74" r:id="rId27"/>
    <p:sldId id="497" r:id="rId28"/>
    <p:sldId id="498" r:id="rId29"/>
    <p:sldId id="499" r:id="rId30"/>
    <p:sldId id="500" r:id="rId31"/>
    <p:sldId id="501" r:id="rId32"/>
    <p:sldId id="406" r:id="rId33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97F2D"/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>
        <p:scale>
          <a:sx n="75" d="100"/>
          <a:sy n="75" d="100"/>
        </p:scale>
        <p:origin x="-1092" y="-63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o-RO" smtClean="0"/>
              <a:t>Activitatea CRS MDS în</a:t>
            </a:r>
            <a:r>
              <a:rPr lang="ro-RO" baseline="0" smtClean="0"/>
              <a:t> perioada de după ședința CRD Centru din 15 martie 2018.</a:t>
            </a:r>
            <a:endParaRPr lang="ru-RU" dirty="0" smtClean="0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DE548-DF9B-4E76-ACA4-911F7D69B6F5}" type="slidenum">
              <a:rPr lang="de-DE">
                <a:cs typeface="Arial" charset="0"/>
              </a:rPr>
              <a:pPr/>
              <a:t>1</a:t>
            </a:fld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20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Subiectele de pe agenda ședinței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3080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Concluziile formulate la sfârșitul</a:t>
            </a:r>
            <a:r>
              <a:rPr lang="ro-RO" baseline="0" dirty="0" smtClean="0"/>
              <a:t> ședinței. Ședința nu a fost deliberativă, erau prezenți doar 2 membri din 7. Planul de activitate nu a putut și aprobat.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9562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1554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17/10/2018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17/10/2018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17/10/2018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17/10/2018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17/10/2018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17/10/2018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200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274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17/10/2018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701" r:id="rId7"/>
    <p:sldLayoutId id="2147483702" r:id="rId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5"/>
          <p:cNvSpPr>
            <a:spLocks noGrp="1"/>
          </p:cNvSpPr>
          <p:nvPr>
            <p:ph type="title"/>
          </p:nvPr>
        </p:nvSpPr>
        <p:spPr>
          <a:xfrm>
            <a:off x="2286001" y="812799"/>
            <a:ext cx="3670300" cy="762001"/>
          </a:xfrm>
        </p:spPr>
        <p:txBody>
          <a:bodyPr/>
          <a:lstStyle/>
          <a:p>
            <a:pPr algn="ctr"/>
            <a:r>
              <a:rPr lang="ro-RO" sz="2000" b="1" dirty="0" smtClean="0">
                <a:solidFill>
                  <a:schemeClr val="tx1"/>
                </a:solidFill>
              </a:rPr>
              <a:t>Consiliul Regional pentru Dezvoltare Centru</a:t>
            </a:r>
          </a:p>
        </p:txBody>
      </p:sp>
      <p:sp>
        <p:nvSpPr>
          <p:cNvPr id="13314" name="Inhaltsplatzhalter 16"/>
          <p:cNvSpPr>
            <a:spLocks noGrp="1"/>
          </p:cNvSpPr>
          <p:nvPr>
            <p:ph idx="1"/>
          </p:nvPr>
        </p:nvSpPr>
        <p:spPr>
          <a:xfrm>
            <a:off x="647700" y="2032000"/>
            <a:ext cx="7789741" cy="3683000"/>
          </a:xfrm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o-RO" sz="3200" b="1" dirty="0" smtClean="0">
                <a:solidFill>
                  <a:srgbClr val="C00000"/>
                </a:solidFill>
                <a:ea typeface="Calibri"/>
                <a:cs typeface="Times New Roman"/>
              </a:rPr>
              <a:t>Comisia Regională Sectorială (CRS)</a:t>
            </a:r>
          </a:p>
          <a:p>
            <a:pPr algn="ctr">
              <a:spcAft>
                <a:spcPts val="1000"/>
              </a:spcAft>
            </a:pPr>
            <a:r>
              <a:rPr lang="ro-RO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pentru domeniul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3600" b="1" dirty="0" smtClean="0">
                <a:solidFill>
                  <a:srgbClr val="C00000"/>
                </a:solidFill>
              </a:rPr>
              <a:t>Aprovizionare cu Apă </a:t>
            </a:r>
          </a:p>
          <a:p>
            <a:pPr algn="ctr">
              <a:spcAft>
                <a:spcPts val="1000"/>
              </a:spcAft>
            </a:pPr>
            <a:r>
              <a:rPr lang="ro-RO" sz="3600" b="1" dirty="0" smtClean="0">
                <a:solidFill>
                  <a:srgbClr val="C00000"/>
                </a:solidFill>
              </a:rPr>
              <a:t>și Canalizare</a:t>
            </a:r>
          </a:p>
          <a:p>
            <a:pPr algn="r">
              <a:spcAft>
                <a:spcPts val="1000"/>
              </a:spcAft>
            </a:pPr>
            <a:endParaRPr lang="ro-RO" sz="2000" b="1" i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r">
              <a:spcAft>
                <a:spcPts val="1000"/>
              </a:spcAft>
            </a:pPr>
            <a:r>
              <a:rPr lang="ro-RO" sz="2000" b="1" i="1" dirty="0" smtClean="0">
                <a:solidFill>
                  <a:schemeClr val="tx1"/>
                </a:solidFill>
                <a:ea typeface="Calibri"/>
                <a:cs typeface="Times New Roman"/>
              </a:rPr>
              <a:t>Ialoveni, 18 octombrie 2018</a:t>
            </a:r>
          </a:p>
          <a:p>
            <a:pPr algn="ctr"/>
            <a:endParaRPr lang="es-E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/>
          </a:p>
        </p:txBody>
      </p:sp>
      <p:pic>
        <p:nvPicPr>
          <p:cNvPr id="13316" name="Picture 2" descr="D:\docs\desktop\ELdZ_Mol_cmyk_r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2341" y="5337445"/>
            <a:ext cx="2089988" cy="15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:\Branding\EU\jau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H:\b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3648" y="5563206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427152" y="5399463"/>
            <a:ext cx="6683585" cy="215900"/>
          </a:xfrm>
          <a:prstGeom prst="rect">
            <a:avLst/>
          </a:prstGeom>
          <a:noFill/>
          <a:ln w="3175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44500"/>
            <a:ext cx="1587500" cy="1752600"/>
          </a:xfrm>
          <a:prstGeom prst="rect">
            <a:avLst/>
          </a:prstGeom>
        </p:spPr>
      </p:pic>
      <p:pic>
        <p:nvPicPr>
          <p:cNvPr id="14" name="Picture 13" descr="D:\Users\Desktop\logotype.pn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64" y="5850359"/>
            <a:ext cx="1958975" cy="56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\Desktop\adr-centr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4022" y="745817"/>
            <a:ext cx="2707878" cy="864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90501"/>
            <a:ext cx="7775575" cy="749300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Participanții la vizita de studiu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2\IMG_936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43000"/>
            <a:ext cx="8089900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165100"/>
            <a:ext cx="8382000" cy="1016000"/>
          </a:xfrm>
        </p:spPr>
        <p:txBody>
          <a:bodyPr/>
          <a:lstStyle/>
          <a:p>
            <a:pPr algn="ctr"/>
            <a:r>
              <a:rPr lang="ro-RO" sz="3600" b="1" dirty="0" smtClean="0">
                <a:solidFill>
                  <a:srgbClr val="7030A0"/>
                </a:solidFill>
              </a:rPr>
              <a:t> </a:t>
            </a:r>
            <a:r>
              <a:rPr lang="ro-RO" sz="4000" b="1" dirty="0" smtClean="0">
                <a:solidFill>
                  <a:srgbClr val="7030A0"/>
                </a:solidFill>
              </a:rPr>
              <a:t>Organizarea vizitei de studiu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ro-RO" sz="3600" b="1" dirty="0" smtClean="0">
                <a:solidFill>
                  <a:schemeClr val="tx1"/>
                </a:solidFill>
              </a:rPr>
              <a:t>Cu suportul proiectului „Modernizarea Serviciilor Publice Locale în Republica Moldova” (MSPL), implementat de Agenția de Cooperare Internațională a Germaniei (GIZ) în parteneriat cu Agenția pentru Dezvoltare Regională Centru România.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82601"/>
            <a:ext cx="7775575" cy="8127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Scopul vizitei de studiu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000" y="1701800"/>
            <a:ext cx="7776000" cy="4343400"/>
          </a:xfrm>
        </p:spPr>
        <p:txBody>
          <a:bodyPr/>
          <a:lstStyle/>
          <a:p>
            <a:r>
              <a:rPr lang="ro-RO" sz="3600" b="1" dirty="0" smtClean="0">
                <a:solidFill>
                  <a:schemeClr val="tx1"/>
                </a:solidFill>
              </a:rPr>
              <a:t>   Transferul </a:t>
            </a:r>
            <a:r>
              <a:rPr lang="ro-RO" sz="3600" b="1" dirty="0">
                <a:solidFill>
                  <a:schemeClr val="tx1"/>
                </a:solidFill>
              </a:rPr>
              <a:t>de experiență și bune practici în domeniul </a:t>
            </a:r>
            <a:r>
              <a:rPr lang="ro-RO" sz="3600" b="1" dirty="0" smtClean="0">
                <a:solidFill>
                  <a:schemeClr val="tx1"/>
                </a:solidFill>
              </a:rPr>
              <a:t>sistemelor de aprovizionare cu apă și canalizare </a:t>
            </a:r>
            <a:r>
              <a:rPr lang="ro-RO" sz="3600" b="1" dirty="0" smtClean="0">
                <a:solidFill>
                  <a:schemeClr val="tx1"/>
                </a:solidFill>
              </a:rPr>
              <a:t>și managementul </a:t>
            </a:r>
            <a:r>
              <a:rPr lang="ro-RO" sz="3600" b="1" dirty="0" smtClean="0">
                <a:solidFill>
                  <a:schemeClr val="tx1"/>
                </a:solidFill>
              </a:rPr>
              <a:t>deșeurilor,  în </a:t>
            </a:r>
            <a:r>
              <a:rPr lang="ro-RO" sz="3600" b="1" dirty="0">
                <a:solidFill>
                  <a:schemeClr val="tx1"/>
                </a:solidFill>
              </a:rPr>
              <a:t>conformitate cu </a:t>
            </a:r>
            <a:r>
              <a:rPr lang="ro-RO" sz="3600" b="1" dirty="0" smtClean="0">
                <a:solidFill>
                  <a:schemeClr val="tx1"/>
                </a:solidFill>
              </a:rPr>
              <a:t>Planu</a:t>
            </a:r>
            <a:r>
              <a:rPr lang="en-US" sz="3600" b="1" dirty="0" smtClean="0">
                <a:solidFill>
                  <a:schemeClr val="tx1"/>
                </a:solidFill>
              </a:rPr>
              <a:t>l</a:t>
            </a:r>
            <a:r>
              <a:rPr lang="ro-RO" sz="3600" b="1" dirty="0" smtClean="0">
                <a:solidFill>
                  <a:schemeClr val="tx1"/>
                </a:solidFill>
              </a:rPr>
              <a:t> </a:t>
            </a:r>
            <a:r>
              <a:rPr lang="ro-RO" sz="3600" b="1" dirty="0" smtClean="0">
                <a:solidFill>
                  <a:schemeClr val="tx1"/>
                </a:solidFill>
              </a:rPr>
              <a:t>de </a:t>
            </a:r>
            <a:r>
              <a:rPr lang="ro-RO" sz="3600" b="1" dirty="0">
                <a:solidFill>
                  <a:schemeClr val="tx1"/>
                </a:solidFill>
              </a:rPr>
              <a:t>activitate pentru anul 2018 ale Comisiilor Regionale Sectoriale.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56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346200"/>
            <a:ext cx="8699500" cy="5245100"/>
          </a:xfrm>
        </p:spPr>
        <p:txBody>
          <a:bodyPr/>
          <a:lstStyle/>
          <a:p>
            <a:pPr lvl="0"/>
            <a:r>
              <a:rPr lang="ro-RO" sz="2400" b="1" dirty="0" smtClean="0">
                <a:solidFill>
                  <a:srgbClr val="C00000"/>
                </a:solidFill>
              </a:rPr>
              <a:t>*</a:t>
            </a:r>
            <a:r>
              <a:rPr lang="ro-RO" sz="2400" b="1" dirty="0" smtClean="0">
                <a:solidFill>
                  <a:schemeClr val="tx1"/>
                </a:solidFill>
              </a:rPr>
              <a:t> </a:t>
            </a:r>
            <a:r>
              <a:rPr lang="ro-RO" sz="2500" b="1" dirty="0" smtClean="0">
                <a:solidFill>
                  <a:schemeClr val="tx1"/>
                </a:solidFill>
              </a:rPr>
              <a:t>Agenția </a:t>
            </a:r>
            <a:r>
              <a:rPr lang="ro-RO" sz="2500" b="1" dirty="0">
                <a:solidFill>
                  <a:schemeClr val="tx1"/>
                </a:solidFill>
              </a:rPr>
              <a:t>pentru Protecția </a:t>
            </a:r>
            <a:endParaRPr lang="ro-RO" sz="2500" b="1" dirty="0" smtClean="0">
              <a:solidFill>
                <a:schemeClr val="tx1"/>
              </a:solidFill>
            </a:endParaRPr>
          </a:p>
          <a:p>
            <a:pPr lvl="0"/>
            <a:r>
              <a:rPr lang="ro-RO" sz="2500" b="1" dirty="0" smtClean="0">
                <a:solidFill>
                  <a:schemeClr val="tx1"/>
                </a:solidFill>
              </a:rPr>
              <a:t>  Mediului </a:t>
            </a:r>
            <a:r>
              <a:rPr lang="ro-RO" sz="2500" b="1" dirty="0">
                <a:solidFill>
                  <a:schemeClr val="tx1"/>
                </a:solidFill>
              </a:rPr>
              <a:t>Sibiu      </a:t>
            </a:r>
            <a:r>
              <a:rPr lang="ro-RO" sz="2500" b="1" dirty="0" smtClean="0">
                <a:solidFill>
                  <a:schemeClr val="tx1"/>
                </a:solidFill>
              </a:rPr>
              <a:t>                 </a:t>
            </a:r>
            <a:r>
              <a:rPr lang="ro-RO" sz="2500" b="1" u="sng" dirty="0" smtClean="0">
                <a:solidFill>
                  <a:srgbClr val="0070C0"/>
                </a:solidFill>
              </a:rPr>
              <a:t>http</a:t>
            </a:r>
            <a:r>
              <a:rPr lang="ro-RO" sz="2500" b="1" u="sng" dirty="0">
                <a:solidFill>
                  <a:srgbClr val="0070C0"/>
                </a:solidFill>
              </a:rPr>
              <a:t>://apmsb.anpm.ro</a:t>
            </a:r>
            <a:r>
              <a:rPr lang="ro-RO" sz="2500" b="1" dirty="0">
                <a:solidFill>
                  <a:srgbClr val="0070C0"/>
                </a:solidFill>
              </a:rPr>
              <a:t> </a:t>
            </a:r>
            <a:endParaRPr lang="ru-RU" sz="2500" b="1" dirty="0">
              <a:solidFill>
                <a:srgbClr val="0070C0"/>
              </a:solidFill>
            </a:endParaRPr>
          </a:p>
          <a:p>
            <a:pPr lvl="0"/>
            <a:r>
              <a:rPr lang="ro-RO" sz="2500" b="1" dirty="0" smtClean="0">
                <a:solidFill>
                  <a:srgbClr val="C00000"/>
                </a:solidFill>
              </a:rPr>
              <a:t>*</a:t>
            </a:r>
            <a:r>
              <a:rPr lang="ro-RO" sz="2500" b="1" dirty="0" smtClean="0">
                <a:solidFill>
                  <a:schemeClr val="tx1"/>
                </a:solidFill>
              </a:rPr>
              <a:t> Consiliul </a:t>
            </a:r>
            <a:r>
              <a:rPr lang="ro-RO" sz="2500" b="1" dirty="0">
                <a:solidFill>
                  <a:schemeClr val="tx1"/>
                </a:solidFill>
              </a:rPr>
              <a:t>Județean Sibiu      </a:t>
            </a:r>
            <a:r>
              <a:rPr lang="ro-RO" sz="2500" b="1" u="sng" dirty="0" smtClean="0">
                <a:solidFill>
                  <a:srgbClr val="0070C0"/>
                </a:solidFill>
              </a:rPr>
              <a:t>http</a:t>
            </a:r>
            <a:r>
              <a:rPr lang="ro-RO" sz="2500" b="1" u="sng" dirty="0">
                <a:solidFill>
                  <a:srgbClr val="0070C0"/>
                </a:solidFill>
              </a:rPr>
              <a:t>://www.cjsibiu.ro</a:t>
            </a:r>
            <a:endParaRPr lang="ru-RU" sz="2500" b="1" dirty="0">
              <a:solidFill>
                <a:srgbClr val="0070C0"/>
              </a:solidFill>
            </a:endParaRPr>
          </a:p>
          <a:p>
            <a:pPr lvl="0"/>
            <a:r>
              <a:rPr lang="ro-RO" sz="2500" b="1" dirty="0" smtClean="0">
                <a:solidFill>
                  <a:srgbClr val="C00000"/>
                </a:solidFill>
              </a:rPr>
              <a:t>*</a:t>
            </a:r>
            <a:r>
              <a:rPr lang="ro-RO" sz="2500" b="1" dirty="0" smtClean="0">
                <a:solidFill>
                  <a:schemeClr val="tx1"/>
                </a:solidFill>
              </a:rPr>
              <a:t> SC </a:t>
            </a:r>
            <a:r>
              <a:rPr lang="ro-RO" sz="2500" b="1" dirty="0">
                <a:solidFill>
                  <a:schemeClr val="tx1"/>
                </a:solidFill>
              </a:rPr>
              <a:t>Apă-Canal S.A. Sibiu      </a:t>
            </a:r>
            <a:r>
              <a:rPr lang="ro-RO" sz="2500" b="1" u="sng" dirty="0" smtClean="0">
                <a:solidFill>
                  <a:srgbClr val="0070C0"/>
                </a:solidFill>
              </a:rPr>
              <a:t>http</a:t>
            </a:r>
            <a:r>
              <a:rPr lang="ro-RO" sz="2500" b="1" u="sng" dirty="0">
                <a:solidFill>
                  <a:srgbClr val="0070C0"/>
                </a:solidFill>
              </a:rPr>
              <a:t>://www.apacansb.ro</a:t>
            </a:r>
            <a:endParaRPr lang="ru-RU" sz="2500" b="1" dirty="0">
              <a:solidFill>
                <a:srgbClr val="0070C0"/>
              </a:solidFill>
            </a:endParaRPr>
          </a:p>
          <a:p>
            <a:pPr lvl="0"/>
            <a:r>
              <a:rPr lang="ro-RO" sz="2500" b="1" dirty="0" smtClean="0">
                <a:solidFill>
                  <a:srgbClr val="C00000"/>
                </a:solidFill>
              </a:rPr>
              <a:t>*</a:t>
            </a:r>
            <a:r>
              <a:rPr lang="ro-RO" sz="2500" b="1" dirty="0" smtClean="0">
                <a:solidFill>
                  <a:schemeClr val="tx1"/>
                </a:solidFill>
              </a:rPr>
              <a:t> SC </a:t>
            </a:r>
            <a:r>
              <a:rPr lang="ro-RO" sz="2500" b="1" dirty="0">
                <a:solidFill>
                  <a:schemeClr val="tx1"/>
                </a:solidFill>
              </a:rPr>
              <a:t>Apa CTTA S.A.  Alba     </a:t>
            </a:r>
            <a:r>
              <a:rPr lang="ro-RO" sz="2500" b="1" dirty="0" smtClean="0">
                <a:solidFill>
                  <a:schemeClr val="tx1"/>
                </a:solidFill>
              </a:rPr>
              <a:t>  </a:t>
            </a:r>
            <a:r>
              <a:rPr lang="ro-RO" sz="2500" b="1" u="sng" dirty="0" smtClean="0">
                <a:solidFill>
                  <a:srgbClr val="0070C0"/>
                </a:solidFill>
              </a:rPr>
              <a:t>https</a:t>
            </a:r>
            <a:r>
              <a:rPr lang="ro-RO" sz="2500" b="1" u="sng" dirty="0">
                <a:solidFill>
                  <a:srgbClr val="0070C0"/>
                </a:solidFill>
              </a:rPr>
              <a:t>://apaalba.ro</a:t>
            </a:r>
            <a:r>
              <a:rPr lang="ro-RO" sz="2500" b="1" dirty="0">
                <a:solidFill>
                  <a:srgbClr val="0070C0"/>
                </a:solidFill>
              </a:rPr>
              <a:t>  </a:t>
            </a:r>
            <a:endParaRPr lang="ru-RU" sz="2500" b="1" dirty="0">
              <a:solidFill>
                <a:srgbClr val="0070C0"/>
              </a:solidFill>
            </a:endParaRPr>
          </a:p>
          <a:p>
            <a:pPr lvl="0"/>
            <a:r>
              <a:rPr lang="ro-RO" sz="2500" b="1" dirty="0" smtClean="0">
                <a:solidFill>
                  <a:srgbClr val="C00000"/>
                </a:solidFill>
              </a:rPr>
              <a:t>*</a:t>
            </a:r>
            <a:r>
              <a:rPr lang="ro-RO" sz="2500" b="1" dirty="0" smtClean="0">
                <a:solidFill>
                  <a:schemeClr val="tx1"/>
                </a:solidFill>
              </a:rPr>
              <a:t> Consiliul </a:t>
            </a:r>
            <a:r>
              <a:rPr lang="ro-RO" sz="2500" b="1" dirty="0">
                <a:solidFill>
                  <a:schemeClr val="tx1"/>
                </a:solidFill>
              </a:rPr>
              <a:t>Județean Mureș    </a:t>
            </a:r>
            <a:r>
              <a:rPr lang="ro-RO" sz="2500" b="1" dirty="0" smtClean="0">
                <a:solidFill>
                  <a:schemeClr val="tx1"/>
                </a:solidFill>
              </a:rPr>
              <a:t> </a:t>
            </a:r>
            <a:r>
              <a:rPr lang="ro-RO" sz="2500" b="1" u="sng" dirty="0" smtClean="0">
                <a:solidFill>
                  <a:srgbClr val="0070C0"/>
                </a:solidFill>
              </a:rPr>
              <a:t>http</a:t>
            </a:r>
            <a:r>
              <a:rPr lang="ro-RO" sz="2500" b="1" u="sng" dirty="0">
                <a:solidFill>
                  <a:srgbClr val="0070C0"/>
                </a:solidFill>
              </a:rPr>
              <a:t>://www.cjmures.ro</a:t>
            </a:r>
            <a:endParaRPr lang="ru-RU" sz="2500" b="1" dirty="0">
              <a:solidFill>
                <a:srgbClr val="0070C0"/>
              </a:solidFill>
            </a:endParaRPr>
          </a:p>
          <a:p>
            <a:pPr lvl="0"/>
            <a:r>
              <a:rPr lang="ro-RO" sz="2500" b="1" dirty="0" smtClean="0">
                <a:solidFill>
                  <a:srgbClr val="C00000"/>
                </a:solidFill>
              </a:rPr>
              <a:t>*</a:t>
            </a:r>
            <a:r>
              <a:rPr lang="ro-RO" sz="2500" b="1" dirty="0" smtClean="0">
                <a:solidFill>
                  <a:schemeClr val="tx1"/>
                </a:solidFill>
              </a:rPr>
              <a:t> SC </a:t>
            </a:r>
            <a:r>
              <a:rPr lang="ro-RO" sz="2500" b="1" dirty="0">
                <a:solidFill>
                  <a:schemeClr val="tx1"/>
                </a:solidFill>
              </a:rPr>
              <a:t>Compania Aquaserv </a:t>
            </a:r>
            <a:endParaRPr lang="ro-RO" sz="2500" b="1" dirty="0" smtClean="0">
              <a:solidFill>
                <a:schemeClr val="tx1"/>
              </a:solidFill>
            </a:endParaRPr>
          </a:p>
          <a:p>
            <a:pPr lvl="0"/>
            <a:r>
              <a:rPr lang="ro-RO" sz="2500" b="1" dirty="0" smtClean="0">
                <a:solidFill>
                  <a:schemeClr val="tx1"/>
                </a:solidFill>
              </a:rPr>
              <a:t>  S.A</a:t>
            </a:r>
            <a:r>
              <a:rPr lang="ro-RO" sz="2500" b="1" dirty="0">
                <a:solidFill>
                  <a:schemeClr val="tx1"/>
                </a:solidFill>
              </a:rPr>
              <a:t>. Târgu </a:t>
            </a:r>
            <a:r>
              <a:rPr lang="ro-RO" sz="2500" b="1" dirty="0" smtClean="0">
                <a:solidFill>
                  <a:schemeClr val="tx1"/>
                </a:solidFill>
              </a:rPr>
              <a:t>Mureș                   </a:t>
            </a:r>
            <a:r>
              <a:rPr lang="ro-RO" sz="2500" b="1" u="sng" dirty="0" smtClean="0">
                <a:solidFill>
                  <a:srgbClr val="0070C0"/>
                </a:solidFill>
              </a:rPr>
              <a:t>https</a:t>
            </a:r>
            <a:r>
              <a:rPr lang="ro-RO" sz="2500" b="1" u="sng" dirty="0">
                <a:solidFill>
                  <a:srgbClr val="0070C0"/>
                </a:solidFill>
              </a:rPr>
              <a:t>://aquaserv.ro</a:t>
            </a:r>
            <a:endParaRPr lang="ru-RU" sz="2500" b="1" dirty="0">
              <a:solidFill>
                <a:srgbClr val="0070C0"/>
              </a:solidFill>
            </a:endParaRPr>
          </a:p>
          <a:p>
            <a:pPr lvl="0"/>
            <a:r>
              <a:rPr lang="ro-RO" sz="2500" b="1" dirty="0" smtClean="0">
                <a:solidFill>
                  <a:srgbClr val="C00000"/>
                </a:solidFill>
              </a:rPr>
              <a:t>*</a:t>
            </a:r>
            <a:r>
              <a:rPr lang="ro-RO" sz="2500" b="1" dirty="0" smtClean="0">
                <a:solidFill>
                  <a:schemeClr val="tx1"/>
                </a:solidFill>
              </a:rPr>
              <a:t> Compania </a:t>
            </a:r>
            <a:r>
              <a:rPr lang="ro-RO" sz="2500" b="1" dirty="0">
                <a:solidFill>
                  <a:schemeClr val="tx1"/>
                </a:solidFill>
              </a:rPr>
              <a:t>Apă Brașov S.A</a:t>
            </a:r>
            <a:r>
              <a:rPr lang="ro-RO" sz="2500" b="1" dirty="0" smtClean="0">
                <a:solidFill>
                  <a:schemeClr val="tx1"/>
                </a:solidFill>
              </a:rPr>
              <a:t>.  </a:t>
            </a:r>
            <a:r>
              <a:rPr lang="ro-RO" sz="2500" b="1" u="sng" dirty="0" smtClean="0">
                <a:solidFill>
                  <a:srgbClr val="0070C0"/>
                </a:solidFill>
              </a:rPr>
              <a:t>https</a:t>
            </a:r>
            <a:r>
              <a:rPr lang="ro-RO" sz="2500" b="1" u="sng" dirty="0">
                <a:solidFill>
                  <a:srgbClr val="0070C0"/>
                </a:solidFill>
              </a:rPr>
              <a:t>://www.apabrasov.ro</a:t>
            </a:r>
            <a:endParaRPr lang="ru-RU" sz="2500" b="1" dirty="0">
              <a:solidFill>
                <a:srgbClr val="0070C0"/>
              </a:solidFill>
            </a:endParaRPr>
          </a:p>
          <a:p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213" y="241301"/>
            <a:ext cx="7775575" cy="711199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solidFill>
                  <a:srgbClr val="7030A0"/>
                </a:solidFill>
              </a:rPr>
              <a:t>Instituții </a:t>
            </a:r>
            <a:r>
              <a:rPr lang="ro-RO" sz="4000" b="1" dirty="0" smtClean="0">
                <a:solidFill>
                  <a:srgbClr val="7030A0"/>
                </a:solidFill>
              </a:rPr>
              <a:t>vizitate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011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Consiliul Județean Sibiu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D:\CRD Centru\Vizita de studiu Romania\Fotografii\vizita de studiu Alba Iulia 16-20.07\vizita de studiu Alba Iulia 16-20.07\day 1\IMG_91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20800"/>
            <a:ext cx="8483600" cy="524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29444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15901"/>
            <a:ext cx="7775575" cy="7111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SC Apă-Canal S.A. Sibiu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1\IMG_917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79500"/>
            <a:ext cx="8178800" cy="5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65100"/>
            <a:ext cx="7775575" cy="711200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SC Apă-Canal S.A. Sibiu</a:t>
            </a:r>
            <a:endParaRPr lang="ru-RU" sz="4000" dirty="0"/>
          </a:p>
        </p:txBody>
      </p:sp>
      <p:pic>
        <p:nvPicPr>
          <p:cNvPr id="4" name="Содержимое 3" descr="D:\CRD Centru\Vizita de studiu Romania\Fotografii\vizita de studiu Alba Iulia 16-20.07\vizita de studiu Alba Iulia 16-20.07\day 1\IMG_92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914400"/>
            <a:ext cx="83947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266701"/>
            <a:ext cx="8801100" cy="761999"/>
          </a:xfrm>
        </p:spPr>
        <p:txBody>
          <a:bodyPr/>
          <a:lstStyle/>
          <a:p>
            <a:pPr algn="ctr"/>
            <a:r>
              <a:rPr lang="ro-RO" sz="3600" b="1" dirty="0" smtClean="0">
                <a:solidFill>
                  <a:srgbClr val="7030A0"/>
                </a:solidFill>
              </a:rPr>
              <a:t>Stația de tratare a apei potabile Sebeșel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2\IMG_93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1231900"/>
            <a:ext cx="81788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241301"/>
            <a:ext cx="8826500" cy="723899"/>
          </a:xfrm>
        </p:spPr>
        <p:txBody>
          <a:bodyPr/>
          <a:lstStyle/>
          <a:p>
            <a:pPr algn="ctr"/>
            <a:r>
              <a:rPr lang="ro-RO" sz="3600" b="1" dirty="0" smtClean="0">
                <a:solidFill>
                  <a:srgbClr val="7030A0"/>
                </a:solidFill>
              </a:rPr>
              <a:t>Stația de tratare a apei potabile Sebeșel</a:t>
            </a:r>
            <a:endParaRPr lang="ru-RU" sz="3600" dirty="0"/>
          </a:p>
        </p:txBody>
      </p:sp>
      <p:pic>
        <p:nvPicPr>
          <p:cNvPr id="4" name="Содержимое 3" descr="D:\CRD Centru\Vizita de studiu Romania\Fotografii\vizita de studiu Alba Iulia 16-20.07\vizita de studiu Alba Iulia 16-20.07\day 2\IMG_936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93800"/>
            <a:ext cx="8293100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1"/>
            <a:ext cx="8432799" cy="5460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Consiliul Județean Mureș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3\IMG_94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1282700"/>
            <a:ext cx="8140700" cy="52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77801"/>
            <a:ext cx="7775575" cy="736600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Istoric</a:t>
            </a:r>
            <a:r>
              <a:rPr lang="ro-RO" sz="4000" b="1" dirty="0" smtClean="0">
                <a:solidFill>
                  <a:srgbClr val="7030A0"/>
                </a:solidFill>
              </a:rPr>
              <a:t/>
            </a:r>
            <a:br>
              <a:rPr lang="ro-RO" sz="4000" b="1" dirty="0" smtClean="0">
                <a:solidFill>
                  <a:srgbClr val="7030A0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000" y="965200"/>
            <a:ext cx="7776000" cy="5435600"/>
          </a:xfrm>
        </p:spPr>
        <p:txBody>
          <a:bodyPr/>
          <a:lstStyle/>
          <a:p>
            <a:pPr marL="0" indent="0">
              <a:buNone/>
            </a:pPr>
            <a:r>
              <a:rPr lang="ro-RO" sz="2000" b="1" dirty="0" smtClean="0">
                <a:solidFill>
                  <a:srgbClr val="7030A0"/>
                </a:solidFill>
              </a:rPr>
              <a:t>          </a:t>
            </a:r>
            <a:r>
              <a:rPr lang="ro-RO" sz="3600" b="1" dirty="0" smtClean="0">
                <a:solidFill>
                  <a:schemeClr val="tx1"/>
                </a:solidFill>
              </a:rPr>
              <a:t>Comisia Regională Sectorială din domeniul Aprovizionăr</a:t>
            </a:r>
            <a:r>
              <a:rPr lang="en-US" sz="3600" b="1" dirty="0" smtClean="0">
                <a:solidFill>
                  <a:schemeClr val="tx1"/>
                </a:solidFill>
              </a:rPr>
              <a:t>e</a:t>
            </a:r>
            <a:r>
              <a:rPr lang="ro-RO" sz="3600" b="1" dirty="0" smtClean="0">
                <a:solidFill>
                  <a:schemeClr val="tx1"/>
                </a:solidFill>
              </a:rPr>
              <a:t> cu Apă și Canalizare, Regiunea de Dezvoltare Centru, a fost creată la 20 </a:t>
            </a:r>
            <a:r>
              <a:rPr lang="en-US" sz="3600" b="1" dirty="0" err="1" smtClean="0">
                <a:solidFill>
                  <a:schemeClr val="tx1"/>
                </a:solidFill>
              </a:rPr>
              <a:t>septembrie</a:t>
            </a:r>
            <a:r>
              <a:rPr lang="ro-RO" sz="3600" b="1" dirty="0" smtClean="0">
                <a:solidFill>
                  <a:schemeClr val="tx1"/>
                </a:solidFill>
              </a:rPr>
              <a:t> 2017 cu spriginul </a:t>
            </a:r>
            <a:r>
              <a:rPr lang="vi-VN" sz="3600" b="1" dirty="0" smtClean="0">
                <a:solidFill>
                  <a:schemeClr val="tx1"/>
                </a:solidFill>
              </a:rPr>
              <a:t>Agenției de Cooperare Internațională a Germaniei (GIZ) în cadrul proiectului „Modernizarea Serviciilor Publice Locale în Republica Moldova" (MSPL)</a:t>
            </a:r>
            <a:r>
              <a:rPr lang="ro-RO" sz="3600" b="1" dirty="0" smtClean="0">
                <a:solidFill>
                  <a:schemeClr val="tx1"/>
                </a:solidFill>
              </a:rPr>
              <a:t>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1"/>
            <a:ext cx="9144000" cy="1206499"/>
          </a:xfrm>
        </p:spPr>
        <p:txBody>
          <a:bodyPr/>
          <a:lstStyle/>
          <a:p>
            <a:r>
              <a:rPr lang="ro-RO" sz="3500" b="1" dirty="0" smtClean="0">
                <a:solidFill>
                  <a:srgbClr val="7030A0"/>
                </a:solidFill>
              </a:rPr>
              <a:t>SC Compania Aquaserv S.A. Târgu Mureș</a:t>
            </a:r>
            <a:endParaRPr lang="ru-RU" sz="35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3\IMG_94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346200"/>
            <a:ext cx="8407400" cy="52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401"/>
            <a:ext cx="8991599" cy="736599"/>
          </a:xfrm>
        </p:spPr>
        <p:txBody>
          <a:bodyPr/>
          <a:lstStyle/>
          <a:p>
            <a:pPr algn="ctr"/>
            <a:r>
              <a:rPr lang="ro-RO" sz="3200" b="1" dirty="0" smtClean="0">
                <a:solidFill>
                  <a:srgbClr val="7030A0"/>
                </a:solidFill>
              </a:rPr>
              <a:t>Stația de epurare a apelor uzate Târgu Mureș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3\IMG_947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" y="977900"/>
            <a:ext cx="8534400" cy="5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801"/>
            <a:ext cx="8966199" cy="571499"/>
          </a:xfrm>
        </p:spPr>
        <p:txBody>
          <a:bodyPr/>
          <a:lstStyle/>
          <a:p>
            <a:pPr algn="ctr"/>
            <a:r>
              <a:rPr lang="ro-RO" sz="3200" b="1" dirty="0" smtClean="0">
                <a:solidFill>
                  <a:srgbClr val="7030A0"/>
                </a:solidFill>
              </a:rPr>
              <a:t>Stația de epurare a apelor uzate Târgu Mureș</a:t>
            </a:r>
            <a:endParaRPr lang="ru-RU" sz="3200" dirty="0"/>
          </a:p>
        </p:txBody>
      </p:sp>
      <p:pic>
        <p:nvPicPr>
          <p:cNvPr id="4" name="Содержимое 3" descr="D:\CRD Centru\Vizita de studiu Romania\Fotografii\vizita de studiu Alba Iulia 16-20.07\vizita de studiu Alba Iulia 16-20.07\day 3\IMG_94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914400"/>
            <a:ext cx="8153400" cy="55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381001"/>
            <a:ext cx="8686799" cy="5841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Compania Apă Brașov S.A.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4\IMG_95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95400"/>
            <a:ext cx="8204200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92101"/>
            <a:ext cx="8585199" cy="736600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Compania Apă Brașov S.A.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D:\CRD Centru\Vizita de studiu Romania\Fotografii\vizita de studiu Alba Iulia 16-20.07\vizita de studiu Alba Iulia 16-20.07\day 4\IMG_95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68400"/>
            <a:ext cx="8064500" cy="53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03201"/>
            <a:ext cx="7775575" cy="6349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Concluzii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" y="990600"/>
            <a:ext cx="8382000" cy="5499100"/>
          </a:xfrm>
        </p:spPr>
        <p:txBody>
          <a:bodyPr/>
          <a:lstStyle/>
          <a:p>
            <a:pPr lvl="0"/>
            <a:r>
              <a:rPr lang="ro-RO" sz="3000" b="1" dirty="0" smtClean="0">
                <a:solidFill>
                  <a:schemeClr val="tx1"/>
                </a:solidFill>
              </a:rPr>
              <a:t>România nu ar fi fost capabilă să dezvolte serviciile publice pe care le </a:t>
            </a:r>
            <a:r>
              <a:rPr lang="ro-RO" sz="3000" b="1" dirty="0" smtClean="0">
                <a:solidFill>
                  <a:schemeClr val="tx1"/>
                </a:solidFill>
              </a:rPr>
              <a:t>are</a:t>
            </a:r>
            <a:r>
              <a:rPr lang="en-US" sz="3000" b="1" dirty="0" smtClean="0">
                <a:solidFill>
                  <a:schemeClr val="tx1"/>
                </a:solidFill>
              </a:rPr>
              <a:t>,</a:t>
            </a:r>
            <a:r>
              <a:rPr lang="ro-RO" sz="3000" b="1" dirty="0" smtClean="0">
                <a:solidFill>
                  <a:schemeClr val="tx1"/>
                </a:solidFill>
              </a:rPr>
              <a:t> </a:t>
            </a:r>
            <a:r>
              <a:rPr lang="ro-RO" sz="3000" b="1" dirty="0" smtClean="0">
                <a:solidFill>
                  <a:schemeClr val="tx1"/>
                </a:solidFill>
              </a:rPr>
              <a:t>fără fondurile pentru investiții oferite de UE.</a:t>
            </a:r>
          </a:p>
          <a:p>
            <a:r>
              <a:rPr lang="ro-RO" sz="3000" b="1" dirty="0" smtClean="0">
                <a:solidFill>
                  <a:schemeClr val="tx1"/>
                </a:solidFill>
              </a:rPr>
              <a:t>Regionalizarea serviciilor de AAC în România nu ar fi fost </a:t>
            </a:r>
            <a:r>
              <a:rPr lang="ro-RO" sz="3000" b="1" dirty="0" smtClean="0">
                <a:solidFill>
                  <a:schemeClr val="tx1"/>
                </a:solidFill>
              </a:rPr>
              <a:t>realizată</a:t>
            </a:r>
            <a:r>
              <a:rPr lang="en-US" sz="3000" b="1" dirty="0" smtClean="0">
                <a:solidFill>
                  <a:schemeClr val="tx1"/>
                </a:solidFill>
              </a:rPr>
              <a:t>,</a:t>
            </a:r>
            <a:r>
              <a:rPr lang="ro-RO" sz="3000" b="1" dirty="0" smtClean="0">
                <a:solidFill>
                  <a:schemeClr val="tx1"/>
                </a:solidFill>
              </a:rPr>
              <a:t> </a:t>
            </a:r>
            <a:r>
              <a:rPr lang="ro-RO" sz="3000" b="1" dirty="0" smtClean="0">
                <a:solidFill>
                  <a:schemeClr val="tx1"/>
                </a:solidFill>
              </a:rPr>
              <a:t>fără condiționarea strictă din partea UE și, respectiv, fără impunerea prin lege a acestui proces.</a:t>
            </a:r>
          </a:p>
          <a:p>
            <a:pPr lvl="0"/>
            <a:r>
              <a:rPr lang="ro-RO" sz="3000" b="1" dirty="0" smtClean="0">
                <a:solidFill>
                  <a:schemeClr val="tx1"/>
                </a:solidFill>
              </a:rPr>
              <a:t>Asocierea intercomunitară este un factor esențial pentru crearea și dezvoltarea unui serviciu public regional de calitate.</a:t>
            </a:r>
            <a:endParaRPr lang="ru-RU" sz="3000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6701"/>
            <a:ext cx="7775575" cy="6603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Concluzii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16000"/>
            <a:ext cx="8534399" cy="5346699"/>
          </a:xfrm>
        </p:spPr>
        <p:txBody>
          <a:bodyPr>
            <a:normAutofit fontScale="85000" lnSpcReduction="10000"/>
          </a:bodyPr>
          <a:lstStyle/>
          <a:p>
            <a:r>
              <a:rPr lang="ro-RO" sz="3800" b="1" dirty="0" smtClean="0">
                <a:solidFill>
                  <a:schemeClr val="tx1"/>
                </a:solidFill>
              </a:rPr>
              <a:t>La elaborarea planului tarifar pentru </a:t>
            </a:r>
            <a:r>
              <a:rPr lang="ro-RO" sz="3800" b="1" dirty="0" smtClean="0">
                <a:solidFill>
                  <a:schemeClr val="tx1"/>
                </a:solidFill>
              </a:rPr>
              <a:t>servicii </a:t>
            </a:r>
            <a:r>
              <a:rPr lang="ro-RO" sz="3800" b="1" dirty="0" smtClean="0">
                <a:solidFill>
                  <a:schemeClr val="tx1"/>
                </a:solidFill>
              </a:rPr>
              <a:t>publice, este imperativ ca tarifele să fie </a:t>
            </a:r>
            <a:r>
              <a:rPr lang="ro-RO" sz="3800" b="1" dirty="0" smtClean="0">
                <a:solidFill>
                  <a:schemeClr val="tx1"/>
                </a:solidFill>
              </a:rPr>
              <a:t>acces</a:t>
            </a:r>
            <a:r>
              <a:rPr lang="en-US" sz="3800" b="1" dirty="0" err="1" smtClean="0">
                <a:solidFill>
                  <a:schemeClr val="tx1"/>
                </a:solidFill>
              </a:rPr>
              <a:t>i</a:t>
            </a:r>
            <a:r>
              <a:rPr lang="ro-RO" sz="3800" b="1" dirty="0" smtClean="0">
                <a:solidFill>
                  <a:schemeClr val="tx1"/>
                </a:solidFill>
              </a:rPr>
              <a:t>bile </a:t>
            </a:r>
            <a:r>
              <a:rPr lang="ro-RO" sz="3800" b="1" dirty="0" smtClean="0">
                <a:solidFill>
                  <a:schemeClr val="tx1"/>
                </a:solidFill>
              </a:rPr>
              <a:t>și pentru categoriile de populație cu cele mai mici venituri.</a:t>
            </a:r>
          </a:p>
          <a:p>
            <a:r>
              <a:rPr lang="ro-RO" sz="3800" b="1" dirty="0" smtClean="0">
                <a:solidFill>
                  <a:schemeClr val="tx1"/>
                </a:solidFill>
              </a:rPr>
              <a:t>Orice instalație construită este o dezvoltare pentru comunitate și o posibilitate de creștere a calității vieții.</a:t>
            </a:r>
          </a:p>
          <a:p>
            <a:pPr lvl="0"/>
            <a:r>
              <a:rPr lang="ru-RU" sz="3800" dirty="0" smtClean="0"/>
              <a:t> </a:t>
            </a:r>
            <a:r>
              <a:rPr lang="ro-RO" sz="3800" b="1" dirty="0" smtClean="0">
                <a:solidFill>
                  <a:schemeClr val="tx1"/>
                </a:solidFill>
              </a:rPr>
              <a:t>Protecția mediului este obligatorie pentru orice proiecte de infrastructură.</a:t>
            </a:r>
            <a:endParaRPr lang="ru-RU" sz="3800" b="1" dirty="0" smtClean="0">
              <a:solidFill>
                <a:schemeClr val="tx1"/>
              </a:solidFill>
            </a:endParaRPr>
          </a:p>
          <a:p>
            <a:endParaRPr lang="ru-RU" sz="3500" b="1" dirty="0" smtClean="0">
              <a:solidFill>
                <a:schemeClr val="tx1"/>
              </a:solidFill>
            </a:endParaRPr>
          </a:p>
          <a:p>
            <a:pPr lvl="0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9958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52401"/>
            <a:ext cx="8686799" cy="1155699"/>
          </a:xfrm>
        </p:spPr>
        <p:txBody>
          <a:bodyPr/>
          <a:lstStyle/>
          <a:p>
            <a:pPr algn="ctr"/>
            <a:r>
              <a:rPr lang="ro-RO" b="1" i="1" dirty="0" smtClean="0">
                <a:solidFill>
                  <a:srgbClr val="7030A0"/>
                </a:solidFill>
              </a:rPr>
              <a:t>Atelierul ”Experiența internațională privind planificarea în sectorul Aprovizionare cu apă și canalizare”</a:t>
            </a:r>
            <a:r>
              <a:rPr lang="ro-RO" b="1" dirty="0" smtClean="0">
                <a:solidFill>
                  <a:srgbClr val="7030A0"/>
                </a:solidFill>
              </a:rPr>
              <a:t>   </a:t>
            </a:r>
            <a:br>
              <a:rPr lang="ro-RO" b="1" dirty="0" smtClean="0">
                <a:solidFill>
                  <a:srgbClr val="7030A0"/>
                </a:solidFill>
              </a:rPr>
            </a:br>
            <a:r>
              <a:rPr lang="ro-RO" b="1" dirty="0" smtClean="0">
                <a:solidFill>
                  <a:srgbClr val="7030A0"/>
                </a:solidFill>
              </a:rPr>
              <a:t> Vadul lui Vodă, 3-4 octombrie 2018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333500"/>
            <a:ext cx="8763000" cy="5194300"/>
          </a:xfrm>
        </p:spPr>
        <p:txBody>
          <a:bodyPr/>
          <a:lstStyle/>
          <a:p>
            <a:pPr lvl="0"/>
            <a:r>
              <a:rPr lang="ro-RO" sz="2300" b="1" dirty="0" smtClean="0">
                <a:solidFill>
                  <a:schemeClr val="tx1"/>
                </a:solidFill>
              </a:rPr>
              <a:t>Membri ai Comisiei Regionale Sectoriale în domeniul Aprovizionare cu Apă și Canalizare (AAC) din cadrul CRD Centru (și din Regiunile Nord, Sud și UTA Gagauzia);</a:t>
            </a:r>
            <a:endParaRPr lang="ru-RU" sz="2300" b="1" dirty="0" smtClean="0">
              <a:solidFill>
                <a:schemeClr val="tx1"/>
              </a:solidFill>
            </a:endParaRPr>
          </a:p>
          <a:p>
            <a:pPr lvl="0"/>
            <a:r>
              <a:rPr lang="ro-RO" sz="2300" b="1" dirty="0" smtClean="0">
                <a:solidFill>
                  <a:schemeClr val="tx1"/>
                </a:solidFill>
              </a:rPr>
              <a:t>Specialiști din grupul de suport tehnic specializat în domeniul AAC din Regiunea Centru (și din Regiunile Nord, Sud și UTA Gagauzia);</a:t>
            </a:r>
            <a:endParaRPr lang="ru-RU" sz="2300" b="1" dirty="0" smtClean="0">
              <a:solidFill>
                <a:schemeClr val="tx1"/>
              </a:solidFill>
            </a:endParaRPr>
          </a:p>
          <a:p>
            <a:pPr lvl="0"/>
            <a:r>
              <a:rPr lang="ro-RO" sz="2300" b="1" dirty="0" smtClean="0">
                <a:solidFill>
                  <a:schemeClr val="tx1"/>
                </a:solidFill>
              </a:rPr>
              <a:t>Experți internaționali în domeniul AAC (Germania, Estonia, România);</a:t>
            </a:r>
            <a:endParaRPr lang="ru-RU" sz="2300" b="1" dirty="0" smtClean="0">
              <a:solidFill>
                <a:schemeClr val="tx1"/>
              </a:solidFill>
            </a:endParaRPr>
          </a:p>
          <a:p>
            <a:pPr lvl="0"/>
            <a:r>
              <a:rPr lang="ro-RO" sz="2300" b="1" dirty="0" smtClean="0">
                <a:solidFill>
                  <a:schemeClr val="tx1"/>
                </a:solidFill>
              </a:rPr>
              <a:t>Consultanți naționali și regionali GIZ/MSPL;</a:t>
            </a:r>
            <a:endParaRPr lang="ru-RU" sz="2300" b="1" dirty="0" smtClean="0">
              <a:solidFill>
                <a:schemeClr val="tx1"/>
              </a:solidFill>
            </a:endParaRPr>
          </a:p>
          <a:p>
            <a:pPr lvl="0"/>
            <a:r>
              <a:rPr lang="ro-RO" sz="2300" b="1" dirty="0" smtClean="0">
                <a:solidFill>
                  <a:schemeClr val="tx1"/>
                </a:solidFill>
              </a:rPr>
              <a:t>Reprezentanți ai ADR Centru (și ai ADR Nord, Sud și UTA Gagauzia);</a:t>
            </a:r>
            <a:endParaRPr lang="ru-RU" sz="2300" b="1" dirty="0" smtClean="0">
              <a:solidFill>
                <a:schemeClr val="tx1"/>
              </a:solidFill>
            </a:endParaRPr>
          </a:p>
          <a:p>
            <a:pPr lvl="0"/>
            <a:r>
              <a:rPr lang="ro-RO" sz="2300" b="1" dirty="0" smtClean="0">
                <a:solidFill>
                  <a:schemeClr val="tx1"/>
                </a:solidFill>
              </a:rPr>
              <a:t>Reprezentanți ai Ministerului Agriculturii, Dezvoltării Regionale și Mediului (MADRM).</a:t>
            </a:r>
            <a:endParaRPr lang="ru-RU" sz="2300" b="1" dirty="0" smtClean="0">
              <a:solidFill>
                <a:schemeClr val="tx1"/>
              </a:solidFill>
            </a:endParaRPr>
          </a:p>
          <a:p>
            <a:endParaRPr lang="ru-RU" sz="2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228601"/>
            <a:ext cx="8623299" cy="927099"/>
          </a:xfrm>
        </p:spPr>
        <p:txBody>
          <a:bodyPr/>
          <a:lstStyle/>
          <a:p>
            <a:r>
              <a:rPr lang="ro-RO" b="1" dirty="0" smtClean="0">
                <a:solidFill>
                  <a:srgbClr val="7030A0"/>
                </a:solidFill>
              </a:rPr>
              <a:t>Problemele identificate de reprezentanții Regiunii Centru al sectorului AAC: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00" y="1181100"/>
            <a:ext cx="8585200" cy="5082900"/>
          </a:xfrm>
        </p:spPr>
        <p:txBody>
          <a:bodyPr/>
          <a:lstStyle/>
          <a:p>
            <a:pPr lvl="0"/>
            <a:r>
              <a:rPr lang="ro-RO" sz="2000" b="1" dirty="0" smtClean="0">
                <a:solidFill>
                  <a:schemeClr val="tx1"/>
                </a:solidFill>
              </a:rPr>
              <a:t>Reducerea continuă a populației în localitățile rurale;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/>
            <a:r>
              <a:rPr lang="ro-RO" sz="2000" b="1" dirty="0" smtClean="0">
                <a:solidFill>
                  <a:schemeClr val="tx1"/>
                </a:solidFill>
              </a:rPr>
              <a:t>Numărul (prea) mare de operatori locali de servicii AAC;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/>
            <a:r>
              <a:rPr lang="ro-RO" sz="2000" b="1" dirty="0" smtClean="0">
                <a:solidFill>
                  <a:schemeClr val="tx1"/>
                </a:solidFill>
              </a:rPr>
              <a:t>Capacitate administrativă redusă a operatorilor de servicii AAC: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o-RO" sz="2000" b="1" i="1" dirty="0" smtClean="0">
                <a:solidFill>
                  <a:schemeClr val="tx1"/>
                </a:solidFill>
              </a:rPr>
              <a:t>-    resurse umane </a:t>
            </a:r>
            <a:r>
              <a:rPr lang="ro-RO" sz="2000" b="1" i="1" dirty="0" smtClean="0">
                <a:solidFill>
                  <a:schemeClr val="tx1"/>
                </a:solidFill>
              </a:rPr>
              <a:t>insufic</a:t>
            </a:r>
            <a:r>
              <a:rPr lang="en-US" sz="2000" b="1" i="1" dirty="0" err="1" smtClean="0">
                <a:solidFill>
                  <a:schemeClr val="tx1"/>
                </a:solidFill>
              </a:rPr>
              <a:t>i</a:t>
            </a:r>
            <a:r>
              <a:rPr lang="ro-RO" sz="2000" b="1" i="1" dirty="0" smtClean="0">
                <a:solidFill>
                  <a:schemeClr val="tx1"/>
                </a:solidFill>
              </a:rPr>
              <a:t>ente </a:t>
            </a:r>
            <a:r>
              <a:rPr lang="ro-RO" sz="2000" b="1" i="1" dirty="0" smtClean="0">
                <a:solidFill>
                  <a:schemeClr val="tx1"/>
                </a:solidFill>
              </a:rPr>
              <a:t>și necalificate,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o-RO" sz="2000" b="1" i="1" dirty="0" smtClean="0">
                <a:solidFill>
                  <a:schemeClr val="tx1"/>
                </a:solidFill>
              </a:rPr>
              <a:t>-    echipament și dotări tehnice învechite.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/>
            <a:r>
              <a:rPr lang="ro-RO" sz="2000" b="1" dirty="0" smtClean="0">
                <a:solidFill>
                  <a:schemeClr val="tx1"/>
                </a:solidFill>
              </a:rPr>
              <a:t>Tarife care nu acoperă costurile de exploatare și necesitățile operatorului: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o-RO" sz="2000" b="1" i="1" dirty="0" smtClean="0">
                <a:solidFill>
                  <a:schemeClr val="tx1"/>
                </a:solidFill>
              </a:rPr>
              <a:t>-    în tarif nu sunt incluse eventuale investiții în sector;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o-RO" sz="2000" b="1" i="1" dirty="0" smtClean="0">
                <a:solidFill>
                  <a:schemeClr val="tx1"/>
                </a:solidFill>
              </a:rPr>
              <a:t>-    autoritatea de reglementare (ANRE) nu participă la procesul de formare a tarifelor;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o-RO" sz="2000" b="1" i="1" dirty="0" smtClean="0">
                <a:solidFill>
                  <a:schemeClr val="tx1"/>
                </a:solidFill>
              </a:rPr>
              <a:t>-    nu există un mecanism eficient de colectare a banilor facturați.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/>
            <a:r>
              <a:rPr lang="ro-RO" sz="2000" b="1" dirty="0" smtClean="0">
                <a:solidFill>
                  <a:schemeClr val="tx1"/>
                </a:solidFill>
              </a:rPr>
              <a:t>Calitatea proastă a apei captate și livrate consumatorilor.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90501"/>
            <a:ext cx="8635999" cy="965200"/>
          </a:xfrm>
        </p:spPr>
        <p:txBody>
          <a:bodyPr/>
          <a:lstStyle/>
          <a:p>
            <a:pPr algn="ctr"/>
            <a:r>
              <a:rPr lang="ro-RO" sz="3200" b="1" dirty="0" smtClean="0">
                <a:solidFill>
                  <a:srgbClr val="7030A0"/>
                </a:solidFill>
              </a:rPr>
              <a:t>Soluții pentru dezvoltarea sectorului AAC în Regiunea Centru:</a:t>
            </a:r>
            <a:r>
              <a:rPr lang="ro-RO" sz="3200" b="1" dirty="0" smtClean="0"/>
              <a:t/>
            </a:r>
            <a:br>
              <a:rPr lang="ro-RO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300" y="1358900"/>
            <a:ext cx="8750300" cy="5321300"/>
          </a:xfrm>
        </p:spPr>
        <p:txBody>
          <a:bodyPr/>
          <a:lstStyle/>
          <a:p>
            <a:pPr lvl="0"/>
            <a:r>
              <a:rPr lang="ro-RO" sz="2800" b="1" dirty="0" smtClean="0">
                <a:solidFill>
                  <a:schemeClr val="tx1"/>
                </a:solidFill>
              </a:rPr>
              <a:t>Coordonarea la nivel de raion, la nivel regional și la nivel național a investițiilor în sectorul AAC;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o-RO" sz="2800" b="1" dirty="0" smtClean="0">
                <a:solidFill>
                  <a:schemeClr val="tx1"/>
                </a:solidFill>
              </a:rPr>
              <a:t>Regionalizarea serviciilor AAC, ținând cont de bazinele hidrografice;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o-RO" sz="2800" b="1" dirty="0" smtClean="0">
                <a:solidFill>
                  <a:schemeClr val="tx1"/>
                </a:solidFill>
              </a:rPr>
              <a:t>Asigurarea sustenabilității serviciului AAC prin reflectarea în tarif a tuturor costurilor și a investițiilor;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o-RO" sz="2800" b="1" dirty="0" smtClean="0">
                <a:solidFill>
                  <a:schemeClr val="tx1"/>
                </a:solidFill>
              </a:rPr>
              <a:t>Crearea unor planuri de perfecționare profesională în funcție de necesitățile locale;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o-RO" sz="2800" b="1" dirty="0" smtClean="0">
                <a:solidFill>
                  <a:schemeClr val="tx1"/>
                </a:solidFill>
              </a:rPr>
              <a:t>Diversificarea surselor de investiții.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31801"/>
            <a:ext cx="7775575" cy="11937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Document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000" y="2006600"/>
            <a:ext cx="7776000" cy="4257400"/>
          </a:xfrm>
        </p:spPr>
        <p:txBody>
          <a:bodyPr/>
          <a:lstStyle/>
          <a:p>
            <a:r>
              <a:rPr lang="ro-RO" sz="3600" b="1" dirty="0" smtClean="0">
                <a:solidFill>
                  <a:schemeClr val="tx1"/>
                </a:solidFill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</a:rPr>
              <a:t>Regulamentul</a:t>
            </a:r>
            <a:r>
              <a:rPr lang="en-US" sz="3600" b="1" dirty="0" smtClean="0">
                <a:solidFill>
                  <a:schemeClr val="tx1"/>
                </a:solidFill>
              </a:rPr>
              <a:t> de </a:t>
            </a:r>
            <a:r>
              <a:rPr lang="en-US" sz="3600" b="1" dirty="0" err="1" smtClean="0">
                <a:solidFill>
                  <a:schemeClr val="tx1"/>
                </a:solidFill>
              </a:rPr>
              <a:t>activitate</a:t>
            </a:r>
            <a:r>
              <a:rPr lang="en-US" sz="3600" b="1" dirty="0" smtClean="0">
                <a:solidFill>
                  <a:schemeClr val="tx1"/>
                </a:solidFill>
              </a:rPr>
              <a:t> a </a:t>
            </a:r>
            <a:r>
              <a:rPr lang="en-US" sz="3600" b="1" dirty="0" err="1" smtClean="0">
                <a:solidFill>
                  <a:schemeClr val="tx1"/>
                </a:solidFill>
              </a:rPr>
              <a:t>Comisiei</a:t>
            </a:r>
            <a:r>
              <a:rPr lang="ro-RO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ro-RO" sz="3600" b="1" dirty="0" smtClean="0">
                <a:solidFill>
                  <a:schemeClr val="tx1"/>
                </a:solidFill>
              </a:rPr>
              <a:t>Regionale Sectoriale din cadrul Consiliului Regional de Dezvoltare Centru (aprobat prin Decizia CRD Centru nr. 3/04 din 20 septembrie 2017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1"/>
            <a:ext cx="8775699" cy="888999"/>
          </a:xfrm>
        </p:spPr>
        <p:txBody>
          <a:bodyPr/>
          <a:lstStyle/>
          <a:p>
            <a:pPr algn="ctr"/>
            <a:r>
              <a:rPr lang="ro-RO" sz="2800" b="1" dirty="0" smtClean="0">
                <a:solidFill>
                  <a:srgbClr val="7030A0"/>
                </a:solidFill>
              </a:rPr>
              <a:t>Plan de acțiuni pentru activitatea CRS AAC în Regiunea Centru: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00" y="876300"/>
            <a:ext cx="8724900" cy="5981700"/>
          </a:xfrm>
        </p:spPr>
        <p:txBody>
          <a:bodyPr/>
          <a:lstStyle/>
          <a:p>
            <a:pPr lvl="0"/>
            <a:r>
              <a:rPr lang="ro-RO" sz="2400" b="1" dirty="0" smtClean="0">
                <a:solidFill>
                  <a:schemeClr val="tx1"/>
                </a:solidFill>
              </a:rPr>
              <a:t>Realizarea unui Ghid de planificare (în sectorul AAC) destinat APL;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o-RO" sz="2400" b="1" dirty="0" smtClean="0">
                <a:solidFill>
                  <a:schemeClr val="tx1"/>
                </a:solidFill>
              </a:rPr>
              <a:t>Revizuirea și sistematizarea compartimentului AAC din Strategia de Dezvoltare Socio-Economică </a:t>
            </a:r>
            <a:r>
              <a:rPr lang="ro-RO" sz="2400" b="1" dirty="0" smtClean="0">
                <a:solidFill>
                  <a:schemeClr val="tx1"/>
                </a:solidFill>
              </a:rPr>
              <a:t>a </a:t>
            </a:r>
            <a:r>
              <a:rPr lang="ro-RO" sz="2400" b="1" dirty="0" smtClean="0">
                <a:solidFill>
                  <a:schemeClr val="tx1"/>
                </a:solidFill>
              </a:rPr>
              <a:t>APL din Regiunea Centru;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o-RO" sz="2400" b="1" dirty="0" smtClean="0">
                <a:solidFill>
                  <a:schemeClr val="tx1"/>
                </a:solidFill>
              </a:rPr>
              <a:t>Inventarierea sectorului AAC și crearea unei baze de date la nivel regional;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o-RO" sz="2400" b="1" dirty="0" smtClean="0">
                <a:solidFill>
                  <a:schemeClr val="tx1"/>
                </a:solidFill>
              </a:rPr>
              <a:t>Crearea și actualizarea periodică a unei hărți a sectorului AAC la nivel regional;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o-RO" sz="2400" b="1" dirty="0" smtClean="0">
                <a:solidFill>
                  <a:schemeClr val="tx1"/>
                </a:solidFill>
              </a:rPr>
              <a:t>Identificarea posibilităților de realizarea a unui Master-plan regional în sectorul AAC;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/>
            <a:r>
              <a:rPr lang="ro-RO" sz="2400" b="1" dirty="0" smtClean="0">
                <a:solidFill>
                  <a:schemeClr val="tx1"/>
                </a:solidFill>
              </a:rPr>
              <a:t>Identificarea posibilităților de suport pentru elaborarea planurilor în sectorul AAC în raioanele în care acestea lipsesc;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o-RO" sz="1200" b="1" dirty="0" smtClean="0">
                <a:solidFill>
                  <a:schemeClr val="tx1"/>
                </a:solidFill>
              </a:rPr>
              <a:t> </a:t>
            </a:r>
            <a:endParaRPr lang="ru-RU" sz="12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74099" cy="876300"/>
          </a:xfrm>
        </p:spPr>
        <p:txBody>
          <a:bodyPr/>
          <a:lstStyle/>
          <a:p>
            <a:pPr algn="ctr"/>
            <a:r>
              <a:rPr lang="ro-RO" sz="2800" b="1" dirty="0" smtClean="0">
                <a:solidFill>
                  <a:srgbClr val="7030A0"/>
                </a:solidFill>
              </a:rPr>
              <a:t>Plan de acțiuni pentru activitatea CRS AAC în Regiunea Centru: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" y="850900"/>
            <a:ext cx="8521700" cy="5829300"/>
          </a:xfrm>
        </p:spPr>
        <p:txBody>
          <a:bodyPr/>
          <a:lstStyle/>
          <a:p>
            <a:pPr lvl="0"/>
            <a:r>
              <a:rPr lang="ro-RO" sz="2200" b="1" dirty="0" smtClean="0">
                <a:solidFill>
                  <a:schemeClr val="tx1"/>
                </a:solidFill>
              </a:rPr>
              <a:t>Sprijinirea unor campanii de informare și conștientizare a populației la tema impactului calității apei potabile asupra sănătății oamenilor;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lvl="0"/>
            <a:r>
              <a:rPr lang="ro-RO" sz="2200" b="1" dirty="0" smtClean="0">
                <a:solidFill>
                  <a:schemeClr val="tx1"/>
                </a:solidFill>
              </a:rPr>
              <a:t>Identificarea posibilităților de realizare a unor proiecte-pilot de instalare a sistemelor integrate de AAC în comunitățile mici;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lvl="0"/>
            <a:r>
              <a:rPr lang="ro-RO" sz="2200" b="1" dirty="0" smtClean="0">
                <a:solidFill>
                  <a:schemeClr val="tx1"/>
                </a:solidFill>
              </a:rPr>
              <a:t>Susținerea unor proiecte-pilot de regionalizare a serviciilor AAC;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lvl="0"/>
            <a:r>
              <a:rPr lang="ro-RO" sz="2200" b="1" dirty="0" smtClean="0">
                <a:solidFill>
                  <a:schemeClr val="tx1"/>
                </a:solidFill>
              </a:rPr>
              <a:t> Efectuarea unor vizite de studiu interne, pentru schimbul de experiență și bune practici în sectorul AAC;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lvl="0"/>
            <a:r>
              <a:rPr lang="ro-RO" sz="2200" b="1" dirty="0" smtClean="0">
                <a:solidFill>
                  <a:schemeClr val="tx1"/>
                </a:solidFill>
              </a:rPr>
              <a:t> Organizarea unor instruiri pentru APL la tema asocieri intercomunitare;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lvl="0"/>
            <a:r>
              <a:rPr lang="ro-RO" sz="2200" b="1" dirty="0" smtClean="0">
                <a:solidFill>
                  <a:schemeClr val="tx1"/>
                </a:solidFill>
              </a:rPr>
              <a:t> </a:t>
            </a:r>
            <a:r>
              <a:rPr lang="ro-RO" sz="2200" b="1" dirty="0" smtClean="0">
                <a:solidFill>
                  <a:schemeClr val="tx1"/>
                </a:solidFill>
              </a:rPr>
              <a:t>Atenționarea</a:t>
            </a:r>
            <a:r>
              <a:rPr lang="en-US" sz="2200" b="1" dirty="0" smtClean="0">
                <a:solidFill>
                  <a:schemeClr val="tx1"/>
                </a:solidFill>
              </a:rPr>
              <a:t>,</a:t>
            </a:r>
            <a:r>
              <a:rPr lang="ro-RO" sz="2200" b="1" dirty="0" smtClean="0">
                <a:solidFill>
                  <a:schemeClr val="tx1"/>
                </a:solidFill>
              </a:rPr>
              <a:t> </a:t>
            </a:r>
            <a:r>
              <a:rPr lang="ro-RO" sz="2200" b="1" dirty="0" smtClean="0">
                <a:solidFill>
                  <a:schemeClr val="tx1"/>
                </a:solidFill>
              </a:rPr>
              <a:t>APL și a membrilor CRS asupra necesității participării la activitatea Comisiei și asigurării continuității acțiunilor derulate.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17/10/2018</a:t>
            </a:fld>
            <a:endParaRPr lang="de-DE" dirty="0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622300" y="2184400"/>
            <a:ext cx="8270875" cy="28067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ro-RO" sz="4000" dirty="0" smtClean="0">
                <a:solidFill>
                  <a:srgbClr val="C00000"/>
                </a:solidFill>
              </a:rPr>
              <a:t>Mulțumesc pentru atenție!</a:t>
            </a:r>
          </a:p>
          <a:p>
            <a:pPr algn="r">
              <a:spcAft>
                <a:spcPts val="300"/>
              </a:spcAft>
            </a:pPr>
            <a:endParaRPr lang="ro-RO" sz="1800" i="1" dirty="0" smtClean="0">
              <a:solidFill>
                <a:schemeClr val="tx1"/>
              </a:solidFill>
            </a:endParaRPr>
          </a:p>
          <a:p>
            <a:pPr algn="r">
              <a:spcAft>
                <a:spcPts val="300"/>
              </a:spcAft>
            </a:pPr>
            <a:endParaRPr lang="ro-RO" sz="1800" i="1" dirty="0" smtClean="0">
              <a:solidFill>
                <a:schemeClr val="tx1"/>
              </a:solidFill>
            </a:endParaRPr>
          </a:p>
          <a:p>
            <a:pPr algn="r">
              <a:spcAft>
                <a:spcPts val="300"/>
              </a:spcAft>
            </a:pPr>
            <a:r>
              <a:rPr lang="ro-RO" sz="1800" i="1" dirty="0" smtClean="0">
                <a:solidFill>
                  <a:schemeClr val="tx1"/>
                </a:solidFill>
              </a:rPr>
              <a:t>Liuba STAVINSCHI, Directoarea AO Nufărul”, </a:t>
            </a:r>
          </a:p>
          <a:p>
            <a:pPr algn="r">
              <a:spcAft>
                <a:spcPts val="300"/>
              </a:spcAft>
            </a:pPr>
            <a:r>
              <a:rPr lang="ro-RO" sz="1800" i="1" dirty="0" smtClean="0">
                <a:solidFill>
                  <a:schemeClr val="tx1"/>
                </a:solidFill>
              </a:rPr>
              <a:t>Rezina, membră a CRS AAC </a:t>
            </a:r>
          </a:p>
          <a:p>
            <a:pPr algn="ctr">
              <a:spcAft>
                <a:spcPts val="300"/>
              </a:spcAft>
            </a:pPr>
            <a:endParaRPr lang="ro-RO" sz="2400" dirty="0" smtClean="0">
              <a:solidFill>
                <a:srgbClr val="C00000"/>
              </a:solidFill>
            </a:endParaRPr>
          </a:p>
          <a:p>
            <a:pPr algn="ctr">
              <a:spcAft>
                <a:spcPts val="300"/>
              </a:spcAft>
            </a:pPr>
            <a:endParaRPr lang="en-GB" sz="2400" dirty="0">
              <a:solidFill>
                <a:srgbClr val="C00000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pic>
        <p:nvPicPr>
          <p:cNvPr id="109575" name="Picture 2" descr="D:\docs\desktop\ELdZ_Mol_cmyk_rum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t="11669"/>
          <a:stretch/>
        </p:blipFill>
        <p:spPr bwMode="auto">
          <a:xfrm>
            <a:off x="7005637" y="5483788"/>
            <a:ext cx="2138363" cy="13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4" y="651200"/>
            <a:ext cx="1798356" cy="169830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A\Desktop\adr-centr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3900" y="1133475"/>
            <a:ext cx="2514599" cy="802981"/>
          </a:xfrm>
          <a:prstGeom prst="rect">
            <a:avLst/>
          </a:prstGeom>
          <a:noFill/>
        </p:spPr>
      </p:pic>
      <p:pic>
        <p:nvPicPr>
          <p:cNvPr id="1026" name="Picture 2" descr="C:\Users\user\Desktop\giz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1158876"/>
            <a:ext cx="2197101" cy="686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90501"/>
            <a:ext cx="7775575" cy="11556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Misiune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000" y="1333500"/>
            <a:ext cx="7776000" cy="4930500"/>
          </a:xfrm>
        </p:spPr>
        <p:txBody>
          <a:bodyPr/>
          <a:lstStyle/>
          <a:p>
            <a:pPr>
              <a:buNone/>
            </a:pPr>
            <a:r>
              <a:rPr lang="ro-RO" sz="3200" b="1" dirty="0" smtClean="0">
                <a:solidFill>
                  <a:schemeClr val="tx1"/>
                </a:solidFill>
              </a:rPr>
              <a:t>   </a:t>
            </a:r>
          </a:p>
          <a:p>
            <a:pPr>
              <a:buNone/>
            </a:pPr>
            <a:r>
              <a:rPr lang="ro-RO" sz="3200" b="1" dirty="0" smtClean="0">
                <a:solidFill>
                  <a:schemeClr val="tx1"/>
                </a:solidFill>
              </a:rPr>
              <a:t>      </a:t>
            </a:r>
            <a:r>
              <a:rPr lang="ro-RO" sz="3600" b="1" dirty="0" smtClean="0">
                <a:solidFill>
                  <a:schemeClr val="tx1"/>
                </a:solidFill>
              </a:rPr>
              <a:t>Comisia Regională Sectorială (CRS) servește drept platformă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ro-RO" sz="3600" b="1" dirty="0" smtClean="0">
                <a:solidFill>
                  <a:schemeClr val="tx1"/>
                </a:solidFill>
              </a:rPr>
              <a:t>pentru a îmbunătăți guvernanța sectorului respectiv în Regiunea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o-RO" sz="3600" b="1" dirty="0" smtClean="0">
                <a:solidFill>
                  <a:schemeClr val="tx1"/>
                </a:solidFill>
              </a:rPr>
              <a:t>   de Dezvoltare Centru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90501"/>
            <a:ext cx="7775575" cy="749299"/>
          </a:xfrm>
        </p:spPr>
        <p:txBody>
          <a:bodyPr/>
          <a:lstStyle/>
          <a:p>
            <a:pPr algn="ctr"/>
            <a:r>
              <a:rPr lang="ro-RO" sz="4000" b="1" dirty="0" smtClean="0">
                <a:solidFill>
                  <a:srgbClr val="7030A0"/>
                </a:solidFill>
              </a:rPr>
              <a:t>Componența CRS AAC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000" y="1193800"/>
            <a:ext cx="7776000" cy="5070200"/>
          </a:xfrm>
        </p:spPr>
        <p:txBody>
          <a:bodyPr/>
          <a:lstStyle/>
          <a:p>
            <a:r>
              <a:rPr lang="ro-RO" sz="2300" dirty="0" smtClean="0">
                <a:solidFill>
                  <a:schemeClr val="tx1"/>
                </a:solidFill>
              </a:rPr>
              <a:t>- </a:t>
            </a:r>
            <a:r>
              <a:rPr lang="ro-RO" sz="2400" b="1" dirty="0" smtClean="0">
                <a:solidFill>
                  <a:srgbClr val="00B050"/>
                </a:solidFill>
              </a:rPr>
              <a:t>7 membri </a:t>
            </a:r>
            <a:r>
              <a:rPr lang="ro-RO" sz="2400" b="1" dirty="0" smtClean="0">
                <a:solidFill>
                  <a:schemeClr val="tx1"/>
                </a:solidFill>
              </a:rPr>
              <a:t>ai CRS (inclusiv un copreședinte din partea MADRM și un copreședinte din partea CRD Centru)</a:t>
            </a:r>
          </a:p>
          <a:p>
            <a:r>
              <a:rPr lang="ro-RO" sz="2400" b="1" dirty="0" smtClean="0">
                <a:solidFill>
                  <a:schemeClr val="tx1"/>
                </a:solidFill>
              </a:rPr>
              <a:t> - </a:t>
            </a:r>
            <a:r>
              <a:rPr lang="ro-RO" sz="2400" b="1" dirty="0" smtClean="0">
                <a:solidFill>
                  <a:srgbClr val="00B050"/>
                </a:solidFill>
              </a:rPr>
              <a:t>13 specialiști </a:t>
            </a:r>
            <a:r>
              <a:rPr lang="ro-RO" sz="2400" b="1" dirty="0" smtClean="0">
                <a:solidFill>
                  <a:schemeClr val="tx1"/>
                </a:solidFill>
              </a:rPr>
              <a:t>din Grupul de suport tehnic în domeniul    </a:t>
            </a:r>
            <a:r>
              <a:rPr lang="en-US" sz="2400" b="1" dirty="0" smtClean="0">
                <a:solidFill>
                  <a:schemeClr val="tx1"/>
                </a:solidFill>
              </a:rPr>
              <a:t>AAC</a:t>
            </a:r>
            <a:r>
              <a:rPr lang="ro-RO" sz="2400" b="1" dirty="0" smtClean="0">
                <a:solidFill>
                  <a:schemeClr val="tx1"/>
                </a:solidFill>
              </a:rPr>
              <a:t>, delegați de Consiliile raionale din Regiunea Centru</a:t>
            </a:r>
          </a:p>
          <a:p>
            <a:r>
              <a:rPr lang="ro-RO" sz="2400" b="1" dirty="0" smtClean="0">
                <a:solidFill>
                  <a:schemeClr val="tx1"/>
                </a:solidFill>
              </a:rPr>
              <a:t>- </a:t>
            </a:r>
            <a:r>
              <a:rPr lang="ro-RO" sz="2400" b="1" dirty="0" smtClean="0">
                <a:solidFill>
                  <a:srgbClr val="00B050"/>
                </a:solidFill>
              </a:rPr>
              <a:t>Copreședinte</a:t>
            </a:r>
            <a:r>
              <a:rPr lang="ro-RO" sz="2400" b="1" dirty="0" smtClean="0">
                <a:solidFill>
                  <a:schemeClr val="tx1"/>
                </a:solidFill>
              </a:rPr>
              <a:t> al CRS din partea CRD Centru:</a:t>
            </a:r>
          </a:p>
          <a:p>
            <a:pPr>
              <a:buNone/>
            </a:pPr>
            <a:r>
              <a:rPr lang="ro-RO" sz="2400" b="1" dirty="0" smtClean="0">
                <a:solidFill>
                  <a:schemeClr val="tx1"/>
                </a:solidFill>
              </a:rPr>
              <a:t>      </a:t>
            </a:r>
            <a:r>
              <a:rPr lang="ro-RO" sz="2400" b="1" i="1" dirty="0" smtClean="0">
                <a:solidFill>
                  <a:srgbClr val="7030A0"/>
                </a:solidFill>
              </a:rPr>
              <a:t>Lilian Carmanu</a:t>
            </a:r>
            <a:r>
              <a:rPr lang="ro-RO" sz="2400" b="1" dirty="0" smtClean="0">
                <a:solidFill>
                  <a:schemeClr val="tx1"/>
                </a:solidFill>
              </a:rPr>
              <a:t>,</a:t>
            </a:r>
            <a:r>
              <a:rPr lang="ro-RO" sz="2400" b="1" dirty="0" smtClean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chemeClr val="tx1"/>
                </a:solidFill>
              </a:rPr>
              <a:t>Președinte al raionului Ialoveni</a:t>
            </a:r>
          </a:p>
          <a:p>
            <a:r>
              <a:rPr lang="ro-RO" sz="2400" b="1" dirty="0" smtClean="0">
                <a:solidFill>
                  <a:schemeClr val="tx1"/>
                </a:solidFill>
              </a:rPr>
              <a:t>- </a:t>
            </a:r>
            <a:r>
              <a:rPr lang="ro-RO" sz="2400" b="1" dirty="0" smtClean="0">
                <a:solidFill>
                  <a:srgbClr val="00B050"/>
                </a:solidFill>
              </a:rPr>
              <a:t>Copreședinte</a:t>
            </a:r>
            <a:r>
              <a:rPr lang="ro-RO" sz="2400" b="1" dirty="0" smtClean="0">
                <a:solidFill>
                  <a:schemeClr val="tx1"/>
                </a:solidFill>
              </a:rPr>
              <a:t> al CRS din partea MADRM</a:t>
            </a:r>
            <a:r>
              <a:rPr lang="ro-RO" sz="2400" b="1" dirty="0" smtClean="0">
                <a:solidFill>
                  <a:srgbClr val="7030A0"/>
                </a:solidFill>
              </a:rPr>
              <a:t>:  </a:t>
            </a:r>
            <a:r>
              <a:rPr lang="vi-VN" sz="2400" b="1" dirty="0" smtClean="0">
                <a:solidFill>
                  <a:srgbClr val="7030A0"/>
                </a:solidFill>
              </a:rPr>
              <a:t> </a:t>
            </a:r>
            <a:endParaRPr lang="ro-RO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o-RO" sz="2400" b="1" dirty="0" smtClean="0">
                <a:solidFill>
                  <a:srgbClr val="7030A0"/>
                </a:solidFill>
              </a:rPr>
              <a:t>      </a:t>
            </a:r>
            <a:r>
              <a:rPr lang="vi-VN" sz="2400" b="1" i="1" dirty="0" smtClean="0">
                <a:solidFill>
                  <a:srgbClr val="7030A0"/>
                </a:solidFill>
              </a:rPr>
              <a:t>Nadejda Chilaru</a:t>
            </a:r>
            <a:r>
              <a:rPr lang="ro-RO" sz="2400" b="1" dirty="0" smtClean="0">
                <a:solidFill>
                  <a:schemeClr val="tx1"/>
                </a:solidFill>
              </a:rPr>
              <a:t>,</a:t>
            </a:r>
            <a:r>
              <a:rPr lang="vi-VN" sz="2400" b="1" dirty="0" smtClean="0"/>
              <a:t> </a:t>
            </a:r>
            <a:r>
              <a:rPr lang="vi-VN" sz="2400" b="1" dirty="0" smtClean="0">
                <a:solidFill>
                  <a:schemeClr val="tx1"/>
                </a:solidFill>
              </a:rPr>
              <a:t>Șefa Direcției politici de management</a:t>
            </a:r>
            <a:r>
              <a:rPr lang="ro-RO" sz="2400" b="1" dirty="0" smtClean="0">
                <a:solidFill>
                  <a:schemeClr val="tx1"/>
                </a:solidFill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</a:rPr>
              <a:t>integrat al resurselor de apă.</a:t>
            </a:r>
            <a:r>
              <a:rPr lang="ro-RO" sz="2400" b="1" dirty="0" smtClean="0">
                <a:solidFill>
                  <a:schemeClr val="tx1"/>
                </a:solidFill>
              </a:rPr>
              <a:t> </a:t>
            </a:r>
            <a:r>
              <a:rPr lang="vi-VN" sz="2400" b="1" i="1" dirty="0" smtClean="0">
                <a:solidFill>
                  <a:schemeClr val="tx1"/>
                </a:solidFill>
              </a:rPr>
              <a:t> 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57201"/>
            <a:ext cx="7775575" cy="1358899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</a:rPr>
              <a:t>Activitatea</a:t>
            </a:r>
            <a:r>
              <a:rPr lang="en-US" sz="3600" b="1" dirty="0" smtClean="0">
                <a:solidFill>
                  <a:srgbClr val="7030A0"/>
                </a:solidFill>
              </a:rPr>
              <a:t> CRS AAC 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err="1" smtClean="0">
                <a:solidFill>
                  <a:srgbClr val="7030A0"/>
                </a:solidFill>
              </a:rPr>
              <a:t>în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Semestrul</a:t>
            </a:r>
            <a:r>
              <a:rPr lang="en-US" sz="3600" b="1" dirty="0" smtClean="0">
                <a:solidFill>
                  <a:srgbClr val="7030A0"/>
                </a:solidFill>
              </a:rPr>
              <a:t> II al </a:t>
            </a:r>
            <a:r>
              <a:rPr lang="en-US" sz="3600" b="1" dirty="0" err="1" smtClean="0">
                <a:solidFill>
                  <a:srgbClr val="7030A0"/>
                </a:solidFill>
              </a:rPr>
              <a:t>anului</a:t>
            </a:r>
            <a:r>
              <a:rPr lang="en-US" sz="3600" b="1" dirty="0" smtClean="0">
                <a:solidFill>
                  <a:srgbClr val="7030A0"/>
                </a:solidFill>
              </a:rPr>
              <a:t> 2018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000" y="2209800"/>
            <a:ext cx="7776000" cy="4054200"/>
          </a:xfrm>
        </p:spPr>
        <p:txBody>
          <a:bodyPr/>
          <a:lstStyle/>
          <a:p>
            <a:r>
              <a:rPr lang="vi-VN" sz="3200" b="1" dirty="0" smtClean="0">
                <a:solidFill>
                  <a:schemeClr val="tx1"/>
                </a:solidFill>
              </a:rPr>
              <a:t>Ședința nr.3 a CRS AAC</a:t>
            </a:r>
            <a:r>
              <a:rPr lang="ro-RO" sz="3200" b="1" dirty="0" smtClean="0">
                <a:solidFill>
                  <a:schemeClr val="tx1"/>
                </a:solidFill>
              </a:rPr>
              <a:t>,</a:t>
            </a:r>
            <a:r>
              <a:rPr lang="vi-VN" sz="3200" b="1" dirty="0" smtClean="0">
                <a:solidFill>
                  <a:schemeClr val="tx1"/>
                </a:solidFill>
              </a:rPr>
              <a:t>14 iunie 2018</a:t>
            </a:r>
            <a:r>
              <a:rPr lang="ro-RO" sz="3200" b="1" dirty="0" smtClean="0">
                <a:solidFill>
                  <a:schemeClr val="tx1"/>
                </a:solidFill>
              </a:rPr>
              <a:t>;</a:t>
            </a:r>
            <a:endParaRPr lang="vi-VN" sz="3200" b="1" dirty="0" smtClean="0">
              <a:solidFill>
                <a:schemeClr val="tx1"/>
              </a:solidFill>
            </a:endParaRPr>
          </a:p>
          <a:p>
            <a:r>
              <a:rPr lang="vi-VN" sz="3200" b="1" dirty="0" smtClean="0">
                <a:solidFill>
                  <a:schemeClr val="tx1"/>
                </a:solidFill>
              </a:rPr>
              <a:t>Vizita de studiu în România</a:t>
            </a:r>
            <a:r>
              <a:rPr lang="ro-RO" sz="3200" b="1" dirty="0" smtClean="0">
                <a:solidFill>
                  <a:schemeClr val="tx1"/>
                </a:solidFill>
              </a:rPr>
              <a:t>,17-20 iulie 2018 ;</a:t>
            </a:r>
            <a:endParaRPr lang="vi-VN" sz="3200" b="1" dirty="0" smtClean="0">
              <a:solidFill>
                <a:schemeClr val="tx1"/>
              </a:solidFill>
            </a:endParaRPr>
          </a:p>
          <a:p>
            <a:r>
              <a:rPr lang="vi-VN" sz="3200" b="1" dirty="0" smtClean="0">
                <a:solidFill>
                  <a:schemeClr val="tx1"/>
                </a:solidFill>
              </a:rPr>
              <a:t>Atelierul de lucru de la Vadul-lui-Vodă</a:t>
            </a:r>
            <a:r>
              <a:rPr lang="ro-RO" sz="3200" b="1" dirty="0" smtClean="0">
                <a:solidFill>
                  <a:schemeClr val="tx1"/>
                </a:solidFill>
              </a:rPr>
              <a:t>, 3-4 octombrie 2018.</a:t>
            </a:r>
            <a:endParaRPr lang="vi-VN" sz="32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341313" y="1"/>
            <a:ext cx="8091487" cy="130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o-RO" sz="3600" b="1" dirty="0" smtClean="0">
                <a:solidFill>
                  <a:srgbClr val="7030A0"/>
                </a:solidFill>
              </a:rPr>
              <a:t>Ședința CRS AAC </a:t>
            </a:r>
            <a:r>
              <a:rPr lang="ro-RO" sz="3600" b="1" dirty="0" smtClean="0">
                <a:solidFill>
                  <a:srgbClr val="7030A0"/>
                </a:solidFill>
              </a:rPr>
              <a:t>nr.3</a:t>
            </a:r>
            <a:r>
              <a:rPr lang="ro-RO" sz="3600" b="1" dirty="0" smtClean="0">
                <a:solidFill>
                  <a:srgbClr val="7030A0"/>
                </a:solidFill>
              </a:rPr>
              <a:t/>
            </a:r>
            <a:br>
              <a:rPr lang="ro-RO" sz="3600" b="1" dirty="0" smtClean="0">
                <a:solidFill>
                  <a:srgbClr val="7030A0"/>
                </a:solidFill>
              </a:rPr>
            </a:br>
            <a:r>
              <a:rPr lang="ro-RO" sz="3600" b="1" dirty="0" smtClean="0">
                <a:solidFill>
                  <a:srgbClr val="7030A0"/>
                </a:solidFill>
              </a:rPr>
              <a:t> din 14 iunie 2018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60400" y="1244600"/>
            <a:ext cx="8128000" cy="53086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o-RO" sz="2400" b="1" dirty="0" smtClean="0">
                <a:solidFill>
                  <a:schemeClr val="tx1"/>
                </a:solidFill>
              </a:rPr>
              <a:t>Prezentarea raportului privind starea actuală în sectorul AAC din Regiunea Centru, bazat pe rezultatele chestionarelor completate de APL II și operatorii AAC din regiune;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400" b="1" dirty="0" smtClean="0">
                <a:solidFill>
                  <a:schemeClr val="tx1"/>
                </a:solidFill>
              </a:rPr>
              <a:t>Prezentarea proiectelor în derulare din domeniul AAC și a celor acceptate pentru finanțare din FEN;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400" b="1" dirty="0" smtClean="0">
                <a:solidFill>
                  <a:schemeClr val="tx1"/>
                </a:solidFill>
              </a:rPr>
              <a:t>Reorganizarea serviciilor AAC. Avantajele și dezavantajele formelor organizatorico-juridice ale operatorilor de servicii AAC;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400" b="1" dirty="0" smtClean="0">
                <a:solidFill>
                  <a:schemeClr val="tx1"/>
                </a:solidFill>
              </a:rPr>
              <a:t>Prezentarea Planului general de aprovizionare cu apă și sanitație în raionul Ialoveni;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400" b="1" dirty="0" smtClean="0">
                <a:solidFill>
                  <a:schemeClr val="tx1"/>
                </a:solidFill>
              </a:rPr>
              <a:t>Prezentarea și aprobarea Planului de activitate al CRS AAC </a:t>
            </a:r>
          </a:p>
          <a:p>
            <a:endParaRPr lang="ro-RO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4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496300" cy="5473700"/>
          </a:xfrm>
        </p:spPr>
        <p:txBody>
          <a:bodyPr/>
          <a:lstStyle/>
          <a:p>
            <a:endParaRPr lang="ro-RO" sz="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3200" b="1" dirty="0" smtClean="0">
                <a:solidFill>
                  <a:schemeClr val="tx1"/>
                </a:solidFill>
              </a:rPr>
              <a:t>Invitarea la ședința CRD Centru a reprezentantului FEN, pentru a prezenta implementarea proiectelor în Regiune și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enun</a:t>
            </a:r>
            <a:r>
              <a:rPr lang="ro-RO" sz="3200" b="1" dirty="0" smtClean="0">
                <a:solidFill>
                  <a:schemeClr val="tx1"/>
                </a:solidFill>
              </a:rPr>
              <a:t>ț</a:t>
            </a:r>
            <a:r>
              <a:rPr lang="en-US" sz="3200" b="1" dirty="0" smtClean="0">
                <a:solidFill>
                  <a:schemeClr val="tx1"/>
                </a:solidFill>
              </a:rPr>
              <a:t>area</a:t>
            </a:r>
            <a:r>
              <a:rPr lang="ro-RO" sz="3200" b="1" dirty="0" smtClean="0">
                <a:solidFill>
                  <a:schemeClr val="tx1"/>
                </a:solidFill>
              </a:rPr>
              <a:t> </a:t>
            </a:r>
            <a:r>
              <a:rPr lang="ro-RO" sz="3200" b="1" dirty="0" smtClean="0">
                <a:solidFill>
                  <a:schemeClr val="tx1"/>
                </a:solidFill>
              </a:rPr>
              <a:t>problemel</a:t>
            </a:r>
            <a:r>
              <a:rPr lang="en-US" sz="3200" b="1" dirty="0" smtClean="0">
                <a:solidFill>
                  <a:schemeClr val="tx1"/>
                </a:solidFill>
              </a:rPr>
              <a:t>or</a:t>
            </a:r>
            <a:r>
              <a:rPr lang="ro-RO" sz="3200" b="1" dirty="0" smtClean="0">
                <a:solidFill>
                  <a:schemeClr val="tx1"/>
                </a:solidFill>
              </a:rPr>
              <a:t> </a:t>
            </a:r>
            <a:r>
              <a:rPr lang="ro-RO" sz="3200" b="1" dirty="0" smtClean="0">
                <a:solidFill>
                  <a:schemeClr val="tx1"/>
                </a:solidFill>
              </a:rPr>
              <a:t>care se atestă la realizarea acestora;</a:t>
            </a:r>
            <a:endParaRPr lang="ro-MO" sz="32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O" sz="3200" b="1" dirty="0" smtClean="0">
                <a:solidFill>
                  <a:schemeClr val="tx1"/>
                </a:solidFill>
              </a:rPr>
              <a:t>Prezentarea în ședința CRD Centru a Planului general de aprovizionare cu apă și canalizare în raionul Ialoveni, cu examinarea posibilității de a aplica experiența lor și în alte regiuni.</a:t>
            </a:r>
            <a:r>
              <a:rPr lang="ro-RO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328613" y="241301"/>
            <a:ext cx="8281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o-RO" sz="4000" b="1" noProof="0" dirty="0" smtClean="0">
                <a:solidFill>
                  <a:srgbClr val="7030A0"/>
                </a:solidFill>
              </a:rPr>
              <a:t>Membrii CRS AAC au hotărât: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47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7501"/>
            <a:ext cx="8039100" cy="774699"/>
          </a:xfrm>
        </p:spPr>
        <p:txBody>
          <a:bodyPr>
            <a:noAutofit/>
          </a:bodyPr>
          <a:lstStyle/>
          <a:p>
            <a:pPr algn="ctr"/>
            <a:r>
              <a:rPr lang="ro-RO" sz="3600" b="1" dirty="0" smtClean="0">
                <a:solidFill>
                  <a:srgbClr val="7030A0"/>
                </a:solidFill>
              </a:rPr>
              <a:t>Vizită de studiu în România  </a:t>
            </a:r>
            <a:br>
              <a:rPr lang="ro-RO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81100"/>
            <a:ext cx="7632848" cy="723900"/>
          </a:xfrm>
        </p:spPr>
        <p:txBody>
          <a:bodyPr>
            <a:noAutofit/>
          </a:bodyPr>
          <a:lstStyle/>
          <a:p>
            <a:r>
              <a:rPr lang="ro-RO" sz="2800" b="1" dirty="0" smtClean="0">
                <a:solidFill>
                  <a:schemeClr val="tx1"/>
                </a:solidFill>
              </a:rPr>
              <a:t>17-20 iulie 2018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2006600"/>
            <a:ext cx="8369300" cy="459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25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2229</TotalTime>
  <Words>1323</Words>
  <Application>Microsoft Office PowerPoint</Application>
  <PresentationFormat>Экран (4:3)</PresentationFormat>
  <Paragraphs>134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GIZ_Banner_Kopfzeile-Ausland (3)</vt:lpstr>
      <vt:lpstr>Consiliul Regional pentru Dezvoltare Centru</vt:lpstr>
      <vt:lpstr>Istoric </vt:lpstr>
      <vt:lpstr>Document</vt:lpstr>
      <vt:lpstr>Misiune</vt:lpstr>
      <vt:lpstr>Componența CRS AAC</vt:lpstr>
      <vt:lpstr>Activitatea CRS AAC  în Semestrul II al anului 2018</vt:lpstr>
      <vt:lpstr>Ședința CRS AAC nr.3  din 14 iunie 2018</vt:lpstr>
      <vt:lpstr>Membrii CRS AAC au hotărât:</vt:lpstr>
      <vt:lpstr>Vizită de studiu în România   </vt:lpstr>
      <vt:lpstr>Participanții la vizita de studiu</vt:lpstr>
      <vt:lpstr> Organizarea vizitei de studiu</vt:lpstr>
      <vt:lpstr>Scopul vizitei de studiu</vt:lpstr>
      <vt:lpstr>Instituții vizitate</vt:lpstr>
      <vt:lpstr>Consiliul Județean Sibiu</vt:lpstr>
      <vt:lpstr>SC Apă-Canal S.A. Sibiu</vt:lpstr>
      <vt:lpstr>SC Apă-Canal S.A. Sibiu</vt:lpstr>
      <vt:lpstr>Stația de tratare a apei potabile Sebeșel</vt:lpstr>
      <vt:lpstr>Stația de tratare a apei potabile Sebeșel</vt:lpstr>
      <vt:lpstr>Consiliul Județean Mureș</vt:lpstr>
      <vt:lpstr>SC Compania Aquaserv S.A. Târgu Mureș</vt:lpstr>
      <vt:lpstr>Stația de epurare a apelor uzate Târgu Mureș</vt:lpstr>
      <vt:lpstr>Stația de epurare a apelor uzate Târgu Mureș</vt:lpstr>
      <vt:lpstr>Compania Apă Brașov S.A.</vt:lpstr>
      <vt:lpstr>Compania Apă Brașov S.A.</vt:lpstr>
      <vt:lpstr>Concluzii </vt:lpstr>
      <vt:lpstr>Concluzii </vt:lpstr>
      <vt:lpstr>Atelierul ”Experiența internațională privind planificarea în sectorul Aprovizionare cu apă și canalizare”     Vadul lui Vodă, 3-4 octombrie 2018 </vt:lpstr>
      <vt:lpstr>Problemele identificate de reprezentanții Regiunii Centru al sectorului AAC: </vt:lpstr>
      <vt:lpstr>Soluții pentru dezvoltarea sectorului AAC în Regiunea Centru: </vt:lpstr>
      <vt:lpstr>Plan de acțiuni pentru activitatea CRS AAC în Regiunea Centru: </vt:lpstr>
      <vt:lpstr>Plan de acțiuni pentru activitatea CRS AAC în Regiunea Centru:</vt:lpstr>
      <vt:lpstr>Слайд 32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AO NUFARUL</cp:lastModifiedBy>
  <cp:revision>505</cp:revision>
  <cp:lastPrinted>2017-07-11T13:18:46Z</cp:lastPrinted>
  <dcterms:created xsi:type="dcterms:W3CDTF">2013-09-05T11:54:56Z</dcterms:created>
  <dcterms:modified xsi:type="dcterms:W3CDTF">2018-10-17T20:47:24Z</dcterms:modified>
</cp:coreProperties>
</file>