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60" r:id="rId2"/>
    <p:sldId id="262" r:id="rId3"/>
    <p:sldId id="261" r:id="rId4"/>
    <p:sldId id="264" r:id="rId5"/>
    <p:sldId id="263" r:id="rId6"/>
    <p:sldId id="265" r:id="rId7"/>
    <p:sldId id="266" r:id="rId8"/>
    <p:sldId id="267" r:id="rId9"/>
    <p:sldId id="268" r:id="rId10"/>
    <p:sldId id="269" r:id="rId11"/>
    <p:sldId id="270" r:id="rId12"/>
    <p:sldId id="27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06"/>
    <p:restoredTop sz="95833"/>
  </p:normalViewPr>
  <p:slideViewPr>
    <p:cSldViewPr snapToGrid="0" snapToObjects="1">
      <p:cViewPr>
        <p:scale>
          <a:sx n="46" d="100"/>
          <a:sy n="46" d="100"/>
        </p:scale>
        <p:origin x="-1956" y="-58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826911" y="1208794"/>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8971374-37F4-954D-A8A9-8CB55DFCD371}" type="datetimeFigureOut">
              <a:rPr lang="x-none" smtClean="0"/>
              <a:t>23.09.2020</a:t>
            </a:fld>
            <a:endParaRPr lang="x-none"/>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E8BFA61-1D34-1149-86DD-C4CDA3BEB4F9}" type="slidenum">
              <a:rPr lang="x-none" smtClean="0"/>
              <a:t>‹#›</a:t>
            </a:fld>
            <a:endParaRPr lang="x-none"/>
          </a:p>
        </p:txBody>
      </p:sp>
    </p:spTree>
    <p:extLst>
      <p:ext uri="{BB962C8B-B14F-4D97-AF65-F5344CB8AC3E}">
        <p14:creationId xmlns:p14="http://schemas.microsoft.com/office/powerpoint/2010/main" val="1876444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8971374-37F4-954D-A8A9-8CB55DFCD371}" type="datetimeFigureOut">
              <a:rPr lang="x-none" smtClean="0"/>
              <a:t>23.09.2020</a:t>
            </a:fld>
            <a:endParaRPr lang="x-none"/>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E8BFA61-1D34-1149-86DD-C4CDA3BEB4F9}" type="slidenum">
              <a:rPr lang="x-none" smtClean="0"/>
              <a:t>‹#›</a:t>
            </a:fld>
            <a:endParaRPr lang="x-none"/>
          </a:p>
        </p:txBody>
      </p:sp>
    </p:spTree>
    <p:extLst>
      <p:ext uri="{BB962C8B-B14F-4D97-AF65-F5344CB8AC3E}">
        <p14:creationId xmlns:p14="http://schemas.microsoft.com/office/powerpoint/2010/main" val="1902297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8971374-37F4-954D-A8A9-8CB55DFCD371}" type="datetimeFigureOut">
              <a:rPr lang="x-none" smtClean="0"/>
              <a:t>23.09.2020</a:t>
            </a:fld>
            <a:endParaRPr lang="x-none"/>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E8BFA61-1D34-1149-86DD-C4CDA3BEB4F9}" type="slidenum">
              <a:rPr lang="x-none" smtClean="0"/>
              <a:t>‹#›</a:t>
            </a:fld>
            <a:endParaRPr lang="x-none"/>
          </a:p>
        </p:txBody>
      </p:sp>
    </p:spTree>
    <p:extLst>
      <p:ext uri="{BB962C8B-B14F-4D97-AF65-F5344CB8AC3E}">
        <p14:creationId xmlns:p14="http://schemas.microsoft.com/office/powerpoint/2010/main" val="395504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8971374-37F4-954D-A8A9-8CB55DFCD371}" type="datetimeFigureOut">
              <a:rPr lang="x-none" smtClean="0"/>
              <a:t>23.09.2020</a:t>
            </a:fld>
            <a:endParaRPr lang="x-none"/>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E8BFA61-1D34-1149-86DD-C4CDA3BEB4F9}" type="slidenum">
              <a:rPr lang="x-none" smtClean="0"/>
              <a:t>‹#›</a:t>
            </a:fld>
            <a:endParaRPr lang="x-none"/>
          </a:p>
        </p:txBody>
      </p:sp>
    </p:spTree>
    <p:extLst>
      <p:ext uri="{BB962C8B-B14F-4D97-AF65-F5344CB8AC3E}">
        <p14:creationId xmlns:p14="http://schemas.microsoft.com/office/powerpoint/2010/main" val="21606566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8971374-37F4-954D-A8A9-8CB55DFCD371}" type="datetimeFigureOut">
              <a:rPr lang="x-none" smtClean="0"/>
              <a:t>23.09.2020</a:t>
            </a:fld>
            <a:endParaRPr lang="x-none"/>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E8BFA61-1D34-1149-86DD-C4CDA3BEB4F9}" type="slidenum">
              <a:rPr lang="x-none" smtClean="0"/>
              <a:t>‹#›</a:t>
            </a:fld>
            <a:endParaRPr lang="x-none"/>
          </a:p>
        </p:txBody>
      </p:sp>
    </p:spTree>
    <p:extLst>
      <p:ext uri="{BB962C8B-B14F-4D97-AF65-F5344CB8AC3E}">
        <p14:creationId xmlns:p14="http://schemas.microsoft.com/office/powerpoint/2010/main" val="839606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8971374-37F4-954D-A8A9-8CB55DFCD371}" type="datetimeFigureOut">
              <a:rPr lang="x-none" smtClean="0"/>
              <a:t>23.09.2020</a:t>
            </a:fld>
            <a:endParaRPr lang="x-non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E8BFA61-1D34-1149-86DD-C4CDA3BEB4F9}" type="slidenum">
              <a:rPr lang="x-none" smtClean="0"/>
              <a:t>‹#›</a:t>
            </a:fld>
            <a:endParaRPr lang="x-none"/>
          </a:p>
        </p:txBody>
      </p:sp>
    </p:spTree>
    <p:extLst>
      <p:ext uri="{BB962C8B-B14F-4D97-AF65-F5344CB8AC3E}">
        <p14:creationId xmlns:p14="http://schemas.microsoft.com/office/powerpoint/2010/main" val="200292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8971374-37F4-954D-A8A9-8CB55DFCD371}" type="datetimeFigureOut">
              <a:rPr lang="x-none" smtClean="0"/>
              <a:t>23.09.2020</a:t>
            </a:fld>
            <a:endParaRPr lang="x-none"/>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E8BFA61-1D34-1149-86DD-C4CDA3BEB4F9}" type="slidenum">
              <a:rPr lang="x-none" smtClean="0"/>
              <a:t>‹#›</a:t>
            </a:fld>
            <a:endParaRPr lang="x-none"/>
          </a:p>
        </p:txBody>
      </p:sp>
    </p:spTree>
    <p:extLst>
      <p:ext uri="{BB962C8B-B14F-4D97-AF65-F5344CB8AC3E}">
        <p14:creationId xmlns:p14="http://schemas.microsoft.com/office/powerpoint/2010/main" val="3151721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8971374-37F4-954D-A8A9-8CB55DFCD371}" type="datetimeFigureOut">
              <a:rPr lang="x-none" smtClean="0"/>
              <a:t>23.09.2020</a:t>
            </a:fld>
            <a:endParaRPr lang="x-none"/>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E8BFA61-1D34-1149-86DD-C4CDA3BEB4F9}" type="slidenum">
              <a:rPr lang="x-none" smtClean="0"/>
              <a:t>‹#›</a:t>
            </a:fld>
            <a:endParaRPr lang="x-none"/>
          </a:p>
        </p:txBody>
      </p:sp>
    </p:spTree>
    <p:extLst>
      <p:ext uri="{BB962C8B-B14F-4D97-AF65-F5344CB8AC3E}">
        <p14:creationId xmlns:p14="http://schemas.microsoft.com/office/powerpoint/2010/main" val="981554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58971374-37F4-954D-A8A9-8CB55DFCD371}" type="datetimeFigureOut">
              <a:rPr lang="x-none" smtClean="0"/>
              <a:t>23.09.2020</a:t>
            </a:fld>
            <a:endParaRPr lang="x-none"/>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E8BFA61-1D34-1149-86DD-C4CDA3BEB4F9}" type="slidenum">
              <a:rPr lang="x-none" smtClean="0"/>
              <a:t>‹#›</a:t>
            </a:fld>
            <a:endParaRPr lang="x-none"/>
          </a:p>
        </p:txBody>
      </p:sp>
    </p:spTree>
    <p:extLst>
      <p:ext uri="{BB962C8B-B14F-4D97-AF65-F5344CB8AC3E}">
        <p14:creationId xmlns:p14="http://schemas.microsoft.com/office/powerpoint/2010/main" val="3025603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8971374-37F4-954D-A8A9-8CB55DFCD371}" type="datetimeFigureOut">
              <a:rPr lang="x-none" smtClean="0"/>
              <a:t>23.09.2020</a:t>
            </a:fld>
            <a:endParaRPr lang="x-non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E8BFA61-1D34-1149-86DD-C4CDA3BEB4F9}" type="slidenum">
              <a:rPr lang="x-none" smtClean="0"/>
              <a:t>‹#›</a:t>
            </a:fld>
            <a:endParaRPr lang="x-none"/>
          </a:p>
        </p:txBody>
      </p:sp>
    </p:spTree>
    <p:extLst>
      <p:ext uri="{BB962C8B-B14F-4D97-AF65-F5344CB8AC3E}">
        <p14:creationId xmlns:p14="http://schemas.microsoft.com/office/powerpoint/2010/main" val="2119764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8971374-37F4-954D-A8A9-8CB55DFCD371}" type="datetimeFigureOut">
              <a:rPr lang="x-none" smtClean="0"/>
              <a:t>23.09.2020</a:t>
            </a:fld>
            <a:endParaRPr lang="x-none"/>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E8BFA61-1D34-1149-86DD-C4CDA3BEB4F9}" type="slidenum">
              <a:rPr lang="x-none" smtClean="0"/>
              <a:t>‹#›</a:t>
            </a:fld>
            <a:endParaRPr lang="x-none"/>
          </a:p>
        </p:txBody>
      </p:sp>
    </p:spTree>
    <p:extLst>
      <p:ext uri="{BB962C8B-B14F-4D97-AF65-F5344CB8AC3E}">
        <p14:creationId xmlns:p14="http://schemas.microsoft.com/office/powerpoint/2010/main" val="1293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a:effectLst>
            <a:outerShdw dist="50800" sx="1000" sy="1000" algn="ctr" rotWithShape="0">
              <a:srgbClr val="000000"/>
            </a:outerShdw>
          </a:effectLst>
        </p:spPr>
        <p:txBody>
          <a:bodyPr vert="horz" lIns="91440" tIns="45720" rIns="91440" bIns="45720" rtlCol="0" anchor="ctr">
            <a:normAutofit/>
          </a:bodyPr>
          <a:lstStyle/>
          <a:p>
            <a:r>
              <a:rPr lang="en-US" dirty="0"/>
              <a:t>Click to edit Master title style</a:t>
            </a:r>
          </a:p>
        </p:txBody>
      </p:sp>
      <p:pic>
        <p:nvPicPr>
          <p:cNvPr id="7" name="Picture 6">
            <a:extLst>
              <a:ext uri="{FF2B5EF4-FFF2-40B4-BE49-F238E27FC236}">
                <a16:creationId xmlns="" xmlns:a16="http://schemas.microsoft.com/office/drawing/2014/main" id="{AA0D5018-A7BE-4B4C-95FE-87B793FA16D6}"/>
              </a:ext>
            </a:extLst>
          </p:cNvPr>
          <p:cNvPicPr>
            <a:picLocks noChangeAspect="1"/>
          </p:cNvPicPr>
          <p:nvPr userDrawn="1"/>
        </p:nvPicPr>
        <p:blipFill>
          <a:blip r:embed="rId13"/>
          <a:stretch>
            <a:fillRect/>
          </a:stretch>
        </p:blipFill>
        <p:spPr>
          <a:xfrm>
            <a:off x="198260" y="5723498"/>
            <a:ext cx="1279879" cy="1021130"/>
          </a:xfrm>
          <a:prstGeom prst="rect">
            <a:avLst/>
          </a:prstGeom>
        </p:spPr>
      </p:pic>
      <p:pic>
        <p:nvPicPr>
          <p:cNvPr id="9" name="Picture 8">
            <a:extLst>
              <a:ext uri="{FF2B5EF4-FFF2-40B4-BE49-F238E27FC236}">
                <a16:creationId xmlns="" xmlns:a16="http://schemas.microsoft.com/office/drawing/2014/main" id="{E216B11E-FF08-F44C-9C44-D624DBCCF6D1}"/>
              </a:ext>
            </a:extLst>
          </p:cNvPr>
          <p:cNvPicPr>
            <a:picLocks noChangeAspect="1"/>
          </p:cNvPicPr>
          <p:nvPr userDrawn="1"/>
        </p:nvPicPr>
        <p:blipFill>
          <a:blip r:embed="rId14"/>
          <a:stretch>
            <a:fillRect/>
          </a:stretch>
        </p:blipFill>
        <p:spPr>
          <a:xfrm>
            <a:off x="9993230" y="5723498"/>
            <a:ext cx="2044800" cy="1022400"/>
          </a:xfrm>
          <a:prstGeom prst="rect">
            <a:avLst/>
          </a:prstGeom>
        </p:spPr>
      </p:pic>
      <p:pic>
        <p:nvPicPr>
          <p:cNvPr id="3" name="Picture 2"/>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757531" y="5133048"/>
            <a:ext cx="2146852" cy="1610139"/>
          </a:xfrm>
          <a:prstGeom prst="rect">
            <a:avLst/>
          </a:prstGeom>
        </p:spPr>
      </p:pic>
      <p:pic>
        <p:nvPicPr>
          <p:cNvPr id="4" name="Picture 3"/>
          <p:cNvPicPr>
            <a:picLocks noChangeAspect="1"/>
          </p:cNvPicPr>
          <p:nvPr userDrawn="1"/>
        </p:nvPicPr>
        <p:blipFill>
          <a:blip r:embed="rId16"/>
          <a:stretch>
            <a:fillRect/>
          </a:stretch>
        </p:blipFill>
        <p:spPr>
          <a:xfrm>
            <a:off x="9993230" y="150068"/>
            <a:ext cx="1900237" cy="1900237"/>
          </a:xfrm>
          <a:prstGeom prst="rect">
            <a:avLst/>
          </a:prstGeom>
        </p:spPr>
      </p:pic>
    </p:spTree>
    <p:extLst>
      <p:ext uri="{BB962C8B-B14F-4D97-AF65-F5344CB8AC3E}">
        <p14:creationId xmlns:p14="http://schemas.microsoft.com/office/powerpoint/2010/main" val="19163169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video" Target="https://www.youtube.com/embed/K4mvHImdAw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97473D-E678-E446-A698-97F1A0014BF9}"/>
              </a:ext>
            </a:extLst>
          </p:cNvPr>
          <p:cNvSpPr>
            <a:spLocks noGrp="1"/>
          </p:cNvSpPr>
          <p:nvPr>
            <p:ph type="title"/>
          </p:nvPr>
        </p:nvSpPr>
        <p:spPr>
          <a:xfrm>
            <a:off x="0" y="236538"/>
            <a:ext cx="10515600" cy="1325563"/>
          </a:xfrm>
        </p:spPr>
        <p:txBody>
          <a:bodyPr/>
          <a:lstStyle/>
          <a:p>
            <a:pPr algn="ctr"/>
            <a:r>
              <a:rPr lang="en-GB" dirty="0" err="1" smtClean="0">
                <a:solidFill>
                  <a:srgbClr val="002060"/>
                </a:solidFill>
                <a:latin typeface="Cambria Math" panose="02040503050406030204" pitchFamily="18" charset="0"/>
                <a:ea typeface="Cambria Math" panose="02040503050406030204" pitchFamily="18" charset="0"/>
              </a:rPr>
              <a:t>Asocia</a:t>
            </a:r>
            <a:r>
              <a:rPr lang="ro-RO" dirty="0" smtClean="0">
                <a:solidFill>
                  <a:srgbClr val="002060"/>
                </a:solidFill>
                <a:latin typeface="Cambria Math" panose="02040503050406030204" pitchFamily="18" charset="0"/>
                <a:ea typeface="Cambria Math" panose="02040503050406030204" pitchFamily="18" charset="0"/>
              </a:rPr>
              <a:t>ția de Cooperare Transfrontalieră </a:t>
            </a:r>
            <a:br>
              <a:rPr lang="ro-RO" dirty="0" smtClean="0">
                <a:solidFill>
                  <a:srgbClr val="002060"/>
                </a:solidFill>
                <a:latin typeface="Cambria Math" panose="02040503050406030204" pitchFamily="18" charset="0"/>
                <a:ea typeface="Cambria Math" panose="02040503050406030204" pitchFamily="18" charset="0"/>
              </a:rPr>
            </a:br>
            <a:r>
              <a:rPr lang="ro-RO" dirty="0" smtClean="0">
                <a:solidFill>
                  <a:srgbClr val="002060"/>
                </a:solidFill>
                <a:latin typeface="Cambria Math" panose="02040503050406030204" pitchFamily="18" charset="0"/>
                <a:ea typeface="Cambria Math" panose="02040503050406030204" pitchFamily="18" charset="0"/>
              </a:rPr>
              <a:t>”Euroregiunea Dunărea de Jos” Galați</a:t>
            </a:r>
            <a:endParaRPr lang="x-none" dirty="0">
              <a:solidFill>
                <a:srgbClr val="002060"/>
              </a:solidFill>
              <a:latin typeface="Cambria Math" panose="02040503050406030204" pitchFamily="18" charset="0"/>
              <a:ea typeface="Cambria Math" panose="020405030504060302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3" y="1825625"/>
            <a:ext cx="4362450" cy="24538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ontent Placeholder 2">
            <a:extLst>
              <a:ext uri="{FF2B5EF4-FFF2-40B4-BE49-F238E27FC236}">
                <a16:creationId xmlns="" xmlns:a16="http://schemas.microsoft.com/office/drawing/2014/main" id="{D1B38F1A-221D-AF43-80B7-E809A85197F6}"/>
              </a:ext>
            </a:extLst>
          </p:cNvPr>
          <p:cNvSpPr>
            <a:spLocks noGrp="1"/>
          </p:cNvSpPr>
          <p:nvPr>
            <p:ph idx="1"/>
          </p:nvPr>
        </p:nvSpPr>
        <p:spPr>
          <a:xfrm>
            <a:off x="838200" y="1825625"/>
            <a:ext cx="11049000" cy="4351338"/>
          </a:xfrm>
        </p:spPr>
        <p:txBody>
          <a:bodyPr/>
          <a:lstStyle/>
          <a:p>
            <a:pPr marL="0" indent="0" algn="r">
              <a:spcBef>
                <a:spcPts val="0"/>
              </a:spcBef>
              <a:buNone/>
            </a:pPr>
            <a:endParaRPr lang="ro-RO" sz="3200" b="1" i="1" dirty="0" smtClean="0">
              <a:solidFill>
                <a:srgbClr val="002060"/>
              </a:solidFill>
              <a:latin typeface="Cambria Math" panose="02040503050406030204" pitchFamily="18" charset="0"/>
              <a:ea typeface="Cambria Math" panose="02040503050406030204" pitchFamily="18" charset="0"/>
            </a:endParaRPr>
          </a:p>
          <a:p>
            <a:pPr marL="0" indent="0" algn="r">
              <a:spcBef>
                <a:spcPts val="0"/>
              </a:spcBef>
              <a:buNone/>
            </a:pPr>
            <a:r>
              <a:rPr lang="en-US" sz="3200" b="1" i="1" dirty="0" err="1" smtClean="0">
                <a:solidFill>
                  <a:srgbClr val="002060"/>
                </a:solidFill>
                <a:latin typeface="Cambria Math" panose="02040503050406030204" pitchFamily="18" charset="0"/>
                <a:ea typeface="Cambria Math" panose="02040503050406030204" pitchFamily="18" charset="0"/>
              </a:rPr>
              <a:t>MuseumInfoTur</a:t>
            </a:r>
            <a:r>
              <a:rPr lang="en-US" sz="3200" b="1" i="1" dirty="0" smtClean="0">
                <a:solidFill>
                  <a:srgbClr val="002060"/>
                </a:solidFill>
                <a:latin typeface="Cambria Math" panose="02040503050406030204" pitchFamily="18" charset="0"/>
                <a:ea typeface="Cambria Math" panose="02040503050406030204" pitchFamily="18" charset="0"/>
              </a:rPr>
              <a:t> </a:t>
            </a:r>
            <a:r>
              <a:rPr lang="en-US" sz="3200" b="1" i="1" dirty="0">
                <a:solidFill>
                  <a:srgbClr val="002060"/>
                </a:solidFill>
                <a:latin typeface="Cambria Math" panose="02040503050406030204" pitchFamily="18" charset="0"/>
                <a:ea typeface="Cambria Math" panose="02040503050406030204" pitchFamily="18" charset="0"/>
              </a:rPr>
              <a:t>– </a:t>
            </a:r>
            <a:r>
              <a:rPr lang="en-US" sz="3200" b="1" i="1" dirty="0" err="1">
                <a:solidFill>
                  <a:srgbClr val="002060"/>
                </a:solidFill>
                <a:latin typeface="Cambria Math" panose="02040503050406030204" pitchFamily="18" charset="0"/>
                <a:ea typeface="Cambria Math" panose="02040503050406030204" pitchFamily="18" charset="0"/>
              </a:rPr>
              <a:t>Valorificarea</a:t>
            </a:r>
            <a:r>
              <a:rPr lang="en-US" sz="3200" b="1" i="1" dirty="0">
                <a:solidFill>
                  <a:srgbClr val="002060"/>
                </a:solidFill>
                <a:latin typeface="Cambria Math" panose="02040503050406030204" pitchFamily="18" charset="0"/>
                <a:ea typeface="Cambria Math" panose="02040503050406030204" pitchFamily="18" charset="0"/>
              </a:rPr>
              <a:t> </a:t>
            </a:r>
            <a:r>
              <a:rPr lang="en-US" sz="3200" b="1" i="1" dirty="0" err="1">
                <a:solidFill>
                  <a:srgbClr val="002060"/>
                </a:solidFill>
                <a:latin typeface="Cambria Math" panose="02040503050406030204" pitchFamily="18" charset="0"/>
                <a:ea typeface="Cambria Math" panose="02040503050406030204" pitchFamily="18" charset="0"/>
              </a:rPr>
              <a:t>și</a:t>
            </a:r>
            <a:r>
              <a:rPr lang="en-US" sz="3200" b="1" i="1" dirty="0">
                <a:solidFill>
                  <a:srgbClr val="002060"/>
                </a:solidFill>
                <a:latin typeface="Cambria Math" panose="02040503050406030204" pitchFamily="18" charset="0"/>
                <a:ea typeface="Cambria Math" panose="02040503050406030204" pitchFamily="18" charset="0"/>
              </a:rPr>
              <a:t> </a:t>
            </a:r>
            <a:r>
              <a:rPr lang="en-US" sz="3200" b="1" i="1" dirty="0" err="1">
                <a:solidFill>
                  <a:srgbClr val="002060"/>
                </a:solidFill>
                <a:latin typeface="Cambria Math" panose="02040503050406030204" pitchFamily="18" charset="0"/>
                <a:ea typeface="Cambria Math" panose="02040503050406030204" pitchFamily="18" charset="0"/>
              </a:rPr>
              <a:t>sporirea</a:t>
            </a:r>
            <a:r>
              <a:rPr lang="en-US" sz="3200" b="1" i="1" dirty="0">
                <a:solidFill>
                  <a:srgbClr val="002060"/>
                </a:solidFill>
                <a:latin typeface="Cambria Math" panose="02040503050406030204" pitchFamily="18" charset="0"/>
                <a:ea typeface="Cambria Math" panose="02040503050406030204" pitchFamily="18" charset="0"/>
              </a:rPr>
              <a:t> </a:t>
            </a:r>
            <a:endParaRPr lang="ro-RO" sz="3200" b="1" i="1" dirty="0" smtClean="0">
              <a:solidFill>
                <a:srgbClr val="002060"/>
              </a:solidFill>
              <a:latin typeface="Cambria Math" panose="02040503050406030204" pitchFamily="18" charset="0"/>
              <a:ea typeface="Cambria Math" panose="02040503050406030204" pitchFamily="18" charset="0"/>
            </a:endParaRPr>
          </a:p>
          <a:p>
            <a:pPr marL="0" indent="0" algn="r">
              <a:buNone/>
            </a:pPr>
            <a:r>
              <a:rPr lang="en-US" sz="3200" b="1" i="1" dirty="0" err="1" smtClean="0">
                <a:solidFill>
                  <a:srgbClr val="002060"/>
                </a:solidFill>
                <a:latin typeface="Cambria Math" panose="02040503050406030204" pitchFamily="18" charset="0"/>
                <a:ea typeface="Cambria Math" panose="02040503050406030204" pitchFamily="18" charset="0"/>
              </a:rPr>
              <a:t>vizibilităţii</a:t>
            </a:r>
            <a:r>
              <a:rPr lang="en-US" sz="3200" b="1" i="1" dirty="0" smtClean="0">
                <a:solidFill>
                  <a:srgbClr val="002060"/>
                </a:solidFill>
                <a:latin typeface="Cambria Math" panose="02040503050406030204" pitchFamily="18" charset="0"/>
                <a:ea typeface="Cambria Math" panose="02040503050406030204" pitchFamily="18" charset="0"/>
              </a:rPr>
              <a:t> </a:t>
            </a:r>
            <a:r>
              <a:rPr lang="en-US" sz="3200" b="1" i="1" dirty="0" err="1">
                <a:solidFill>
                  <a:srgbClr val="002060"/>
                </a:solidFill>
                <a:latin typeface="Cambria Math" panose="02040503050406030204" pitchFamily="18" charset="0"/>
                <a:ea typeface="Cambria Math" panose="02040503050406030204" pitchFamily="18" charset="0"/>
              </a:rPr>
              <a:t>patrimoniului</a:t>
            </a:r>
            <a:r>
              <a:rPr lang="en-US" sz="3200" b="1" i="1" dirty="0">
                <a:solidFill>
                  <a:srgbClr val="002060"/>
                </a:solidFill>
                <a:latin typeface="Cambria Math" panose="02040503050406030204" pitchFamily="18" charset="0"/>
                <a:ea typeface="Cambria Math" panose="02040503050406030204" pitchFamily="18" charset="0"/>
              </a:rPr>
              <a:t> cultural </a:t>
            </a:r>
            <a:r>
              <a:rPr lang="en-US" sz="3200" b="1" i="1" dirty="0" err="1" smtClean="0">
                <a:solidFill>
                  <a:srgbClr val="002060"/>
                </a:solidFill>
                <a:latin typeface="Cambria Math" panose="02040503050406030204" pitchFamily="18" charset="0"/>
                <a:ea typeface="Cambria Math" panose="02040503050406030204" pitchFamily="18" charset="0"/>
              </a:rPr>
              <a:t>și</a:t>
            </a:r>
            <a:r>
              <a:rPr lang="ro-RO" sz="3200" b="1" i="1" dirty="0" smtClean="0">
                <a:solidFill>
                  <a:srgbClr val="002060"/>
                </a:solidFill>
                <a:latin typeface="Cambria Math" panose="02040503050406030204" pitchFamily="18" charset="0"/>
                <a:ea typeface="Cambria Math" panose="02040503050406030204" pitchFamily="18" charset="0"/>
              </a:rPr>
              <a:t> </a:t>
            </a:r>
            <a:r>
              <a:rPr lang="en-US" sz="3200" b="1" i="1" dirty="0" err="1" smtClean="0">
                <a:solidFill>
                  <a:srgbClr val="002060"/>
                </a:solidFill>
                <a:latin typeface="Cambria Math" panose="02040503050406030204" pitchFamily="18" charset="0"/>
                <a:ea typeface="Cambria Math" panose="02040503050406030204" pitchFamily="18" charset="0"/>
              </a:rPr>
              <a:t>istoric</a:t>
            </a:r>
            <a:r>
              <a:rPr lang="en-US" sz="3200" b="1" i="1" dirty="0" smtClean="0">
                <a:solidFill>
                  <a:srgbClr val="002060"/>
                </a:solidFill>
                <a:latin typeface="Cambria Math" panose="02040503050406030204" pitchFamily="18" charset="0"/>
                <a:ea typeface="Cambria Math" panose="02040503050406030204" pitchFamily="18" charset="0"/>
              </a:rPr>
              <a:t> </a:t>
            </a:r>
            <a:endParaRPr lang="ro-RO" sz="3200" b="1" i="1" dirty="0" smtClean="0">
              <a:solidFill>
                <a:srgbClr val="002060"/>
              </a:solidFill>
              <a:latin typeface="Cambria Math" panose="02040503050406030204" pitchFamily="18" charset="0"/>
              <a:ea typeface="Cambria Math" panose="02040503050406030204" pitchFamily="18" charset="0"/>
            </a:endParaRPr>
          </a:p>
          <a:p>
            <a:pPr marL="0" indent="0" algn="r">
              <a:buNone/>
            </a:pPr>
            <a:r>
              <a:rPr lang="en-US" sz="3200" b="1" i="1" dirty="0" err="1" smtClean="0">
                <a:solidFill>
                  <a:schemeClr val="bg1"/>
                </a:solidFill>
                <a:latin typeface="Cambria Math" panose="02040503050406030204" pitchFamily="18" charset="0"/>
                <a:ea typeface="Cambria Math" panose="02040503050406030204" pitchFamily="18" charset="0"/>
              </a:rPr>
              <a:t>î</a:t>
            </a:r>
            <a:r>
              <a:rPr lang="en-US" sz="3200" b="1" i="1" dirty="0" err="1" smtClean="0">
                <a:solidFill>
                  <a:srgbClr val="002060"/>
                </a:solidFill>
                <a:latin typeface="Cambria Math" panose="02040503050406030204" pitchFamily="18" charset="0"/>
                <a:ea typeface="Cambria Math" panose="02040503050406030204" pitchFamily="18" charset="0"/>
              </a:rPr>
              <a:t>n</a:t>
            </a:r>
            <a:r>
              <a:rPr lang="en-US" sz="3200" b="1" i="1" dirty="0" smtClean="0">
                <a:solidFill>
                  <a:srgbClr val="002060"/>
                </a:solidFill>
                <a:latin typeface="Cambria Math" panose="02040503050406030204" pitchFamily="18" charset="0"/>
                <a:ea typeface="Cambria Math" panose="02040503050406030204" pitchFamily="18" charset="0"/>
              </a:rPr>
              <a:t> </a:t>
            </a:r>
            <a:r>
              <a:rPr lang="en-US" sz="3200" b="1" i="1" dirty="0" err="1">
                <a:solidFill>
                  <a:srgbClr val="002060"/>
                </a:solidFill>
                <a:latin typeface="Cambria Math" panose="02040503050406030204" pitchFamily="18" charset="0"/>
                <a:ea typeface="Cambria Math" panose="02040503050406030204" pitchFamily="18" charset="0"/>
              </a:rPr>
              <a:t>cadrul</a:t>
            </a:r>
            <a:r>
              <a:rPr lang="en-US" sz="3200" b="1" i="1" dirty="0">
                <a:solidFill>
                  <a:srgbClr val="002060"/>
                </a:solidFill>
                <a:latin typeface="Cambria Math" panose="02040503050406030204" pitchFamily="18" charset="0"/>
                <a:ea typeface="Cambria Math" panose="02040503050406030204" pitchFamily="18" charset="0"/>
              </a:rPr>
              <a:t> </a:t>
            </a:r>
            <a:r>
              <a:rPr lang="en-US" sz="3200" b="1" i="1" dirty="0" err="1">
                <a:solidFill>
                  <a:srgbClr val="002060"/>
                </a:solidFill>
                <a:latin typeface="Cambria Math" panose="02040503050406030204" pitchFamily="18" charset="0"/>
                <a:ea typeface="Cambria Math" panose="02040503050406030204" pitchFamily="18" charset="0"/>
              </a:rPr>
              <a:t>rețelei</a:t>
            </a:r>
            <a:r>
              <a:rPr lang="en-US" sz="3200" b="1" i="1" dirty="0">
                <a:solidFill>
                  <a:srgbClr val="002060"/>
                </a:solidFill>
                <a:latin typeface="Cambria Math" panose="02040503050406030204" pitchFamily="18" charset="0"/>
                <a:ea typeface="Cambria Math" panose="02040503050406030204" pitchFamily="18" charset="0"/>
              </a:rPr>
              <a:t> </a:t>
            </a:r>
            <a:r>
              <a:rPr lang="en-US" sz="3200" b="1" i="1" dirty="0" err="1">
                <a:solidFill>
                  <a:srgbClr val="002060"/>
                </a:solidFill>
                <a:latin typeface="Cambria Math" panose="02040503050406030204" pitchFamily="18" charset="0"/>
                <a:ea typeface="Cambria Math" panose="02040503050406030204" pitchFamily="18" charset="0"/>
              </a:rPr>
              <a:t>transfrontaliere</a:t>
            </a:r>
            <a:r>
              <a:rPr lang="en-US" sz="3200" b="1" i="1" dirty="0">
                <a:solidFill>
                  <a:srgbClr val="002060"/>
                </a:solidFill>
                <a:latin typeface="Cambria Math" panose="02040503050406030204" pitchFamily="18" charset="0"/>
                <a:ea typeface="Cambria Math" panose="02040503050406030204" pitchFamily="18" charset="0"/>
              </a:rPr>
              <a:t> de </a:t>
            </a:r>
            <a:r>
              <a:rPr lang="en-US" sz="3200" b="1" i="1" dirty="0" err="1">
                <a:solidFill>
                  <a:srgbClr val="002060"/>
                </a:solidFill>
                <a:latin typeface="Cambria Math" panose="02040503050406030204" pitchFamily="18" charset="0"/>
                <a:ea typeface="Cambria Math" panose="02040503050406030204" pitchFamily="18" charset="0"/>
              </a:rPr>
              <a:t>muzee</a:t>
            </a:r>
            <a:r>
              <a:rPr lang="en-US" sz="3200" b="1" i="1" dirty="0">
                <a:solidFill>
                  <a:srgbClr val="002060"/>
                </a:solidFill>
                <a:latin typeface="Cambria Math" panose="02040503050406030204" pitchFamily="18" charset="0"/>
                <a:ea typeface="Cambria Math" panose="02040503050406030204" pitchFamily="18" charset="0"/>
              </a:rPr>
              <a:t> – </a:t>
            </a:r>
            <a:endParaRPr lang="ro-RO" sz="3200" b="1" i="1" dirty="0" smtClean="0">
              <a:solidFill>
                <a:srgbClr val="002060"/>
              </a:solidFill>
              <a:latin typeface="Cambria Math" panose="02040503050406030204" pitchFamily="18" charset="0"/>
              <a:ea typeface="Cambria Math" panose="02040503050406030204" pitchFamily="18" charset="0"/>
            </a:endParaRPr>
          </a:p>
          <a:p>
            <a:pPr marL="0" indent="0" algn="r">
              <a:buNone/>
            </a:pPr>
            <a:r>
              <a:rPr lang="en-US" sz="3200" b="1" i="1" dirty="0" smtClean="0">
                <a:solidFill>
                  <a:srgbClr val="002060"/>
                </a:solidFill>
                <a:latin typeface="Cambria Math" panose="02040503050406030204" pitchFamily="18" charset="0"/>
                <a:ea typeface="Cambria Math" panose="02040503050406030204" pitchFamily="18" charset="0"/>
              </a:rPr>
              <a:t>Centre </a:t>
            </a:r>
            <a:r>
              <a:rPr lang="en-US" sz="3200" b="1" i="1" dirty="0">
                <a:solidFill>
                  <a:srgbClr val="002060"/>
                </a:solidFill>
                <a:latin typeface="Cambria Math" panose="02040503050406030204" pitchFamily="18" charset="0"/>
                <a:ea typeface="Cambria Math" panose="02040503050406030204" pitchFamily="18" charset="0"/>
              </a:rPr>
              <a:t>de </a:t>
            </a:r>
            <a:r>
              <a:rPr lang="en-US" sz="3200" b="1" i="1" dirty="0" err="1">
                <a:solidFill>
                  <a:srgbClr val="002060"/>
                </a:solidFill>
                <a:latin typeface="Cambria Math" panose="02040503050406030204" pitchFamily="18" charset="0"/>
                <a:ea typeface="Cambria Math" panose="02040503050406030204" pitchFamily="18" charset="0"/>
              </a:rPr>
              <a:t>Informare</a:t>
            </a:r>
            <a:r>
              <a:rPr lang="en-US" sz="3200" b="1" i="1" dirty="0">
                <a:solidFill>
                  <a:srgbClr val="002060"/>
                </a:solidFill>
                <a:latin typeface="Cambria Math" panose="02040503050406030204" pitchFamily="18" charset="0"/>
                <a:ea typeface="Cambria Math" panose="02040503050406030204" pitchFamily="18" charset="0"/>
              </a:rPr>
              <a:t> </a:t>
            </a:r>
            <a:r>
              <a:rPr lang="en-US" sz="3200" b="1" i="1" dirty="0" err="1" smtClean="0">
                <a:solidFill>
                  <a:srgbClr val="002060"/>
                </a:solidFill>
                <a:latin typeface="Cambria Math" panose="02040503050406030204" pitchFamily="18" charset="0"/>
                <a:ea typeface="Cambria Math" panose="02040503050406030204" pitchFamily="18" charset="0"/>
              </a:rPr>
              <a:t>Turistică</a:t>
            </a:r>
            <a:endParaRPr lang="ro-RO" sz="3200" i="1" dirty="0">
              <a:solidFill>
                <a:srgbClr val="002060"/>
              </a:solidFill>
              <a:latin typeface="Cambria Math" panose="02040503050406030204" pitchFamily="18" charset="0"/>
              <a:ea typeface="Cambria Math" panose="02040503050406030204" pitchFamily="18" charset="0"/>
            </a:endParaRPr>
          </a:p>
          <a:p>
            <a:pPr marL="0" indent="0" algn="r">
              <a:buNone/>
            </a:pPr>
            <a:r>
              <a:rPr lang="ro-RO" sz="3200" b="1" i="1" dirty="0" smtClean="0">
                <a:solidFill>
                  <a:srgbClr val="002060"/>
                </a:solidFill>
                <a:latin typeface="Cambria Math" panose="02040503050406030204" pitchFamily="18" charset="0"/>
                <a:ea typeface="Cambria Math" panose="02040503050406030204" pitchFamily="18" charset="0"/>
              </a:rPr>
              <a:t>EMS ENI Code: </a:t>
            </a:r>
            <a:r>
              <a:rPr lang="en-US" sz="3200" b="1" i="1" dirty="0" smtClean="0">
                <a:solidFill>
                  <a:srgbClr val="002060"/>
                </a:solidFill>
                <a:latin typeface="Cambria Math" panose="02040503050406030204" pitchFamily="18" charset="0"/>
                <a:ea typeface="Cambria Math" panose="02040503050406030204" pitchFamily="18" charset="0"/>
              </a:rPr>
              <a:t>2SOFT/2.1</a:t>
            </a:r>
            <a:r>
              <a:rPr lang="en-US" sz="3200" b="1" i="1" dirty="0">
                <a:solidFill>
                  <a:srgbClr val="002060"/>
                </a:solidFill>
                <a:latin typeface="Cambria Math" panose="02040503050406030204" pitchFamily="18" charset="0"/>
                <a:ea typeface="Cambria Math" panose="02040503050406030204" pitchFamily="18" charset="0"/>
              </a:rPr>
              <a:t>./</a:t>
            </a:r>
            <a:r>
              <a:rPr lang="en-US" sz="3200" b="1" i="1" dirty="0" smtClean="0">
                <a:solidFill>
                  <a:srgbClr val="002060"/>
                </a:solidFill>
                <a:latin typeface="Cambria Math" panose="02040503050406030204" pitchFamily="18" charset="0"/>
                <a:ea typeface="Cambria Math" panose="02040503050406030204" pitchFamily="18" charset="0"/>
              </a:rPr>
              <a:t>129</a:t>
            </a:r>
            <a:endParaRPr lang="ro-RO" sz="3200" b="1" i="1" dirty="0" smtClean="0">
              <a:solidFill>
                <a:srgbClr val="002060"/>
              </a:solidFill>
              <a:latin typeface="Cambria Math" panose="02040503050406030204" pitchFamily="18" charset="0"/>
              <a:ea typeface="Cambria Math" panose="02040503050406030204" pitchFamily="18" charset="0"/>
            </a:endParaRPr>
          </a:p>
          <a:p>
            <a:pPr marL="0" indent="0" algn="ctr">
              <a:buNone/>
            </a:pPr>
            <a:r>
              <a:rPr lang="ro-RO" sz="4800" b="1" dirty="0" smtClean="0">
                <a:solidFill>
                  <a:srgbClr val="002060"/>
                </a:solidFill>
                <a:latin typeface="Cambria Math" panose="02040503050406030204" pitchFamily="18" charset="0"/>
                <a:ea typeface="Cambria Math" panose="02040503050406030204" pitchFamily="18" charset="0"/>
              </a:rPr>
              <a:t>JUDEȚUL GALAȚI, potențial turistic</a:t>
            </a:r>
          </a:p>
          <a:p>
            <a:pPr marL="0" indent="0" algn="ctr">
              <a:buNone/>
            </a:pPr>
            <a:endParaRPr lang="ro-RO" sz="4800" dirty="0">
              <a:solidFill>
                <a:srgbClr val="002060"/>
              </a:solidFill>
              <a:latin typeface="Cambria Math" panose="02040503050406030204" pitchFamily="18" charset="0"/>
              <a:ea typeface="Cambria Math" panose="02040503050406030204" pitchFamily="18" charset="0"/>
            </a:endParaRPr>
          </a:p>
          <a:p>
            <a:pPr marL="0" indent="0" algn="r">
              <a:buNone/>
            </a:pPr>
            <a:r>
              <a:rPr lang="ro-RO" sz="1800" b="1" dirty="0" smtClean="0">
                <a:solidFill>
                  <a:srgbClr val="002060"/>
                </a:solidFill>
                <a:latin typeface="Cambria Math" panose="02040503050406030204" pitchFamily="18" charset="0"/>
                <a:ea typeface="Cambria Math" panose="02040503050406030204" pitchFamily="18" charset="0"/>
              </a:rPr>
              <a:t>18.09.2020</a:t>
            </a:r>
            <a:endParaRPr lang="x-none" sz="1800" b="1" dirty="0">
              <a:solidFill>
                <a:srgbClr val="002060"/>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896592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75D884-FDB8-AC44-AF99-FABABEF66885}"/>
              </a:ext>
            </a:extLst>
          </p:cNvPr>
          <p:cNvSpPr>
            <a:spLocks noGrp="1"/>
          </p:cNvSpPr>
          <p:nvPr>
            <p:ph type="ctrTitle"/>
          </p:nvPr>
        </p:nvSpPr>
        <p:spPr>
          <a:xfrm>
            <a:off x="4592692" y="2758872"/>
            <a:ext cx="7334250" cy="1392643"/>
          </a:xfrm>
        </p:spPr>
        <p:txBody>
          <a:bodyPr>
            <a:noAutofit/>
          </a:bodyPr>
          <a:lstStyle/>
          <a:p>
            <a:pPr>
              <a:lnSpc>
                <a:spcPct val="100000"/>
              </a:lnSpc>
              <a:spcBef>
                <a:spcPts val="0"/>
              </a:spcBef>
            </a:pPr>
            <a:r>
              <a:rPr lang="ro-RO" sz="3000" dirty="0" smtClean="0">
                <a:solidFill>
                  <a:srgbClr val="002060"/>
                </a:solidFill>
                <a:latin typeface="Cambria Math" panose="02040503050406030204" pitchFamily="18" charset="0"/>
                <a:ea typeface="Cambria Math" panose="02040503050406030204" pitchFamily="18" charset="0"/>
              </a:rPr>
              <a:t>... loc de promenadă, cea mai lungă faleză de pe întreg cursul Dunării, potențată de 32 de lucrări de sculptură monumentală</a:t>
            </a:r>
            <a:endParaRPr lang="en-US" sz="3000" dirty="0">
              <a:solidFill>
                <a:srgbClr val="002060"/>
              </a:solidFill>
              <a:latin typeface="Cambria Math" panose="02040503050406030204" pitchFamily="18" charset="0"/>
              <a:ea typeface="Cambria Math" panose="02040503050406030204" pitchFamily="18" charset="0"/>
            </a:endParaRPr>
          </a:p>
        </p:txBody>
      </p:sp>
      <p:sp>
        <p:nvSpPr>
          <p:cNvPr id="3" name="Subtitle 2">
            <a:extLst>
              <a:ext uri="{FF2B5EF4-FFF2-40B4-BE49-F238E27FC236}">
                <a16:creationId xmlns="" xmlns:a16="http://schemas.microsoft.com/office/drawing/2014/main" id="{CCDC6A53-E94B-B94A-9C17-3D1AEBEDA653}"/>
              </a:ext>
            </a:extLst>
          </p:cNvPr>
          <p:cNvSpPr>
            <a:spLocks noGrp="1"/>
          </p:cNvSpPr>
          <p:nvPr>
            <p:ph type="subTitle" idx="1"/>
          </p:nvPr>
        </p:nvSpPr>
        <p:spPr>
          <a:xfrm>
            <a:off x="542925" y="406401"/>
            <a:ext cx="9939337" cy="812801"/>
          </a:xfrm>
        </p:spPr>
        <p:txBody>
          <a:bodyPr/>
          <a:lstStyle/>
          <a:p>
            <a:pPr>
              <a:lnSpc>
                <a:spcPct val="100000"/>
              </a:lnSpc>
              <a:spcBef>
                <a:spcPts val="0"/>
              </a:spcBef>
            </a:pPr>
            <a:r>
              <a:rPr lang="ro-RO" sz="4000" b="1" i="1" dirty="0" smtClean="0">
                <a:solidFill>
                  <a:srgbClr val="002060"/>
                </a:solidFill>
                <a:latin typeface="Cambria Math" panose="02040503050406030204" pitchFamily="18" charset="0"/>
                <a:ea typeface="Cambria Math" panose="02040503050406030204" pitchFamily="18" charset="0"/>
              </a:rPr>
              <a:t>Repere turistice la Galați...</a:t>
            </a:r>
          </a:p>
          <a:p>
            <a:pPr>
              <a:lnSpc>
                <a:spcPct val="100000"/>
              </a:lnSpc>
              <a:spcBef>
                <a:spcPts val="0"/>
              </a:spcBef>
            </a:pPr>
            <a:endParaRPr lang="ro-RO" sz="1000" b="1" i="1" dirty="0" smtClean="0">
              <a:solidFill>
                <a:srgbClr val="002060"/>
              </a:solidFill>
              <a:latin typeface="Cambria Math" panose="02040503050406030204" pitchFamily="18" charset="0"/>
              <a:ea typeface="Cambria Math" panose="02040503050406030204" pitchFamily="18" charset="0"/>
            </a:endParaRPr>
          </a:p>
          <a:p>
            <a:pPr algn="l">
              <a:lnSpc>
                <a:spcPct val="100000"/>
              </a:lnSpc>
              <a:spcBef>
                <a:spcPts val="0"/>
              </a:spcBef>
            </a:pPr>
            <a:r>
              <a:rPr lang="ro-RO" sz="3200" b="1" dirty="0" smtClean="0">
                <a:solidFill>
                  <a:srgbClr val="002060"/>
                </a:solidFill>
                <a:latin typeface="Cambria Math" panose="02040503050406030204" pitchFamily="18" charset="0"/>
                <a:ea typeface="Cambria Math" panose="02040503050406030204" pitchFamily="18" charset="0"/>
              </a:rPr>
              <a:t>Faleza Dunării</a:t>
            </a:r>
            <a:endParaRPr lang="ro-RO" sz="3200" b="1" dirty="0">
              <a:solidFill>
                <a:srgbClr val="002060"/>
              </a:solidFill>
              <a:latin typeface="Cambria Math" panose="02040503050406030204" pitchFamily="18" charset="0"/>
              <a:ea typeface="Cambria Math" panose="02040503050406030204" pitchFamily="18" charset="0"/>
            </a:endParaRPr>
          </a:p>
          <a:p>
            <a:pPr algn="l">
              <a:lnSpc>
                <a:spcPct val="100000"/>
              </a:lnSpc>
              <a:spcBef>
                <a:spcPts val="0"/>
              </a:spcBef>
            </a:pPr>
            <a:endParaRPr lang="ro-RO" sz="3000" b="1" i="1" dirty="0" smtClean="0">
              <a:solidFill>
                <a:srgbClr val="002060"/>
              </a:solidFill>
              <a:latin typeface="Cambria Math" panose="02040503050406030204" pitchFamily="18" charset="0"/>
              <a:ea typeface="Cambria Math" panose="02040503050406030204" pitchFamily="18" charset="0"/>
            </a:endParaRPr>
          </a:p>
        </p:txBody>
      </p:sp>
      <p:pic>
        <p:nvPicPr>
          <p:cNvPr id="2054" name="Picture 6" descr="https://scontent.fsbz1-1.fna.fbcdn.net/v/t1.0-9/1017729_617576291655792_1928436096_n.jpg?_nc_cat=110&amp;_nc_sid=09cbfe&amp;_nc_ohc=5sDL7EKt3AAAX9NtXCV&amp;_nc_ht=scontent.fsbz1-1.fna&amp;oh=a53f87c79d006aa9aa066324b2bc3cd5&amp;oe=5F8B3B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2200275"/>
            <a:ext cx="4335517" cy="28813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843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75D884-FDB8-AC44-AF99-FABABEF66885}"/>
              </a:ext>
            </a:extLst>
          </p:cNvPr>
          <p:cNvSpPr>
            <a:spLocks noGrp="1"/>
          </p:cNvSpPr>
          <p:nvPr>
            <p:ph type="ctrTitle"/>
          </p:nvPr>
        </p:nvSpPr>
        <p:spPr>
          <a:xfrm>
            <a:off x="4592692" y="3344659"/>
            <a:ext cx="7334250" cy="1392643"/>
          </a:xfrm>
        </p:spPr>
        <p:txBody>
          <a:bodyPr>
            <a:noAutofit/>
          </a:bodyPr>
          <a:lstStyle/>
          <a:p>
            <a:pPr>
              <a:lnSpc>
                <a:spcPct val="100000"/>
              </a:lnSpc>
              <a:spcBef>
                <a:spcPts val="0"/>
              </a:spcBef>
            </a:pPr>
            <a:r>
              <a:rPr lang="ro-RO" sz="3000" dirty="0" smtClean="0">
                <a:solidFill>
                  <a:srgbClr val="002060"/>
                </a:solidFill>
                <a:latin typeface="Cambria Math" panose="02040503050406030204" pitchFamily="18" charset="0"/>
                <a:ea typeface="Cambria Math" panose="02040503050406030204" pitchFamily="18" charset="0"/>
              </a:rPr>
              <a:t>... Biserica fortificată ”Precista” ctitorită de negustorii vremii din Galați și Brăila în anul 1647, un monument ecleziastic cu o arhitectură unicat, o adevărată ”citadelă” a vechiului oraș</a:t>
            </a:r>
            <a:endParaRPr lang="en-US" sz="3000" dirty="0">
              <a:solidFill>
                <a:srgbClr val="002060"/>
              </a:solidFill>
              <a:latin typeface="Cambria Math" panose="02040503050406030204" pitchFamily="18" charset="0"/>
              <a:ea typeface="Cambria Math" panose="02040503050406030204" pitchFamily="18" charset="0"/>
            </a:endParaRPr>
          </a:p>
        </p:txBody>
      </p:sp>
      <p:sp>
        <p:nvSpPr>
          <p:cNvPr id="3" name="Subtitle 2">
            <a:extLst>
              <a:ext uri="{FF2B5EF4-FFF2-40B4-BE49-F238E27FC236}">
                <a16:creationId xmlns="" xmlns:a16="http://schemas.microsoft.com/office/drawing/2014/main" id="{CCDC6A53-E94B-B94A-9C17-3D1AEBEDA653}"/>
              </a:ext>
            </a:extLst>
          </p:cNvPr>
          <p:cNvSpPr>
            <a:spLocks noGrp="1"/>
          </p:cNvSpPr>
          <p:nvPr>
            <p:ph type="subTitle" idx="1"/>
          </p:nvPr>
        </p:nvSpPr>
        <p:spPr>
          <a:xfrm>
            <a:off x="542925" y="406401"/>
            <a:ext cx="9939337" cy="812801"/>
          </a:xfrm>
        </p:spPr>
        <p:txBody>
          <a:bodyPr/>
          <a:lstStyle/>
          <a:p>
            <a:pPr>
              <a:lnSpc>
                <a:spcPct val="100000"/>
              </a:lnSpc>
              <a:spcBef>
                <a:spcPts val="0"/>
              </a:spcBef>
            </a:pPr>
            <a:r>
              <a:rPr lang="ro-RO" sz="4000" b="1" i="1" dirty="0" smtClean="0">
                <a:solidFill>
                  <a:srgbClr val="002060"/>
                </a:solidFill>
                <a:latin typeface="Cambria Math" panose="02040503050406030204" pitchFamily="18" charset="0"/>
                <a:ea typeface="Cambria Math" panose="02040503050406030204" pitchFamily="18" charset="0"/>
              </a:rPr>
              <a:t>Repere turistice la Galați...</a:t>
            </a:r>
          </a:p>
          <a:p>
            <a:pPr>
              <a:lnSpc>
                <a:spcPct val="100000"/>
              </a:lnSpc>
              <a:spcBef>
                <a:spcPts val="0"/>
              </a:spcBef>
            </a:pPr>
            <a:endParaRPr lang="ro-RO" sz="1000" b="1" i="1" dirty="0" smtClean="0">
              <a:solidFill>
                <a:srgbClr val="002060"/>
              </a:solidFill>
              <a:latin typeface="Cambria Math" panose="02040503050406030204" pitchFamily="18" charset="0"/>
              <a:ea typeface="Cambria Math" panose="02040503050406030204" pitchFamily="18" charset="0"/>
            </a:endParaRPr>
          </a:p>
          <a:p>
            <a:pPr algn="l">
              <a:lnSpc>
                <a:spcPct val="100000"/>
              </a:lnSpc>
              <a:spcBef>
                <a:spcPts val="0"/>
              </a:spcBef>
            </a:pPr>
            <a:r>
              <a:rPr lang="ro-RO" sz="3200" b="1" dirty="0">
                <a:solidFill>
                  <a:srgbClr val="002060"/>
                </a:solidFill>
                <a:latin typeface="Cambria Math" panose="02040503050406030204" pitchFamily="18" charset="0"/>
                <a:ea typeface="Cambria Math" panose="02040503050406030204" pitchFamily="18" charset="0"/>
              </a:rPr>
              <a:t>Biserica </a:t>
            </a:r>
            <a:r>
              <a:rPr lang="ro-RO" sz="3200" b="1" dirty="0" smtClean="0">
                <a:solidFill>
                  <a:srgbClr val="002060"/>
                </a:solidFill>
                <a:latin typeface="Cambria Math" panose="02040503050406030204" pitchFamily="18" charset="0"/>
                <a:ea typeface="Cambria Math" panose="02040503050406030204" pitchFamily="18" charset="0"/>
              </a:rPr>
              <a:t>fortificată </a:t>
            </a:r>
            <a:r>
              <a:rPr lang="ro-RO" sz="3200" b="1" dirty="0">
                <a:solidFill>
                  <a:srgbClr val="002060"/>
                </a:solidFill>
                <a:latin typeface="Cambria Math" panose="02040503050406030204" pitchFamily="18" charset="0"/>
                <a:ea typeface="Cambria Math" panose="02040503050406030204" pitchFamily="18" charset="0"/>
              </a:rPr>
              <a:t>”Precista”</a:t>
            </a:r>
            <a:endParaRPr lang="ro-RO" sz="3000" b="1" i="1" dirty="0" smtClean="0">
              <a:solidFill>
                <a:srgbClr val="002060"/>
              </a:solidFill>
              <a:latin typeface="Cambria Math" panose="02040503050406030204" pitchFamily="18" charset="0"/>
              <a:ea typeface="Cambria Math" panose="02040503050406030204" pitchFamily="18" charset="0"/>
            </a:endParaRPr>
          </a:p>
        </p:txBody>
      </p:sp>
      <p:pic>
        <p:nvPicPr>
          <p:cNvPr id="3074" name="Picture 2" descr="Biserica fortificată Precista din Galați și tunelurile care pleacă spre  Dunăre | Romania Mama | Stiri | Administratie Publica | Anunturi | Joburi |  Turism | Sport | Lifestyle | Divertis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88428"/>
            <a:ext cx="4708525" cy="30764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887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75D884-FDB8-AC44-AF99-FABABEF66885}"/>
              </a:ext>
            </a:extLst>
          </p:cNvPr>
          <p:cNvSpPr>
            <a:spLocks noGrp="1"/>
          </p:cNvSpPr>
          <p:nvPr>
            <p:ph type="ctrTitle"/>
          </p:nvPr>
        </p:nvSpPr>
        <p:spPr>
          <a:xfrm>
            <a:off x="557213" y="4694439"/>
            <a:ext cx="10729912" cy="1392643"/>
          </a:xfrm>
        </p:spPr>
        <p:txBody>
          <a:bodyPr>
            <a:noAutofit/>
          </a:bodyPr>
          <a:lstStyle/>
          <a:p>
            <a:pPr>
              <a:lnSpc>
                <a:spcPct val="100000"/>
              </a:lnSpc>
              <a:spcBef>
                <a:spcPts val="0"/>
              </a:spcBef>
            </a:pPr>
            <a:r>
              <a:rPr lang="ro-RO" sz="3000" dirty="0" smtClean="0">
                <a:solidFill>
                  <a:srgbClr val="002060"/>
                </a:solidFill>
                <a:latin typeface="Cambria Math" panose="02040503050406030204" pitchFamily="18" charset="0"/>
                <a:ea typeface="Cambria Math" panose="02040503050406030204" pitchFamily="18" charset="0"/>
              </a:rPr>
              <a:t/>
            </a:r>
            <a:br>
              <a:rPr lang="ro-RO" sz="3000" dirty="0" smtClean="0">
                <a:solidFill>
                  <a:srgbClr val="002060"/>
                </a:solidFill>
                <a:latin typeface="Cambria Math" panose="02040503050406030204" pitchFamily="18" charset="0"/>
                <a:ea typeface="Cambria Math" panose="02040503050406030204" pitchFamily="18" charset="0"/>
              </a:rPr>
            </a:br>
            <a:r>
              <a:rPr lang="ro-RO" sz="3000" dirty="0" smtClean="0">
                <a:solidFill>
                  <a:srgbClr val="002060"/>
                </a:solidFill>
                <a:latin typeface="Cambria Math" panose="02040503050406030204" pitchFamily="18" charset="0"/>
                <a:ea typeface="Cambria Math" panose="02040503050406030204" pitchFamily="18" charset="0"/>
              </a:rPr>
              <a:t>Vă mulțumește pentru atenție și vă invită la un tur pietonal în orașul de la Dunăre, dar și la un drum itinerant prin </a:t>
            </a:r>
            <a:r>
              <a:rPr lang="ro-RO" sz="3000" smtClean="0">
                <a:solidFill>
                  <a:srgbClr val="002060"/>
                </a:solidFill>
                <a:latin typeface="Cambria Math" panose="02040503050406030204" pitchFamily="18" charset="0"/>
                <a:ea typeface="Cambria Math" panose="02040503050406030204" pitchFamily="18" charset="0"/>
              </a:rPr>
              <a:t>județul nostru în </a:t>
            </a:r>
            <a:r>
              <a:rPr lang="ro-RO" sz="3000" dirty="0" smtClean="0">
                <a:solidFill>
                  <a:srgbClr val="002060"/>
                </a:solidFill>
                <a:latin typeface="Cambria Math" panose="02040503050406030204" pitchFamily="18" charset="0"/>
                <a:ea typeface="Cambria Math" panose="02040503050406030204" pitchFamily="18" charset="0"/>
              </a:rPr>
              <a:t>cadrul activităților proiectului </a:t>
            </a:r>
            <a:r>
              <a:rPr lang="en-US" sz="2800" b="1" i="1" dirty="0" err="1">
                <a:solidFill>
                  <a:srgbClr val="002060"/>
                </a:solidFill>
                <a:latin typeface="Cambria Math" panose="02040503050406030204" pitchFamily="18" charset="0"/>
                <a:ea typeface="Cambria Math" panose="02040503050406030204" pitchFamily="18" charset="0"/>
              </a:rPr>
              <a:t>MuseumInfoTur</a:t>
            </a:r>
            <a:r>
              <a:rPr lang="ro-RO" sz="3000" dirty="0" smtClean="0">
                <a:solidFill>
                  <a:srgbClr val="002060"/>
                </a:solidFill>
                <a:latin typeface="Cambria Math" panose="02040503050406030204" pitchFamily="18" charset="0"/>
                <a:ea typeface="Cambria Math" panose="02040503050406030204" pitchFamily="18" charset="0"/>
              </a:rPr>
              <a:t/>
            </a:r>
            <a:br>
              <a:rPr lang="ro-RO" sz="3000" dirty="0" smtClean="0">
                <a:solidFill>
                  <a:srgbClr val="002060"/>
                </a:solidFill>
                <a:latin typeface="Cambria Math" panose="02040503050406030204" pitchFamily="18" charset="0"/>
                <a:ea typeface="Cambria Math" panose="02040503050406030204" pitchFamily="18" charset="0"/>
              </a:rPr>
            </a:br>
            <a:r>
              <a:rPr lang="ro-RO" sz="3000" dirty="0" smtClean="0">
                <a:solidFill>
                  <a:srgbClr val="002060"/>
                </a:solidFill>
                <a:latin typeface="Cambria Math" panose="02040503050406030204" pitchFamily="18" charset="0"/>
                <a:ea typeface="Cambria Math" panose="02040503050406030204" pitchFamily="18" charset="0"/>
              </a:rPr>
              <a:t/>
            </a:r>
            <a:br>
              <a:rPr lang="ro-RO" sz="3000" dirty="0" smtClean="0">
                <a:solidFill>
                  <a:srgbClr val="002060"/>
                </a:solidFill>
                <a:latin typeface="Cambria Math" panose="02040503050406030204" pitchFamily="18" charset="0"/>
                <a:ea typeface="Cambria Math" panose="02040503050406030204" pitchFamily="18" charset="0"/>
              </a:rPr>
            </a:br>
            <a:r>
              <a:rPr lang="ro-RO" sz="3000" dirty="0">
                <a:solidFill>
                  <a:srgbClr val="002060"/>
                </a:solidFill>
                <a:latin typeface="Cambria Math" panose="02040503050406030204" pitchFamily="18" charset="0"/>
                <a:ea typeface="Cambria Math" panose="02040503050406030204" pitchFamily="18" charset="0"/>
              </a:rPr>
              <a:t/>
            </a:r>
            <a:br>
              <a:rPr lang="ro-RO" sz="3000" dirty="0">
                <a:solidFill>
                  <a:srgbClr val="002060"/>
                </a:solidFill>
                <a:latin typeface="Cambria Math" panose="02040503050406030204" pitchFamily="18" charset="0"/>
                <a:ea typeface="Cambria Math" panose="02040503050406030204" pitchFamily="18" charset="0"/>
              </a:rPr>
            </a:br>
            <a:r>
              <a:rPr lang="ro-RO" sz="3000" dirty="0" smtClean="0">
                <a:solidFill>
                  <a:srgbClr val="002060"/>
                </a:solidFill>
                <a:latin typeface="Cambria Math" panose="02040503050406030204" pitchFamily="18" charset="0"/>
                <a:ea typeface="Cambria Math" panose="02040503050406030204" pitchFamily="18" charset="0"/>
              </a:rPr>
              <a:t>								Elena CARDAȘ</a:t>
            </a:r>
            <a:br>
              <a:rPr lang="ro-RO" sz="3000" dirty="0" smtClean="0">
                <a:solidFill>
                  <a:srgbClr val="002060"/>
                </a:solidFill>
                <a:latin typeface="Cambria Math" panose="02040503050406030204" pitchFamily="18" charset="0"/>
                <a:ea typeface="Cambria Math" panose="02040503050406030204" pitchFamily="18" charset="0"/>
              </a:rPr>
            </a:br>
            <a:r>
              <a:rPr lang="ro-RO" sz="3000" dirty="0" smtClean="0">
                <a:solidFill>
                  <a:srgbClr val="002060"/>
                </a:solidFill>
                <a:latin typeface="Cambria Math" panose="02040503050406030204" pitchFamily="18" charset="0"/>
                <a:ea typeface="Cambria Math" panose="02040503050406030204" pitchFamily="18" charset="0"/>
              </a:rPr>
              <a:t>								Manager proiect</a:t>
            </a:r>
            <a:br>
              <a:rPr lang="ro-RO" sz="3000" dirty="0" smtClean="0">
                <a:solidFill>
                  <a:srgbClr val="002060"/>
                </a:solidFill>
                <a:latin typeface="Cambria Math" panose="02040503050406030204" pitchFamily="18" charset="0"/>
                <a:ea typeface="Cambria Math" panose="02040503050406030204" pitchFamily="18" charset="0"/>
              </a:rPr>
            </a:br>
            <a:r>
              <a:rPr lang="ro-RO" sz="3000" dirty="0" smtClean="0">
                <a:solidFill>
                  <a:srgbClr val="002060"/>
                </a:solidFill>
                <a:latin typeface="Cambria Math" panose="02040503050406030204" pitchFamily="18" charset="0"/>
                <a:ea typeface="Cambria Math" panose="02040503050406030204" pitchFamily="18" charset="0"/>
              </a:rPr>
              <a:t>									</a:t>
            </a:r>
            <a:r>
              <a:rPr lang="ro-RO" sz="1800" dirty="0" smtClean="0">
                <a:solidFill>
                  <a:srgbClr val="002060"/>
                </a:solidFill>
                <a:latin typeface="Cambria Math" panose="02040503050406030204" pitchFamily="18" charset="0"/>
                <a:ea typeface="Cambria Math" panose="02040503050406030204" pitchFamily="18" charset="0"/>
              </a:rPr>
              <a:t>18.09.2020</a:t>
            </a:r>
            <a:endParaRPr lang="en-US" sz="1800" dirty="0">
              <a:solidFill>
                <a:srgbClr val="002060"/>
              </a:solidFill>
              <a:latin typeface="Cambria Math" panose="02040503050406030204" pitchFamily="18" charset="0"/>
              <a:ea typeface="Cambria Math" panose="02040503050406030204" pitchFamily="18" charset="0"/>
            </a:endParaRPr>
          </a:p>
        </p:txBody>
      </p:sp>
      <p:sp>
        <p:nvSpPr>
          <p:cNvPr id="3" name="Subtitle 2">
            <a:extLst>
              <a:ext uri="{FF2B5EF4-FFF2-40B4-BE49-F238E27FC236}">
                <a16:creationId xmlns="" xmlns:a16="http://schemas.microsoft.com/office/drawing/2014/main" id="{CCDC6A53-E94B-B94A-9C17-3D1AEBEDA653}"/>
              </a:ext>
            </a:extLst>
          </p:cNvPr>
          <p:cNvSpPr>
            <a:spLocks noGrp="1"/>
          </p:cNvSpPr>
          <p:nvPr>
            <p:ph type="subTitle" idx="1"/>
          </p:nvPr>
        </p:nvSpPr>
        <p:spPr>
          <a:xfrm>
            <a:off x="342900" y="427039"/>
            <a:ext cx="9939337" cy="812801"/>
          </a:xfrm>
        </p:spPr>
        <p:txBody>
          <a:bodyPr/>
          <a:lstStyle/>
          <a:p>
            <a:pPr>
              <a:lnSpc>
                <a:spcPct val="100000"/>
              </a:lnSpc>
              <a:spcBef>
                <a:spcPts val="0"/>
              </a:spcBef>
            </a:pPr>
            <a:r>
              <a:rPr lang="ro-RO" sz="4000" dirty="0">
                <a:solidFill>
                  <a:srgbClr val="002060"/>
                </a:solidFill>
                <a:latin typeface="Cambria Math" panose="02040503050406030204" pitchFamily="18" charset="0"/>
                <a:ea typeface="Cambria Math" panose="02040503050406030204" pitchFamily="18" charset="0"/>
              </a:rPr>
              <a:t>Asociația de Cooperare Transfrontalieră ”Euroregiunea Dunărea de Jos” Galați</a:t>
            </a:r>
            <a:endParaRPr lang="ro-RO" sz="4000" b="1" i="1" dirty="0" smtClean="0">
              <a:solidFill>
                <a:srgbClr val="002060"/>
              </a:solidFill>
              <a:latin typeface="Cambria Math" panose="02040503050406030204" pitchFamily="18" charset="0"/>
              <a:ea typeface="Cambria Math" panose="02040503050406030204" pitchFamily="18" charset="0"/>
            </a:endParaRPr>
          </a:p>
          <a:p>
            <a:pPr>
              <a:lnSpc>
                <a:spcPct val="100000"/>
              </a:lnSpc>
              <a:spcBef>
                <a:spcPts val="0"/>
              </a:spcBef>
            </a:pPr>
            <a:endParaRPr lang="ro-RO" sz="1000" b="1" i="1" dirty="0" smtClean="0">
              <a:solidFill>
                <a:srgbClr val="002060"/>
              </a:solidFill>
              <a:latin typeface="Cambria Math" panose="02040503050406030204" pitchFamily="18" charset="0"/>
              <a:ea typeface="Cambria Math" panose="02040503050406030204" pitchFamily="18" charset="0"/>
            </a:endParaRPr>
          </a:p>
          <a:p>
            <a:pPr algn="l">
              <a:lnSpc>
                <a:spcPct val="100000"/>
              </a:lnSpc>
              <a:spcBef>
                <a:spcPts val="0"/>
              </a:spcBef>
            </a:pPr>
            <a:endParaRPr lang="ro-RO" sz="3000" b="1" i="1" dirty="0" smtClean="0">
              <a:solidFill>
                <a:srgbClr val="002060"/>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78401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evt-p.s3.eu-central-1.amazonaws.com/profiles/avatars_big/000/030/924.jpg?15404845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9713"/>
            <a:ext cx="4220649" cy="23712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8175D884-FDB8-AC44-AF99-FABABEF66885}"/>
              </a:ext>
            </a:extLst>
          </p:cNvPr>
          <p:cNvSpPr>
            <a:spLocks noGrp="1"/>
          </p:cNvSpPr>
          <p:nvPr>
            <p:ph type="ctrTitle"/>
          </p:nvPr>
        </p:nvSpPr>
        <p:spPr>
          <a:xfrm>
            <a:off x="128587" y="165101"/>
            <a:ext cx="10058399" cy="2387600"/>
          </a:xfrm>
        </p:spPr>
        <p:txBody>
          <a:bodyPr>
            <a:normAutofit/>
          </a:bodyPr>
          <a:lstStyle/>
          <a:p>
            <a:r>
              <a:rPr lang="ro-RO" sz="4400" dirty="0" smtClean="0">
                <a:solidFill>
                  <a:srgbClr val="002060"/>
                </a:solidFill>
                <a:latin typeface="Cambria Math" panose="02040503050406030204" pitchFamily="18" charset="0"/>
                <a:ea typeface="Cambria Math" panose="02040503050406030204" pitchFamily="18" charset="0"/>
              </a:rPr>
              <a:t>Galațiul este un ansamblu urban în care istoria, tradiția, modernul și inovația coexistă.  </a:t>
            </a:r>
            <a:endParaRPr lang="x-none" sz="4400" dirty="0">
              <a:solidFill>
                <a:srgbClr val="002060"/>
              </a:solidFill>
              <a:latin typeface="Cambria Math" panose="02040503050406030204" pitchFamily="18" charset="0"/>
              <a:ea typeface="Cambria Math" panose="02040503050406030204" pitchFamily="18" charset="0"/>
            </a:endParaRPr>
          </a:p>
        </p:txBody>
      </p:sp>
      <p:sp>
        <p:nvSpPr>
          <p:cNvPr id="3" name="Subtitle 2">
            <a:extLst>
              <a:ext uri="{FF2B5EF4-FFF2-40B4-BE49-F238E27FC236}">
                <a16:creationId xmlns="" xmlns:a16="http://schemas.microsoft.com/office/drawing/2014/main" id="{CCDC6A53-E94B-B94A-9C17-3D1AEBEDA653}"/>
              </a:ext>
            </a:extLst>
          </p:cNvPr>
          <p:cNvSpPr>
            <a:spLocks noGrp="1"/>
          </p:cNvSpPr>
          <p:nvPr>
            <p:ph type="subTitle" idx="1"/>
          </p:nvPr>
        </p:nvSpPr>
        <p:spPr>
          <a:xfrm>
            <a:off x="2386013" y="3050468"/>
            <a:ext cx="9939337" cy="2201864"/>
          </a:xfrm>
        </p:spPr>
        <p:txBody>
          <a:bodyPr/>
          <a:lstStyle/>
          <a:p>
            <a:r>
              <a:rPr lang="ro-RO" sz="3600" dirty="0" smtClean="0">
                <a:solidFill>
                  <a:schemeClr val="bg1"/>
                </a:solidFill>
                <a:latin typeface="Cambria Math" panose="02040503050406030204" pitchFamily="18" charset="0"/>
                <a:ea typeface="Cambria Math" panose="02040503050406030204" pitchFamily="18" charset="0"/>
              </a:rPr>
              <a:t>Situat </a:t>
            </a:r>
            <a:r>
              <a:rPr lang="ro-RO" sz="3600" dirty="0" smtClean="0">
                <a:solidFill>
                  <a:srgbClr val="002060"/>
                </a:solidFill>
                <a:latin typeface="Cambria Math" panose="02040503050406030204" pitchFamily="18" charset="0"/>
                <a:ea typeface="Cambria Math" panose="02040503050406030204" pitchFamily="18" charset="0"/>
              </a:rPr>
              <a:t>la confluiența a trei mari cursuri de apă, </a:t>
            </a:r>
            <a:r>
              <a:rPr lang="ro-RO" sz="3600" dirty="0" smtClean="0">
                <a:solidFill>
                  <a:schemeClr val="bg1"/>
                </a:solidFill>
                <a:latin typeface="Cambria Math" panose="02040503050406030204" pitchFamily="18" charset="0"/>
                <a:ea typeface="Cambria Math" panose="02040503050406030204" pitchFamily="18" charset="0"/>
              </a:rPr>
              <a:t>Dunăre</a:t>
            </a:r>
            <a:r>
              <a:rPr lang="en-GB" sz="3600" dirty="0" smtClean="0">
                <a:solidFill>
                  <a:schemeClr val="bg1"/>
                </a:solidFill>
                <a:latin typeface="Cambria Math" panose="02040503050406030204" pitchFamily="18" charset="0"/>
                <a:ea typeface="Cambria Math" panose="02040503050406030204" pitchFamily="18" charset="0"/>
              </a:rPr>
              <a:t>,</a:t>
            </a:r>
            <a:r>
              <a:rPr lang="ro-RO" sz="3600" dirty="0" smtClean="0">
                <a:solidFill>
                  <a:srgbClr val="002060"/>
                </a:solidFill>
                <a:latin typeface="Cambria Math" panose="02040503050406030204" pitchFamily="18" charset="0"/>
                <a:ea typeface="Cambria Math" panose="02040503050406030204" pitchFamily="18" charset="0"/>
              </a:rPr>
              <a:t> Siret și Prut, precum și la răscrucea unor </a:t>
            </a:r>
            <a:r>
              <a:rPr lang="ro-RO" sz="3600" dirty="0" smtClean="0">
                <a:solidFill>
                  <a:schemeClr val="bg1"/>
                </a:solidFill>
                <a:latin typeface="Cambria Math" panose="02040503050406030204" pitchFamily="18" charset="0"/>
                <a:ea typeface="Cambria Math" panose="02040503050406030204" pitchFamily="18" charset="0"/>
              </a:rPr>
              <a:t>vechi</a:t>
            </a:r>
            <a:r>
              <a:rPr lang="ro-RO" sz="3600" dirty="0" smtClean="0">
                <a:solidFill>
                  <a:srgbClr val="002060"/>
                </a:solidFill>
                <a:latin typeface="Cambria Math" panose="02040503050406030204" pitchFamily="18" charset="0"/>
                <a:ea typeface="Cambria Math" panose="02040503050406030204" pitchFamily="18" charset="0"/>
              </a:rPr>
              <a:t> drumuri comerciale, Galați este singurul oraș </a:t>
            </a:r>
            <a:r>
              <a:rPr lang="en-GB" sz="3600" dirty="0" smtClean="0">
                <a:solidFill>
                  <a:srgbClr val="002060"/>
                </a:solidFill>
                <a:latin typeface="Cambria Math" panose="02040503050406030204" pitchFamily="18" charset="0"/>
                <a:ea typeface="Cambria Math" panose="02040503050406030204" pitchFamily="18" charset="0"/>
              </a:rPr>
              <a:t>- </a:t>
            </a:r>
            <a:r>
              <a:rPr lang="ro-RO" sz="3600" dirty="0" smtClean="0">
                <a:solidFill>
                  <a:srgbClr val="002060"/>
                </a:solidFill>
                <a:latin typeface="Cambria Math" panose="02040503050406030204" pitchFamily="18" charset="0"/>
                <a:ea typeface="Cambria Math" panose="02040503050406030204" pitchFamily="18" charset="0"/>
              </a:rPr>
              <a:t>port al Moldovei. </a:t>
            </a:r>
          </a:p>
        </p:txBody>
      </p:sp>
    </p:spTree>
    <p:extLst>
      <p:ext uri="{BB962C8B-B14F-4D97-AF65-F5344CB8AC3E}">
        <p14:creationId xmlns:p14="http://schemas.microsoft.com/office/powerpoint/2010/main" val="370702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75D884-FDB8-AC44-AF99-FABABEF66885}"/>
              </a:ext>
            </a:extLst>
          </p:cNvPr>
          <p:cNvSpPr>
            <a:spLocks noGrp="1"/>
          </p:cNvSpPr>
          <p:nvPr>
            <p:ph type="ctrTitle"/>
          </p:nvPr>
        </p:nvSpPr>
        <p:spPr>
          <a:xfrm>
            <a:off x="552451" y="692153"/>
            <a:ext cx="10058399" cy="2387600"/>
          </a:xfrm>
        </p:spPr>
        <p:txBody>
          <a:bodyPr>
            <a:normAutofit fontScale="90000"/>
          </a:bodyPr>
          <a:lstStyle/>
          <a:p>
            <a:r>
              <a:rPr lang="ro-RO" sz="4400" dirty="0" smtClean="0">
                <a:solidFill>
                  <a:srgbClr val="002060"/>
                </a:solidFill>
                <a:latin typeface="Cambria Math" panose="02040503050406030204" pitchFamily="18" charset="0"/>
                <a:ea typeface="Cambria Math" panose="02040503050406030204" pitchFamily="18" charset="0"/>
              </a:rPr>
              <a:t>Galațiul </a:t>
            </a:r>
            <a:r>
              <a:rPr lang="en-GB" sz="4400" dirty="0" err="1" smtClean="0">
                <a:solidFill>
                  <a:srgbClr val="002060"/>
                </a:solidFill>
                <a:latin typeface="Cambria Math" panose="02040503050406030204" pitchFamily="18" charset="0"/>
                <a:ea typeface="Cambria Math" panose="02040503050406030204" pitchFamily="18" charset="0"/>
              </a:rPr>
              <a:t>favorizeaz</a:t>
            </a:r>
            <a:r>
              <a:rPr lang="ro-RO" sz="4400" dirty="0" smtClean="0">
                <a:solidFill>
                  <a:srgbClr val="002060"/>
                </a:solidFill>
                <a:latin typeface="Cambria Math" panose="02040503050406030204" pitchFamily="18" charset="0"/>
                <a:ea typeface="Cambria Math" panose="02040503050406030204" pitchFamily="18" charset="0"/>
              </a:rPr>
              <a:t>ă turismul prin intermediul culturii, tradițiilor și obicieiurilor pe care comunitatea locală le mai păstrează...</a:t>
            </a:r>
            <a:endParaRPr lang="x-none" sz="4400" dirty="0">
              <a:solidFill>
                <a:srgbClr val="002060"/>
              </a:solidFill>
              <a:latin typeface="Cambria Math" panose="02040503050406030204" pitchFamily="18" charset="0"/>
              <a:ea typeface="Cambria Math" panose="02040503050406030204" pitchFamily="18" charset="0"/>
            </a:endParaRPr>
          </a:p>
        </p:txBody>
      </p:sp>
      <p:sp>
        <p:nvSpPr>
          <p:cNvPr id="3" name="Subtitle 2">
            <a:extLst>
              <a:ext uri="{FF2B5EF4-FFF2-40B4-BE49-F238E27FC236}">
                <a16:creationId xmlns="" xmlns:a16="http://schemas.microsoft.com/office/drawing/2014/main" id="{CCDC6A53-E94B-B94A-9C17-3D1AEBEDA653}"/>
              </a:ext>
            </a:extLst>
          </p:cNvPr>
          <p:cNvSpPr>
            <a:spLocks noGrp="1"/>
          </p:cNvSpPr>
          <p:nvPr>
            <p:ph type="subTitle" idx="1"/>
          </p:nvPr>
        </p:nvSpPr>
        <p:spPr>
          <a:xfrm>
            <a:off x="0" y="477839"/>
            <a:ext cx="9939337" cy="812801"/>
          </a:xfrm>
        </p:spPr>
        <p:txBody>
          <a:bodyPr/>
          <a:lstStyle/>
          <a:p>
            <a:r>
              <a:rPr lang="ro-RO" sz="4000" b="1" i="1" dirty="0" smtClean="0">
                <a:solidFill>
                  <a:srgbClr val="002060"/>
                </a:solidFill>
                <a:latin typeface="Cambria Math" panose="02040503050406030204" pitchFamily="18" charset="0"/>
                <a:ea typeface="Cambria Math" panose="02040503050406030204" pitchFamily="18" charset="0"/>
              </a:rPr>
              <a:t>Repere turistice la Galați...</a:t>
            </a:r>
          </a:p>
        </p:txBody>
      </p:sp>
      <p:sp>
        <p:nvSpPr>
          <p:cNvPr id="4" name="Subtitle 2">
            <a:extLst>
              <a:ext uri="{FF2B5EF4-FFF2-40B4-BE49-F238E27FC236}">
                <a16:creationId xmlns="" xmlns:a16="http://schemas.microsoft.com/office/drawing/2014/main" id="{CCDC6A53-E94B-B94A-9C17-3D1AEBEDA653}"/>
              </a:ext>
            </a:extLst>
          </p:cNvPr>
          <p:cNvSpPr txBox="1">
            <a:spLocks/>
          </p:cNvSpPr>
          <p:nvPr/>
        </p:nvSpPr>
        <p:spPr>
          <a:xfrm>
            <a:off x="3063477" y="3700467"/>
            <a:ext cx="9939337" cy="812801"/>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o-RO" sz="4000" b="1" i="1" dirty="0" smtClean="0">
                <a:solidFill>
                  <a:srgbClr val="002060"/>
                </a:solidFill>
                <a:latin typeface="Cambria Math" panose="02040503050406030204" pitchFamily="18" charset="0"/>
                <a:ea typeface="Cambria Math" panose="02040503050406030204" pitchFamily="18" charset="0"/>
              </a:rPr>
              <a:t>Carte de vizită...</a:t>
            </a:r>
          </a:p>
          <a:p>
            <a:pPr algn="l"/>
            <a:endParaRPr lang="ro-RO" sz="4000" b="1" i="1" dirty="0" smtClean="0">
              <a:solidFill>
                <a:srgbClr val="002060"/>
              </a:solidFill>
              <a:latin typeface="Cambria Math" panose="02040503050406030204" pitchFamily="18" charset="0"/>
              <a:ea typeface="Cambria Math" panose="02040503050406030204" pitchFamily="18" charset="0"/>
            </a:endParaRPr>
          </a:p>
          <a:p>
            <a:endParaRPr lang="ro-RO" sz="4000" b="1" i="1" dirty="0">
              <a:solidFill>
                <a:srgbClr val="002060"/>
              </a:solidFill>
              <a:latin typeface="Cambria Math" panose="02040503050406030204" pitchFamily="18" charset="0"/>
              <a:ea typeface="Cambria Math" panose="02040503050406030204" pitchFamily="18" charset="0"/>
            </a:endParaRPr>
          </a:p>
        </p:txBody>
      </p:sp>
      <p:pic>
        <p:nvPicPr>
          <p:cNvPr id="7" name="K4mvHImdAwM"/>
          <p:cNvPicPr>
            <a:picLocks noRot="1" noChangeAspect="1"/>
          </p:cNvPicPr>
          <p:nvPr>
            <a:videoFile r:link="rId1"/>
          </p:nvPr>
        </p:nvPicPr>
        <p:blipFill>
          <a:blip r:embed="rId3"/>
          <a:stretch>
            <a:fillRect/>
          </a:stretch>
        </p:blipFill>
        <p:spPr>
          <a:xfrm>
            <a:off x="397668" y="3079753"/>
            <a:ext cx="4572000" cy="2571750"/>
          </a:xfrm>
          <a:prstGeom prst="rect">
            <a:avLst/>
          </a:prstGeom>
        </p:spPr>
      </p:pic>
    </p:spTree>
    <p:extLst>
      <p:ext uri="{BB962C8B-B14F-4D97-AF65-F5344CB8AC3E}">
        <p14:creationId xmlns:p14="http://schemas.microsoft.com/office/powerpoint/2010/main" val="33083648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75D884-FDB8-AC44-AF99-FABABEF66885}"/>
              </a:ext>
            </a:extLst>
          </p:cNvPr>
          <p:cNvSpPr>
            <a:spLocks noGrp="1"/>
          </p:cNvSpPr>
          <p:nvPr>
            <p:ph type="ctrTitle"/>
          </p:nvPr>
        </p:nvSpPr>
        <p:spPr>
          <a:xfrm>
            <a:off x="5424488" y="3262316"/>
            <a:ext cx="6767512" cy="2387600"/>
          </a:xfrm>
        </p:spPr>
        <p:txBody>
          <a:bodyPr>
            <a:normAutofit fontScale="90000"/>
          </a:bodyPr>
          <a:lstStyle/>
          <a:p>
            <a:r>
              <a:rPr lang="ro-RO" sz="4000" b="1" dirty="0" smtClean="0">
                <a:solidFill>
                  <a:srgbClr val="002060"/>
                </a:solidFill>
                <a:latin typeface="Cambria Math" panose="02040503050406030204" pitchFamily="18" charset="0"/>
                <a:ea typeface="Cambria Math" panose="02040503050406030204" pitchFamily="18" charset="0"/>
              </a:rPr>
              <a:t/>
            </a:r>
            <a:br>
              <a:rPr lang="ro-RO" sz="4000" b="1" dirty="0" smtClean="0">
                <a:solidFill>
                  <a:srgbClr val="002060"/>
                </a:solidFill>
                <a:latin typeface="Cambria Math" panose="02040503050406030204" pitchFamily="18" charset="0"/>
                <a:ea typeface="Cambria Math" panose="02040503050406030204" pitchFamily="18" charset="0"/>
              </a:rPr>
            </a:br>
            <a:r>
              <a:rPr lang="ro-RO" sz="4400" dirty="0" smtClean="0">
                <a:solidFill>
                  <a:srgbClr val="002060"/>
                </a:solidFill>
                <a:latin typeface="Cambria Math" panose="02040503050406030204" pitchFamily="18" charset="0"/>
                <a:ea typeface="Cambria Math" panose="02040503050406030204" pitchFamily="18" charset="0"/>
              </a:rPr>
              <a:t/>
            </a:r>
            <a:br>
              <a:rPr lang="ro-RO" sz="4400" dirty="0" smtClean="0">
                <a:solidFill>
                  <a:srgbClr val="002060"/>
                </a:solidFill>
                <a:latin typeface="Cambria Math" panose="02040503050406030204" pitchFamily="18" charset="0"/>
                <a:ea typeface="Cambria Math" panose="02040503050406030204" pitchFamily="18" charset="0"/>
              </a:rPr>
            </a:br>
            <a:r>
              <a:rPr lang="ro-RO" sz="4000" dirty="0" smtClean="0">
                <a:solidFill>
                  <a:srgbClr val="002060"/>
                </a:solidFill>
                <a:latin typeface="Cambria Math" panose="02040503050406030204" pitchFamily="18" charset="0"/>
                <a:ea typeface="Cambria Math" panose="02040503050406030204" pitchFamily="18" charset="0"/>
              </a:rPr>
              <a:t>La 24 ianuarie 1939 se inugurează la Galați prima instituție muzeistică ”Muzeul Cuza Vodă”, devenit ulterior Muzeul de Istorie Galați</a:t>
            </a:r>
            <a:br>
              <a:rPr lang="ro-RO" sz="4000" dirty="0" smtClean="0">
                <a:solidFill>
                  <a:srgbClr val="002060"/>
                </a:solidFill>
                <a:latin typeface="Cambria Math" panose="02040503050406030204" pitchFamily="18" charset="0"/>
                <a:ea typeface="Cambria Math" panose="02040503050406030204" pitchFamily="18" charset="0"/>
              </a:rPr>
            </a:br>
            <a:r>
              <a:rPr lang="ro-RO" sz="4000" dirty="0" smtClean="0">
                <a:solidFill>
                  <a:srgbClr val="002060"/>
                </a:solidFill>
                <a:latin typeface="Cambria Math" panose="02040503050406030204" pitchFamily="18" charset="0"/>
                <a:ea typeface="Cambria Math" panose="02040503050406030204" pitchFamily="18" charset="0"/>
              </a:rPr>
              <a:t>un veritabil ansamblu expozițional și documentar</a:t>
            </a:r>
            <a:endParaRPr lang="x-none" sz="4000" dirty="0">
              <a:solidFill>
                <a:srgbClr val="002060"/>
              </a:solidFill>
              <a:latin typeface="Cambria Math" panose="02040503050406030204" pitchFamily="18" charset="0"/>
              <a:ea typeface="Cambria Math" panose="02040503050406030204" pitchFamily="18" charset="0"/>
            </a:endParaRPr>
          </a:p>
        </p:txBody>
      </p:sp>
      <p:sp>
        <p:nvSpPr>
          <p:cNvPr id="3" name="Subtitle 2">
            <a:extLst>
              <a:ext uri="{FF2B5EF4-FFF2-40B4-BE49-F238E27FC236}">
                <a16:creationId xmlns="" xmlns:a16="http://schemas.microsoft.com/office/drawing/2014/main" id="{CCDC6A53-E94B-B94A-9C17-3D1AEBEDA653}"/>
              </a:ext>
            </a:extLst>
          </p:cNvPr>
          <p:cNvSpPr>
            <a:spLocks noGrp="1"/>
          </p:cNvSpPr>
          <p:nvPr>
            <p:ph type="subTitle" idx="1"/>
          </p:nvPr>
        </p:nvSpPr>
        <p:spPr>
          <a:xfrm>
            <a:off x="542925" y="406401"/>
            <a:ext cx="9939337" cy="812801"/>
          </a:xfrm>
        </p:spPr>
        <p:txBody>
          <a:bodyPr/>
          <a:lstStyle/>
          <a:p>
            <a:pPr>
              <a:lnSpc>
                <a:spcPct val="100000"/>
              </a:lnSpc>
              <a:spcBef>
                <a:spcPts val="0"/>
              </a:spcBef>
            </a:pPr>
            <a:r>
              <a:rPr lang="ro-RO" sz="4000" b="1" i="1" dirty="0" smtClean="0">
                <a:solidFill>
                  <a:srgbClr val="002060"/>
                </a:solidFill>
                <a:latin typeface="Cambria Math" panose="02040503050406030204" pitchFamily="18" charset="0"/>
                <a:ea typeface="Cambria Math" panose="02040503050406030204" pitchFamily="18" charset="0"/>
              </a:rPr>
              <a:t>Repere turistice la Galați...</a:t>
            </a:r>
          </a:p>
          <a:p>
            <a:pPr>
              <a:lnSpc>
                <a:spcPct val="100000"/>
              </a:lnSpc>
              <a:spcBef>
                <a:spcPts val="0"/>
              </a:spcBef>
            </a:pPr>
            <a:endParaRPr lang="ro-RO" sz="1000" b="1" i="1" dirty="0" smtClean="0">
              <a:solidFill>
                <a:srgbClr val="002060"/>
              </a:solidFill>
              <a:latin typeface="Cambria Math" panose="02040503050406030204" pitchFamily="18" charset="0"/>
              <a:ea typeface="Cambria Math" panose="02040503050406030204" pitchFamily="18" charset="0"/>
            </a:endParaRPr>
          </a:p>
          <a:p>
            <a:pPr algn="l">
              <a:lnSpc>
                <a:spcPct val="100000"/>
              </a:lnSpc>
              <a:spcBef>
                <a:spcPts val="0"/>
              </a:spcBef>
            </a:pPr>
            <a:r>
              <a:rPr lang="ro-RO" sz="4000" b="1" dirty="0">
                <a:solidFill>
                  <a:srgbClr val="002060"/>
                </a:solidFill>
                <a:latin typeface="Cambria Math" panose="02040503050406030204" pitchFamily="18" charset="0"/>
                <a:ea typeface="Cambria Math" panose="02040503050406030204" pitchFamily="18" charset="0"/>
              </a:rPr>
              <a:t>Muzeul de istorie ”Paul Păltânea”</a:t>
            </a:r>
            <a:endParaRPr lang="ro-RO" sz="4000" b="1" i="1" dirty="0" smtClean="0">
              <a:solidFill>
                <a:srgbClr val="002060"/>
              </a:solidFill>
              <a:latin typeface="Cambria Math" panose="02040503050406030204" pitchFamily="18" charset="0"/>
              <a:ea typeface="Cambria Math" panose="02040503050406030204" pitchFamily="18" charset="0"/>
            </a:endParaRPr>
          </a:p>
        </p:txBody>
      </p:sp>
      <p:pic>
        <p:nvPicPr>
          <p:cNvPr id="4" name="Picture 3"/>
          <p:cNvPicPr>
            <a:picLocks noChangeAspect="1"/>
          </p:cNvPicPr>
          <p:nvPr/>
        </p:nvPicPr>
        <p:blipFill rotWithShape="1">
          <a:blip r:embed="rId2"/>
          <a:srcRect l="2814" t="17484" r="38593" b="29990"/>
          <a:stretch/>
        </p:blipFill>
        <p:spPr>
          <a:xfrm>
            <a:off x="119371" y="2286002"/>
            <a:ext cx="5893285" cy="2970216"/>
          </a:xfrm>
          <a:prstGeom prst="rect">
            <a:avLst/>
          </a:prstGeom>
          <a:ln>
            <a:noFill/>
          </a:ln>
          <a:effectLst>
            <a:softEdge rad="112500"/>
          </a:effectLst>
        </p:spPr>
      </p:pic>
    </p:spTree>
    <p:extLst>
      <p:ext uri="{BB962C8B-B14F-4D97-AF65-F5344CB8AC3E}">
        <p14:creationId xmlns:p14="http://schemas.microsoft.com/office/powerpoint/2010/main" val="2809552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75D884-FDB8-AC44-AF99-FABABEF66885}"/>
              </a:ext>
            </a:extLst>
          </p:cNvPr>
          <p:cNvSpPr>
            <a:spLocks noGrp="1"/>
          </p:cNvSpPr>
          <p:nvPr>
            <p:ph type="ctrTitle"/>
          </p:nvPr>
        </p:nvSpPr>
        <p:spPr>
          <a:xfrm>
            <a:off x="4729163" y="3073856"/>
            <a:ext cx="7462837" cy="2387600"/>
          </a:xfrm>
        </p:spPr>
        <p:txBody>
          <a:bodyPr>
            <a:normAutofit fontScale="90000"/>
          </a:bodyPr>
          <a:lstStyle/>
          <a:p>
            <a:r>
              <a:rPr lang="ro-RO" sz="4000" b="1" dirty="0" smtClean="0">
                <a:solidFill>
                  <a:srgbClr val="002060"/>
                </a:solidFill>
                <a:latin typeface="Cambria Math" panose="02040503050406030204" pitchFamily="18" charset="0"/>
                <a:ea typeface="Cambria Math" panose="02040503050406030204" pitchFamily="18" charset="0"/>
              </a:rPr>
              <a:t/>
            </a:r>
            <a:br>
              <a:rPr lang="ro-RO" sz="4000" b="1" dirty="0" smtClean="0">
                <a:solidFill>
                  <a:srgbClr val="002060"/>
                </a:solidFill>
                <a:latin typeface="Cambria Math" panose="02040503050406030204" pitchFamily="18" charset="0"/>
                <a:ea typeface="Cambria Math" panose="02040503050406030204" pitchFamily="18" charset="0"/>
              </a:rPr>
            </a:br>
            <a:r>
              <a:rPr lang="ro-RO" sz="4400" dirty="0" smtClean="0">
                <a:solidFill>
                  <a:srgbClr val="002060"/>
                </a:solidFill>
                <a:latin typeface="Cambria Math" panose="02040503050406030204" pitchFamily="18" charset="0"/>
                <a:ea typeface="Cambria Math" panose="02040503050406030204" pitchFamily="18" charset="0"/>
              </a:rPr>
              <a:t/>
            </a:r>
            <a:br>
              <a:rPr lang="ro-RO" sz="4400" dirty="0" smtClean="0">
                <a:solidFill>
                  <a:srgbClr val="002060"/>
                </a:solidFill>
                <a:latin typeface="Cambria Math" panose="02040503050406030204" pitchFamily="18" charset="0"/>
                <a:ea typeface="Cambria Math" panose="02040503050406030204" pitchFamily="18" charset="0"/>
              </a:rPr>
            </a:br>
            <a:r>
              <a:rPr lang="ro-RO" sz="4400" dirty="0" smtClean="0">
                <a:solidFill>
                  <a:srgbClr val="002060"/>
                </a:solidFill>
                <a:latin typeface="Cambria Math" panose="02040503050406030204" pitchFamily="18" charset="0"/>
                <a:ea typeface="Cambria Math" panose="02040503050406030204" pitchFamily="18" charset="0"/>
              </a:rPr>
              <a:t>...primul Muzeu de Artă contemporană din România a cărui misiune este de a conserva și promova arta plastică modernă - pictura, sculptura, grafica, artele decorative</a:t>
            </a:r>
            <a:endParaRPr lang="x-none" sz="4400" dirty="0">
              <a:solidFill>
                <a:srgbClr val="002060"/>
              </a:solidFill>
              <a:latin typeface="Cambria Math" panose="02040503050406030204" pitchFamily="18" charset="0"/>
              <a:ea typeface="Cambria Math" panose="02040503050406030204" pitchFamily="18" charset="0"/>
            </a:endParaRPr>
          </a:p>
        </p:txBody>
      </p:sp>
      <p:sp>
        <p:nvSpPr>
          <p:cNvPr id="3" name="Subtitle 2">
            <a:extLst>
              <a:ext uri="{FF2B5EF4-FFF2-40B4-BE49-F238E27FC236}">
                <a16:creationId xmlns="" xmlns:a16="http://schemas.microsoft.com/office/drawing/2014/main" id="{CCDC6A53-E94B-B94A-9C17-3D1AEBEDA653}"/>
              </a:ext>
            </a:extLst>
          </p:cNvPr>
          <p:cNvSpPr>
            <a:spLocks noGrp="1"/>
          </p:cNvSpPr>
          <p:nvPr>
            <p:ph type="subTitle" idx="1"/>
          </p:nvPr>
        </p:nvSpPr>
        <p:spPr>
          <a:xfrm>
            <a:off x="542925" y="406401"/>
            <a:ext cx="9939337" cy="812801"/>
          </a:xfrm>
        </p:spPr>
        <p:txBody>
          <a:bodyPr/>
          <a:lstStyle/>
          <a:p>
            <a:pPr>
              <a:lnSpc>
                <a:spcPct val="100000"/>
              </a:lnSpc>
              <a:spcBef>
                <a:spcPts val="0"/>
              </a:spcBef>
            </a:pPr>
            <a:r>
              <a:rPr lang="ro-RO" sz="4000" b="1" i="1" dirty="0" smtClean="0">
                <a:solidFill>
                  <a:srgbClr val="002060"/>
                </a:solidFill>
                <a:latin typeface="Cambria Math" panose="02040503050406030204" pitchFamily="18" charset="0"/>
                <a:ea typeface="Cambria Math" panose="02040503050406030204" pitchFamily="18" charset="0"/>
              </a:rPr>
              <a:t>Repere turistice la Galați...</a:t>
            </a:r>
          </a:p>
          <a:p>
            <a:pPr>
              <a:lnSpc>
                <a:spcPct val="100000"/>
              </a:lnSpc>
              <a:spcBef>
                <a:spcPts val="0"/>
              </a:spcBef>
            </a:pPr>
            <a:endParaRPr lang="ro-RO" sz="1000" b="1" i="1" dirty="0" smtClean="0">
              <a:solidFill>
                <a:srgbClr val="002060"/>
              </a:solidFill>
              <a:latin typeface="Cambria Math" panose="02040503050406030204" pitchFamily="18" charset="0"/>
              <a:ea typeface="Cambria Math" panose="02040503050406030204" pitchFamily="18" charset="0"/>
            </a:endParaRPr>
          </a:p>
          <a:p>
            <a:pPr algn="l">
              <a:lnSpc>
                <a:spcPct val="100000"/>
              </a:lnSpc>
              <a:spcBef>
                <a:spcPts val="0"/>
              </a:spcBef>
            </a:pPr>
            <a:r>
              <a:rPr lang="ro-RO" sz="4000" b="1" dirty="0" smtClean="0">
                <a:solidFill>
                  <a:srgbClr val="002060"/>
                </a:solidFill>
                <a:latin typeface="Cambria Math" panose="02040503050406030204" pitchFamily="18" charset="0"/>
                <a:ea typeface="Cambria Math" panose="02040503050406030204" pitchFamily="18" charset="0"/>
              </a:rPr>
              <a:t>Muzeul de artă vizuală</a:t>
            </a:r>
            <a:endParaRPr lang="ro-RO" sz="4000" b="1" i="1" dirty="0" smtClean="0">
              <a:solidFill>
                <a:srgbClr val="002060"/>
              </a:solidFill>
              <a:latin typeface="Cambria Math" panose="02040503050406030204" pitchFamily="18" charset="0"/>
              <a:ea typeface="Cambria Math" panose="02040503050406030204" pitchFamily="18" charset="0"/>
            </a:endParaRPr>
          </a:p>
        </p:txBody>
      </p:sp>
      <p:pic>
        <p:nvPicPr>
          <p:cNvPr id="3074" name="Picture 2" descr="https://i2.wp.com/magnanews.ro/wp-content/uploads/muzeu-galati-646x404-1.jpg?resize=646%2C404&amp;ss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4" y="2479109"/>
            <a:ext cx="4257675" cy="26626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912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75D884-FDB8-AC44-AF99-FABABEF66885}"/>
              </a:ext>
            </a:extLst>
          </p:cNvPr>
          <p:cNvSpPr>
            <a:spLocks noGrp="1"/>
          </p:cNvSpPr>
          <p:nvPr>
            <p:ph type="ctrTitle"/>
          </p:nvPr>
        </p:nvSpPr>
        <p:spPr>
          <a:xfrm>
            <a:off x="4729163" y="2252866"/>
            <a:ext cx="7462837" cy="2387600"/>
          </a:xfrm>
        </p:spPr>
        <p:txBody>
          <a:bodyPr>
            <a:normAutofit fontScale="90000"/>
          </a:bodyPr>
          <a:lstStyle/>
          <a:p>
            <a:r>
              <a:rPr lang="ro-RO" sz="4000" b="1" dirty="0" smtClean="0">
                <a:solidFill>
                  <a:srgbClr val="002060"/>
                </a:solidFill>
                <a:latin typeface="Cambria Math" panose="02040503050406030204" pitchFamily="18" charset="0"/>
                <a:ea typeface="Cambria Math" panose="02040503050406030204" pitchFamily="18" charset="0"/>
              </a:rPr>
              <a:t/>
            </a:r>
            <a:br>
              <a:rPr lang="ro-RO" sz="4000" b="1" dirty="0" smtClean="0">
                <a:solidFill>
                  <a:srgbClr val="002060"/>
                </a:solidFill>
                <a:latin typeface="Cambria Math" panose="02040503050406030204" pitchFamily="18" charset="0"/>
                <a:ea typeface="Cambria Math" panose="02040503050406030204" pitchFamily="18" charset="0"/>
              </a:rPr>
            </a:br>
            <a:r>
              <a:rPr lang="ro-RO" sz="4400" dirty="0" smtClean="0">
                <a:solidFill>
                  <a:srgbClr val="002060"/>
                </a:solidFill>
                <a:latin typeface="Cambria Math" panose="02040503050406030204" pitchFamily="18" charset="0"/>
                <a:ea typeface="Cambria Math" panose="02040503050406030204" pitchFamily="18" charset="0"/>
              </a:rPr>
              <a:t/>
            </a:r>
            <a:br>
              <a:rPr lang="ro-RO" sz="4400" dirty="0" smtClean="0">
                <a:solidFill>
                  <a:srgbClr val="002060"/>
                </a:solidFill>
                <a:latin typeface="Cambria Math" panose="02040503050406030204" pitchFamily="18" charset="0"/>
                <a:ea typeface="Cambria Math" panose="02040503050406030204" pitchFamily="18" charset="0"/>
              </a:rPr>
            </a:br>
            <a:r>
              <a:rPr lang="ro-RO" sz="3600" dirty="0" smtClean="0">
                <a:solidFill>
                  <a:srgbClr val="002060"/>
                </a:solidFill>
                <a:latin typeface="Cambria Math" panose="02040503050406030204" pitchFamily="18" charset="0"/>
                <a:ea typeface="Cambria Math" panose="02040503050406030204" pitchFamily="18" charset="0"/>
              </a:rPr>
              <a:t>...una dintre cele mai mari instituții muzeale le României de cercetare și conservare</a:t>
            </a:r>
            <a:r>
              <a:rPr lang="en-GB" sz="3600" dirty="0" smtClean="0">
                <a:solidFill>
                  <a:srgbClr val="002060"/>
                </a:solidFill>
                <a:latin typeface="Cambria Math" panose="02040503050406030204" pitchFamily="18" charset="0"/>
                <a:ea typeface="Cambria Math" panose="02040503050406030204" pitchFamily="18" charset="0"/>
              </a:rPr>
              <a:t> </a:t>
            </a:r>
            <a:r>
              <a:rPr lang="ro-RO" sz="3600" dirty="0" smtClean="0">
                <a:solidFill>
                  <a:srgbClr val="002060"/>
                </a:solidFill>
                <a:latin typeface="Cambria Math" panose="02040503050406030204" pitchFamily="18" charset="0"/>
                <a:ea typeface="Cambria Math" panose="02040503050406030204" pitchFamily="18" charset="0"/>
              </a:rPr>
              <a:t>a biodiversității ecosistemelor naturale, dar și un important observator astronomic</a:t>
            </a:r>
            <a:endParaRPr lang="x-none" sz="3600" dirty="0">
              <a:solidFill>
                <a:srgbClr val="002060"/>
              </a:solidFill>
              <a:latin typeface="Cambria Math" panose="02040503050406030204" pitchFamily="18" charset="0"/>
              <a:ea typeface="Cambria Math" panose="02040503050406030204" pitchFamily="18" charset="0"/>
            </a:endParaRPr>
          </a:p>
        </p:txBody>
      </p:sp>
      <p:sp>
        <p:nvSpPr>
          <p:cNvPr id="3" name="Subtitle 2">
            <a:extLst>
              <a:ext uri="{FF2B5EF4-FFF2-40B4-BE49-F238E27FC236}">
                <a16:creationId xmlns="" xmlns:a16="http://schemas.microsoft.com/office/drawing/2014/main" id="{CCDC6A53-E94B-B94A-9C17-3D1AEBEDA653}"/>
              </a:ext>
            </a:extLst>
          </p:cNvPr>
          <p:cNvSpPr>
            <a:spLocks noGrp="1"/>
          </p:cNvSpPr>
          <p:nvPr>
            <p:ph type="subTitle" idx="1"/>
          </p:nvPr>
        </p:nvSpPr>
        <p:spPr>
          <a:xfrm>
            <a:off x="542925" y="406401"/>
            <a:ext cx="9939337" cy="812801"/>
          </a:xfrm>
        </p:spPr>
        <p:txBody>
          <a:bodyPr/>
          <a:lstStyle/>
          <a:p>
            <a:pPr>
              <a:lnSpc>
                <a:spcPct val="100000"/>
              </a:lnSpc>
              <a:spcBef>
                <a:spcPts val="0"/>
              </a:spcBef>
            </a:pPr>
            <a:r>
              <a:rPr lang="ro-RO" sz="4000" b="1" i="1" dirty="0" smtClean="0">
                <a:solidFill>
                  <a:srgbClr val="002060"/>
                </a:solidFill>
                <a:latin typeface="Cambria Math" panose="02040503050406030204" pitchFamily="18" charset="0"/>
                <a:ea typeface="Cambria Math" panose="02040503050406030204" pitchFamily="18" charset="0"/>
              </a:rPr>
              <a:t>Repere turistice la Galați...</a:t>
            </a:r>
          </a:p>
          <a:p>
            <a:pPr>
              <a:lnSpc>
                <a:spcPct val="100000"/>
              </a:lnSpc>
              <a:spcBef>
                <a:spcPts val="0"/>
              </a:spcBef>
            </a:pPr>
            <a:endParaRPr lang="ro-RO" sz="1000" b="1" i="1" dirty="0" smtClean="0">
              <a:solidFill>
                <a:srgbClr val="002060"/>
              </a:solidFill>
              <a:latin typeface="Cambria Math" panose="02040503050406030204" pitchFamily="18" charset="0"/>
              <a:ea typeface="Cambria Math" panose="02040503050406030204" pitchFamily="18" charset="0"/>
            </a:endParaRPr>
          </a:p>
          <a:p>
            <a:pPr algn="l">
              <a:lnSpc>
                <a:spcPct val="100000"/>
              </a:lnSpc>
              <a:spcBef>
                <a:spcPts val="0"/>
              </a:spcBef>
            </a:pPr>
            <a:r>
              <a:rPr lang="ro-RO" sz="3000" b="1" dirty="0" smtClean="0">
                <a:solidFill>
                  <a:srgbClr val="002060"/>
                </a:solidFill>
                <a:latin typeface="Cambria Math" panose="02040503050406030204" pitchFamily="18" charset="0"/>
                <a:ea typeface="Cambria Math" panose="02040503050406030204" pitchFamily="18" charset="0"/>
              </a:rPr>
              <a:t>Complexul Muzeal de Științele Naturii ”Răsvan Angheluță”</a:t>
            </a:r>
            <a:endParaRPr lang="ro-RO" sz="3000" b="1" i="1" dirty="0" smtClean="0">
              <a:solidFill>
                <a:srgbClr val="002060"/>
              </a:solidFill>
              <a:latin typeface="Cambria Math" panose="02040503050406030204" pitchFamily="18" charset="0"/>
              <a:ea typeface="Cambria Math" panose="02040503050406030204" pitchFamily="18" charset="0"/>
            </a:endParaRPr>
          </a:p>
        </p:txBody>
      </p:sp>
      <p:pic>
        <p:nvPicPr>
          <p:cNvPr id="5122" name="Picture 2" descr="Complexul muzeal de ştiinţele naturii Galaţ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9" y="2111328"/>
            <a:ext cx="4757737" cy="26706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882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75D884-FDB8-AC44-AF99-FABABEF66885}"/>
              </a:ext>
            </a:extLst>
          </p:cNvPr>
          <p:cNvSpPr>
            <a:spLocks noGrp="1"/>
          </p:cNvSpPr>
          <p:nvPr>
            <p:ph type="ctrTitle"/>
          </p:nvPr>
        </p:nvSpPr>
        <p:spPr>
          <a:xfrm>
            <a:off x="4114799" y="3052966"/>
            <a:ext cx="8077201" cy="2387600"/>
          </a:xfrm>
        </p:spPr>
        <p:txBody>
          <a:bodyPr>
            <a:noAutofit/>
          </a:bodyPr>
          <a:lstStyle/>
          <a:p>
            <a:pPr>
              <a:lnSpc>
                <a:spcPct val="100000"/>
              </a:lnSpc>
              <a:spcBef>
                <a:spcPts val="0"/>
              </a:spcBef>
            </a:pPr>
            <a:r>
              <a:rPr lang="en-GB" sz="3000" dirty="0" smtClean="0">
                <a:solidFill>
                  <a:srgbClr val="002060"/>
                </a:solidFill>
                <a:latin typeface="Cambria Math" panose="02040503050406030204" pitchFamily="18" charset="0"/>
                <a:ea typeface="Cambria Math" panose="02040503050406030204" pitchFamily="18" charset="0"/>
              </a:rPr>
              <a:t>…</a:t>
            </a:r>
            <a:r>
              <a:rPr lang="ro-RO" sz="3000" dirty="0" smtClean="0">
                <a:solidFill>
                  <a:srgbClr val="002060"/>
                </a:solidFill>
                <a:latin typeface="Cambria Math" panose="02040503050406030204" pitchFamily="18" charset="0"/>
                <a:ea typeface="Cambria Math" panose="02040503050406030204" pitchFamily="18" charset="0"/>
              </a:rPr>
              <a:t> fond </a:t>
            </a:r>
            <a:r>
              <a:rPr lang="ro-RO" sz="3000" dirty="0">
                <a:solidFill>
                  <a:srgbClr val="002060"/>
                </a:solidFill>
                <a:latin typeface="Cambria Math" panose="02040503050406030204" pitchFamily="18" charset="0"/>
                <a:ea typeface="Cambria Math" panose="02040503050406030204" pitchFamily="18" charset="0"/>
              </a:rPr>
              <a:t>etnografic deosebit prin aspectul arhitecturii, tehnicii tradiționale de</a:t>
            </a:r>
            <a:r>
              <a:rPr lang="en-GB" sz="3000" dirty="0">
                <a:solidFill>
                  <a:srgbClr val="002060"/>
                </a:solidFill>
                <a:latin typeface="Cambria Math" panose="02040503050406030204" pitchFamily="18" charset="0"/>
                <a:ea typeface="Cambria Math" panose="02040503050406030204" pitchFamily="18" charset="0"/>
              </a:rPr>
              <a:t> </a:t>
            </a:r>
            <a:r>
              <a:rPr lang="en-GB" sz="3000" dirty="0" err="1">
                <a:solidFill>
                  <a:srgbClr val="002060"/>
                </a:solidFill>
                <a:latin typeface="Cambria Math" panose="02040503050406030204" pitchFamily="18" charset="0"/>
                <a:ea typeface="Cambria Math" panose="02040503050406030204" pitchFamily="18" charset="0"/>
              </a:rPr>
              <a:t>construire</a:t>
            </a:r>
            <a:r>
              <a:rPr lang="en-GB" sz="3000" dirty="0">
                <a:solidFill>
                  <a:srgbClr val="002060"/>
                </a:solidFill>
                <a:latin typeface="Cambria Math" panose="02040503050406030204" pitchFamily="18" charset="0"/>
                <a:ea typeface="Cambria Math" panose="02040503050406030204" pitchFamily="18" charset="0"/>
              </a:rPr>
              <a:t> </a:t>
            </a:r>
            <a:r>
              <a:rPr lang="en-GB" sz="3000" dirty="0" smtClean="0">
                <a:solidFill>
                  <a:srgbClr val="002060"/>
                </a:solidFill>
                <a:latin typeface="Cambria Math" panose="02040503050406030204" pitchFamily="18" charset="0"/>
                <a:ea typeface="Cambria Math" panose="02040503050406030204" pitchFamily="18" charset="0"/>
              </a:rPr>
              <a:t/>
            </a:r>
            <a:br>
              <a:rPr lang="en-GB" sz="3000" dirty="0" smtClean="0">
                <a:solidFill>
                  <a:srgbClr val="002060"/>
                </a:solidFill>
                <a:latin typeface="Cambria Math" panose="02040503050406030204" pitchFamily="18" charset="0"/>
                <a:ea typeface="Cambria Math" panose="02040503050406030204" pitchFamily="18" charset="0"/>
              </a:rPr>
            </a:br>
            <a:r>
              <a:rPr lang="ro-RO" sz="3000" dirty="0" smtClean="0">
                <a:solidFill>
                  <a:srgbClr val="002060"/>
                </a:solidFill>
                <a:latin typeface="Cambria Math" panose="02040503050406030204" pitchFamily="18" charset="0"/>
                <a:ea typeface="Cambria Math" panose="02040503050406030204" pitchFamily="18" charset="0"/>
              </a:rPr>
              <a:t>și </a:t>
            </a:r>
            <a:r>
              <a:rPr lang="ro-RO" sz="3000" dirty="0">
                <a:solidFill>
                  <a:srgbClr val="002060"/>
                </a:solidFill>
                <a:latin typeface="Cambria Math" panose="02040503050406030204" pitchFamily="18" charset="0"/>
                <a:ea typeface="Cambria Math" panose="02040503050406030204" pitchFamily="18" charset="0"/>
              </a:rPr>
              <a:t>a portului </a:t>
            </a:r>
            <a:r>
              <a:rPr lang="ro-RO" sz="3000" dirty="0" smtClean="0">
                <a:solidFill>
                  <a:srgbClr val="002060"/>
                </a:solidFill>
                <a:latin typeface="Cambria Math" panose="02040503050406030204" pitchFamily="18" charset="0"/>
                <a:ea typeface="Cambria Math" panose="02040503050406030204" pitchFamily="18" charset="0"/>
              </a:rPr>
              <a:t>popular</a:t>
            </a:r>
            <a:r>
              <a:rPr lang="en-GB" sz="3000" dirty="0" smtClean="0">
                <a:solidFill>
                  <a:srgbClr val="002060"/>
                </a:solidFill>
                <a:latin typeface="Cambria Math" panose="02040503050406030204" pitchFamily="18" charset="0"/>
                <a:ea typeface="Cambria Math" panose="02040503050406030204" pitchFamily="18" charset="0"/>
              </a:rPr>
              <a:t/>
            </a:r>
            <a:br>
              <a:rPr lang="en-GB" sz="3000" dirty="0" smtClean="0">
                <a:solidFill>
                  <a:srgbClr val="002060"/>
                </a:solidFill>
                <a:latin typeface="Cambria Math" panose="02040503050406030204" pitchFamily="18" charset="0"/>
                <a:ea typeface="Cambria Math" panose="02040503050406030204" pitchFamily="18" charset="0"/>
              </a:rPr>
            </a:br>
            <a:r>
              <a:rPr lang="ro-RO" sz="3000" dirty="0">
                <a:solidFill>
                  <a:srgbClr val="002060"/>
                </a:solidFill>
                <a:latin typeface="Cambria Math" panose="02040503050406030204" pitchFamily="18" charset="0"/>
                <a:ea typeface="Cambria Math" panose="02040503050406030204" pitchFamily="18" charset="0"/>
              </a:rPr>
              <a:t>Valorificarea ”in situ” a potențialului etnocultural din Zona Galațiului prin activități de cercetare, conservare și valorificare a tradiției populare</a:t>
            </a:r>
            <a:r>
              <a:rPr lang="ro-RO" sz="3000" dirty="0" smtClean="0">
                <a:solidFill>
                  <a:srgbClr val="002060"/>
                </a:solidFill>
                <a:latin typeface="Cambria Math" panose="02040503050406030204" pitchFamily="18" charset="0"/>
                <a:ea typeface="Cambria Math" panose="02040503050406030204" pitchFamily="18" charset="0"/>
              </a:rPr>
              <a:t>.</a:t>
            </a:r>
            <a:endParaRPr lang="en-US" sz="3000" dirty="0">
              <a:solidFill>
                <a:srgbClr val="002060"/>
              </a:solidFill>
              <a:latin typeface="Cambria Math" panose="02040503050406030204" pitchFamily="18" charset="0"/>
              <a:ea typeface="Cambria Math" panose="02040503050406030204" pitchFamily="18" charset="0"/>
            </a:endParaRPr>
          </a:p>
        </p:txBody>
      </p:sp>
      <p:sp>
        <p:nvSpPr>
          <p:cNvPr id="3" name="Subtitle 2">
            <a:extLst>
              <a:ext uri="{FF2B5EF4-FFF2-40B4-BE49-F238E27FC236}">
                <a16:creationId xmlns="" xmlns:a16="http://schemas.microsoft.com/office/drawing/2014/main" id="{CCDC6A53-E94B-B94A-9C17-3D1AEBEDA653}"/>
              </a:ext>
            </a:extLst>
          </p:cNvPr>
          <p:cNvSpPr>
            <a:spLocks noGrp="1"/>
          </p:cNvSpPr>
          <p:nvPr>
            <p:ph type="subTitle" idx="1"/>
          </p:nvPr>
        </p:nvSpPr>
        <p:spPr>
          <a:xfrm>
            <a:off x="542925" y="406401"/>
            <a:ext cx="9939337" cy="812801"/>
          </a:xfrm>
        </p:spPr>
        <p:txBody>
          <a:bodyPr/>
          <a:lstStyle/>
          <a:p>
            <a:pPr>
              <a:lnSpc>
                <a:spcPct val="100000"/>
              </a:lnSpc>
              <a:spcBef>
                <a:spcPts val="0"/>
              </a:spcBef>
            </a:pPr>
            <a:r>
              <a:rPr lang="ro-RO" sz="4000" b="1" i="1" dirty="0" smtClean="0">
                <a:solidFill>
                  <a:srgbClr val="002060"/>
                </a:solidFill>
                <a:latin typeface="Cambria Math" panose="02040503050406030204" pitchFamily="18" charset="0"/>
                <a:ea typeface="Cambria Math" panose="02040503050406030204" pitchFamily="18" charset="0"/>
              </a:rPr>
              <a:t>Repere turistice la Galați...</a:t>
            </a:r>
          </a:p>
          <a:p>
            <a:pPr>
              <a:lnSpc>
                <a:spcPct val="100000"/>
              </a:lnSpc>
              <a:spcBef>
                <a:spcPts val="0"/>
              </a:spcBef>
            </a:pPr>
            <a:endParaRPr lang="ro-RO" sz="1000" b="1" i="1" dirty="0" smtClean="0">
              <a:solidFill>
                <a:srgbClr val="002060"/>
              </a:solidFill>
              <a:latin typeface="Cambria Math" panose="02040503050406030204" pitchFamily="18" charset="0"/>
              <a:ea typeface="Cambria Math" panose="02040503050406030204" pitchFamily="18" charset="0"/>
            </a:endParaRPr>
          </a:p>
          <a:p>
            <a:pPr algn="l">
              <a:lnSpc>
                <a:spcPct val="100000"/>
              </a:lnSpc>
              <a:spcBef>
                <a:spcPts val="0"/>
              </a:spcBef>
            </a:pPr>
            <a:r>
              <a:rPr lang="en-GB" sz="3200" b="1" dirty="0" err="1">
                <a:solidFill>
                  <a:srgbClr val="002060"/>
                </a:solidFill>
                <a:latin typeface="Cambria Math" panose="02040503050406030204" pitchFamily="18" charset="0"/>
                <a:ea typeface="Cambria Math" panose="02040503050406030204" pitchFamily="18" charset="0"/>
              </a:rPr>
              <a:t>Muzeul</a:t>
            </a:r>
            <a:r>
              <a:rPr lang="en-GB" sz="3200" b="1" dirty="0">
                <a:solidFill>
                  <a:srgbClr val="002060"/>
                </a:solidFill>
                <a:latin typeface="Cambria Math" panose="02040503050406030204" pitchFamily="18" charset="0"/>
                <a:ea typeface="Cambria Math" panose="02040503050406030204" pitchFamily="18" charset="0"/>
              </a:rPr>
              <a:t> </a:t>
            </a:r>
            <a:r>
              <a:rPr lang="en-GB" sz="3200" b="1" dirty="0" err="1">
                <a:solidFill>
                  <a:srgbClr val="002060"/>
                </a:solidFill>
                <a:latin typeface="Cambria Math" panose="02040503050406030204" pitchFamily="18" charset="0"/>
                <a:ea typeface="Cambria Math" panose="02040503050406030204" pitchFamily="18" charset="0"/>
              </a:rPr>
              <a:t>Zonei</a:t>
            </a:r>
            <a:r>
              <a:rPr lang="en-GB" sz="3200" b="1" dirty="0">
                <a:solidFill>
                  <a:srgbClr val="002060"/>
                </a:solidFill>
                <a:latin typeface="Cambria Math" panose="02040503050406030204" pitchFamily="18" charset="0"/>
                <a:ea typeface="Cambria Math" panose="02040503050406030204" pitchFamily="18" charset="0"/>
              </a:rPr>
              <a:t> Pes</a:t>
            </a:r>
            <a:r>
              <a:rPr lang="ro-RO" sz="3200" b="1" dirty="0">
                <a:solidFill>
                  <a:srgbClr val="002060"/>
                </a:solidFill>
                <a:latin typeface="Cambria Math" panose="02040503050406030204" pitchFamily="18" charset="0"/>
                <a:ea typeface="Cambria Math" panose="02040503050406030204" pitchFamily="18" charset="0"/>
              </a:rPr>
              <a:t>cărești din Județul Galați</a:t>
            </a:r>
          </a:p>
          <a:p>
            <a:pPr algn="l">
              <a:lnSpc>
                <a:spcPct val="100000"/>
              </a:lnSpc>
              <a:spcBef>
                <a:spcPts val="0"/>
              </a:spcBef>
            </a:pPr>
            <a:endParaRPr lang="ro-RO" sz="3000" b="1" i="1" dirty="0" smtClean="0">
              <a:solidFill>
                <a:srgbClr val="002060"/>
              </a:solidFill>
              <a:latin typeface="Cambria Math" panose="02040503050406030204" pitchFamily="18" charset="0"/>
              <a:ea typeface="Cambria Math" panose="02040503050406030204" pitchFamily="18" charset="0"/>
            </a:endParaRPr>
          </a:p>
        </p:txBody>
      </p:sp>
      <p:pic>
        <p:nvPicPr>
          <p:cNvPr id="5" name="Picture Placeholder 4"/>
          <p:cNvPicPr>
            <a:picLocks noChangeAspect="1"/>
          </p:cNvPicPr>
          <p:nvPr/>
        </p:nvPicPr>
        <p:blipFill>
          <a:blip r:embed="rId2">
            <a:extLst>
              <a:ext uri="{28A0092B-C50C-407E-A947-70E740481C1C}">
                <a14:useLocalDpi xmlns:a14="http://schemas.microsoft.com/office/drawing/2010/main" val="0"/>
              </a:ext>
            </a:extLst>
          </a:blip>
          <a:srcRect l="13236" r="13236"/>
          <a:stretch>
            <a:fillRect/>
          </a:stretch>
        </p:blipFill>
        <p:spPr>
          <a:xfrm>
            <a:off x="114299" y="2028255"/>
            <a:ext cx="4000500" cy="3614559"/>
          </a:xfrm>
          <a:prstGeom prst="rect">
            <a:avLst/>
          </a:prstGeom>
          <a:ln>
            <a:noFill/>
          </a:ln>
          <a:effectLst>
            <a:softEdge rad="112500"/>
          </a:effectLst>
        </p:spPr>
      </p:pic>
    </p:spTree>
    <p:extLst>
      <p:ext uri="{BB962C8B-B14F-4D97-AF65-F5344CB8AC3E}">
        <p14:creationId xmlns:p14="http://schemas.microsoft.com/office/powerpoint/2010/main" val="776618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75D884-FDB8-AC44-AF99-FABABEF66885}"/>
              </a:ext>
            </a:extLst>
          </p:cNvPr>
          <p:cNvSpPr>
            <a:spLocks noGrp="1"/>
          </p:cNvSpPr>
          <p:nvPr>
            <p:ph type="ctrTitle"/>
          </p:nvPr>
        </p:nvSpPr>
        <p:spPr>
          <a:xfrm>
            <a:off x="4837643" y="2695778"/>
            <a:ext cx="7334250" cy="2387600"/>
          </a:xfrm>
        </p:spPr>
        <p:txBody>
          <a:bodyPr>
            <a:noAutofit/>
          </a:bodyPr>
          <a:lstStyle/>
          <a:p>
            <a:pPr>
              <a:lnSpc>
                <a:spcPct val="100000"/>
              </a:lnSpc>
              <a:spcBef>
                <a:spcPts val="0"/>
              </a:spcBef>
            </a:pPr>
            <a:r>
              <a:rPr lang="en-GB" sz="3000" dirty="0" smtClean="0">
                <a:solidFill>
                  <a:srgbClr val="002060"/>
                </a:solidFill>
                <a:latin typeface="Cambria Math" panose="02040503050406030204" pitchFamily="18" charset="0"/>
                <a:ea typeface="Cambria Math" panose="02040503050406030204" pitchFamily="18" charset="0"/>
              </a:rPr>
              <a:t>…</a:t>
            </a:r>
            <a:r>
              <a:rPr lang="ro-RO" sz="3000" dirty="0" smtClean="0">
                <a:solidFill>
                  <a:srgbClr val="002060"/>
                </a:solidFill>
                <a:latin typeface="Cambria Math" panose="02040503050406030204" pitchFamily="18" charset="0"/>
                <a:ea typeface="Cambria Math" panose="02040503050406030204" pitchFamily="18" charset="0"/>
              </a:rPr>
              <a:t> Muzeu în aer liber, o adevărată valoare patrimonială de reconstituire la scară mică a unei vetre de sat românesc de o parte și de cealaltă a Prutului Inferior (Sudul Moldovei și Basarabiei)</a:t>
            </a:r>
            <a:br>
              <a:rPr lang="ro-RO" sz="3000" dirty="0" smtClean="0">
                <a:solidFill>
                  <a:srgbClr val="002060"/>
                </a:solidFill>
                <a:latin typeface="Cambria Math" panose="02040503050406030204" pitchFamily="18" charset="0"/>
                <a:ea typeface="Cambria Math" panose="02040503050406030204" pitchFamily="18" charset="0"/>
              </a:rPr>
            </a:br>
            <a:endParaRPr lang="en-US" sz="3000" dirty="0">
              <a:solidFill>
                <a:srgbClr val="002060"/>
              </a:solidFill>
              <a:latin typeface="Cambria Math" panose="02040503050406030204" pitchFamily="18" charset="0"/>
              <a:ea typeface="Cambria Math" panose="02040503050406030204" pitchFamily="18" charset="0"/>
            </a:endParaRPr>
          </a:p>
        </p:txBody>
      </p:sp>
      <p:sp>
        <p:nvSpPr>
          <p:cNvPr id="3" name="Subtitle 2">
            <a:extLst>
              <a:ext uri="{FF2B5EF4-FFF2-40B4-BE49-F238E27FC236}">
                <a16:creationId xmlns="" xmlns:a16="http://schemas.microsoft.com/office/drawing/2014/main" id="{CCDC6A53-E94B-B94A-9C17-3D1AEBEDA653}"/>
              </a:ext>
            </a:extLst>
          </p:cNvPr>
          <p:cNvSpPr>
            <a:spLocks noGrp="1"/>
          </p:cNvSpPr>
          <p:nvPr>
            <p:ph type="subTitle" idx="1"/>
          </p:nvPr>
        </p:nvSpPr>
        <p:spPr>
          <a:xfrm>
            <a:off x="542925" y="406401"/>
            <a:ext cx="9939337" cy="812801"/>
          </a:xfrm>
        </p:spPr>
        <p:txBody>
          <a:bodyPr/>
          <a:lstStyle/>
          <a:p>
            <a:pPr>
              <a:lnSpc>
                <a:spcPct val="100000"/>
              </a:lnSpc>
              <a:spcBef>
                <a:spcPts val="0"/>
              </a:spcBef>
            </a:pPr>
            <a:r>
              <a:rPr lang="ro-RO" sz="4000" b="1" i="1" dirty="0" smtClean="0">
                <a:solidFill>
                  <a:srgbClr val="002060"/>
                </a:solidFill>
                <a:latin typeface="Cambria Math" panose="02040503050406030204" pitchFamily="18" charset="0"/>
                <a:ea typeface="Cambria Math" panose="02040503050406030204" pitchFamily="18" charset="0"/>
              </a:rPr>
              <a:t>Repere turistice la Galați...</a:t>
            </a:r>
          </a:p>
          <a:p>
            <a:pPr>
              <a:lnSpc>
                <a:spcPct val="100000"/>
              </a:lnSpc>
              <a:spcBef>
                <a:spcPts val="0"/>
              </a:spcBef>
            </a:pPr>
            <a:endParaRPr lang="ro-RO" sz="1000" b="1" i="1" dirty="0" smtClean="0">
              <a:solidFill>
                <a:srgbClr val="002060"/>
              </a:solidFill>
              <a:latin typeface="Cambria Math" panose="02040503050406030204" pitchFamily="18" charset="0"/>
              <a:ea typeface="Cambria Math" panose="02040503050406030204" pitchFamily="18" charset="0"/>
            </a:endParaRPr>
          </a:p>
          <a:p>
            <a:pPr algn="l">
              <a:lnSpc>
                <a:spcPct val="100000"/>
              </a:lnSpc>
              <a:spcBef>
                <a:spcPts val="0"/>
              </a:spcBef>
            </a:pPr>
            <a:r>
              <a:rPr lang="en-GB" sz="3200" b="1" dirty="0" err="1">
                <a:solidFill>
                  <a:srgbClr val="002060"/>
                </a:solidFill>
                <a:latin typeface="Cambria Math" panose="02040503050406030204" pitchFamily="18" charset="0"/>
                <a:ea typeface="Cambria Math" panose="02040503050406030204" pitchFamily="18" charset="0"/>
              </a:rPr>
              <a:t>Muzeul</a:t>
            </a:r>
            <a:r>
              <a:rPr lang="en-GB" sz="3200" b="1" dirty="0">
                <a:solidFill>
                  <a:srgbClr val="002060"/>
                </a:solidFill>
                <a:latin typeface="Cambria Math" panose="02040503050406030204" pitchFamily="18" charset="0"/>
                <a:ea typeface="Cambria Math" panose="02040503050406030204" pitchFamily="18" charset="0"/>
              </a:rPr>
              <a:t> </a:t>
            </a:r>
            <a:r>
              <a:rPr lang="en-GB" sz="3200" b="1" dirty="0" err="1" smtClean="0">
                <a:solidFill>
                  <a:srgbClr val="002060"/>
                </a:solidFill>
                <a:latin typeface="Cambria Math" panose="02040503050406030204" pitchFamily="18" charset="0"/>
                <a:ea typeface="Cambria Math" panose="02040503050406030204" pitchFamily="18" charset="0"/>
              </a:rPr>
              <a:t>Satului</a:t>
            </a:r>
            <a:r>
              <a:rPr lang="en-GB" sz="3200" b="1" dirty="0" smtClean="0">
                <a:solidFill>
                  <a:srgbClr val="002060"/>
                </a:solidFill>
                <a:latin typeface="Cambria Math" panose="02040503050406030204" pitchFamily="18" charset="0"/>
                <a:ea typeface="Cambria Math" panose="02040503050406030204" pitchFamily="18" charset="0"/>
              </a:rPr>
              <a:t> </a:t>
            </a:r>
            <a:r>
              <a:rPr lang="ro-RO" sz="3200" b="1" dirty="0" smtClean="0">
                <a:solidFill>
                  <a:srgbClr val="002060"/>
                </a:solidFill>
                <a:latin typeface="Cambria Math" panose="02040503050406030204" pitchFamily="18" charset="0"/>
                <a:ea typeface="Cambria Math" panose="02040503050406030204" pitchFamily="18" charset="0"/>
              </a:rPr>
              <a:t>”</a:t>
            </a:r>
            <a:r>
              <a:rPr lang="en-GB" sz="3200" b="1" dirty="0" err="1" smtClean="0">
                <a:solidFill>
                  <a:srgbClr val="002060"/>
                </a:solidFill>
                <a:latin typeface="Cambria Math" panose="02040503050406030204" pitchFamily="18" charset="0"/>
                <a:ea typeface="Cambria Math" panose="02040503050406030204" pitchFamily="18" charset="0"/>
              </a:rPr>
              <a:t>Petru</a:t>
            </a:r>
            <a:r>
              <a:rPr lang="en-GB" sz="3200" b="1" dirty="0" smtClean="0">
                <a:solidFill>
                  <a:srgbClr val="002060"/>
                </a:solidFill>
                <a:latin typeface="Cambria Math" panose="02040503050406030204" pitchFamily="18" charset="0"/>
                <a:ea typeface="Cambria Math" panose="02040503050406030204" pitchFamily="18" charset="0"/>
              </a:rPr>
              <a:t> </a:t>
            </a:r>
            <a:r>
              <a:rPr lang="en-GB" sz="3200" b="1" dirty="0" err="1" smtClean="0">
                <a:solidFill>
                  <a:srgbClr val="002060"/>
                </a:solidFill>
                <a:latin typeface="Cambria Math" panose="02040503050406030204" pitchFamily="18" charset="0"/>
                <a:ea typeface="Cambria Math" panose="02040503050406030204" pitchFamily="18" charset="0"/>
              </a:rPr>
              <a:t>Caraman</a:t>
            </a:r>
            <a:r>
              <a:rPr lang="ro-RO" sz="3200" b="1" dirty="0" smtClean="0">
                <a:solidFill>
                  <a:srgbClr val="002060"/>
                </a:solidFill>
                <a:latin typeface="Cambria Math" panose="02040503050406030204" pitchFamily="18" charset="0"/>
                <a:ea typeface="Cambria Math" panose="02040503050406030204" pitchFamily="18" charset="0"/>
              </a:rPr>
              <a:t>”</a:t>
            </a:r>
            <a:endParaRPr lang="ro-RO" sz="3200" b="1" dirty="0">
              <a:solidFill>
                <a:srgbClr val="002060"/>
              </a:solidFill>
              <a:latin typeface="Cambria Math" panose="02040503050406030204" pitchFamily="18" charset="0"/>
              <a:ea typeface="Cambria Math" panose="02040503050406030204" pitchFamily="18" charset="0"/>
            </a:endParaRPr>
          </a:p>
          <a:p>
            <a:pPr algn="l">
              <a:lnSpc>
                <a:spcPct val="100000"/>
              </a:lnSpc>
              <a:spcBef>
                <a:spcPts val="0"/>
              </a:spcBef>
            </a:pPr>
            <a:endParaRPr lang="ro-RO" sz="3000" b="1" i="1" dirty="0" smtClean="0">
              <a:solidFill>
                <a:srgbClr val="002060"/>
              </a:solidFill>
              <a:latin typeface="Cambria Math" panose="02040503050406030204" pitchFamily="18" charset="0"/>
              <a:ea typeface="Cambria Math"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738" y="2071688"/>
            <a:ext cx="4837643" cy="3200399"/>
          </a:xfrm>
          <a:prstGeom prst="rect">
            <a:avLst/>
          </a:prstGeom>
          <a:ln>
            <a:noFill/>
          </a:ln>
          <a:effectLst>
            <a:softEdge rad="112500"/>
          </a:effectLst>
        </p:spPr>
      </p:pic>
    </p:spTree>
    <p:extLst>
      <p:ext uri="{BB962C8B-B14F-4D97-AF65-F5344CB8AC3E}">
        <p14:creationId xmlns:p14="http://schemas.microsoft.com/office/powerpoint/2010/main" val="32951460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75D884-FDB8-AC44-AF99-FABABEF66885}"/>
              </a:ext>
            </a:extLst>
          </p:cNvPr>
          <p:cNvSpPr>
            <a:spLocks noGrp="1"/>
          </p:cNvSpPr>
          <p:nvPr>
            <p:ph type="ctrTitle"/>
          </p:nvPr>
        </p:nvSpPr>
        <p:spPr>
          <a:xfrm>
            <a:off x="4857750" y="2748368"/>
            <a:ext cx="7334250" cy="2387600"/>
          </a:xfrm>
        </p:spPr>
        <p:txBody>
          <a:bodyPr>
            <a:noAutofit/>
          </a:bodyPr>
          <a:lstStyle/>
          <a:p>
            <a:pPr>
              <a:lnSpc>
                <a:spcPct val="100000"/>
              </a:lnSpc>
              <a:spcBef>
                <a:spcPts val="0"/>
              </a:spcBef>
            </a:pPr>
            <a:r>
              <a:rPr lang="ro-RO" sz="3000" dirty="0" smtClean="0">
                <a:solidFill>
                  <a:srgbClr val="002060"/>
                </a:solidFill>
                <a:latin typeface="Cambria Math" panose="02040503050406030204" pitchFamily="18" charset="0"/>
                <a:ea typeface="Cambria Math" panose="02040503050406030204" pitchFamily="18" charset="0"/>
              </a:rPr>
              <a:t>... aflată într-o valoroasă clădire de patrimoniu, fost sediu al Comisiei Europene a Dunării, Biblioteca V. A. Urechia confirmă prestigiul orașului de la dunăre, din punct de vedere cultural - științific</a:t>
            </a:r>
            <a:br>
              <a:rPr lang="ro-RO" sz="3000" dirty="0" smtClean="0">
                <a:solidFill>
                  <a:srgbClr val="002060"/>
                </a:solidFill>
                <a:latin typeface="Cambria Math" panose="02040503050406030204" pitchFamily="18" charset="0"/>
                <a:ea typeface="Cambria Math" panose="02040503050406030204" pitchFamily="18" charset="0"/>
              </a:rPr>
            </a:br>
            <a:endParaRPr lang="en-US" sz="3000" dirty="0">
              <a:solidFill>
                <a:srgbClr val="002060"/>
              </a:solidFill>
              <a:latin typeface="Cambria Math" panose="02040503050406030204" pitchFamily="18" charset="0"/>
              <a:ea typeface="Cambria Math" panose="02040503050406030204" pitchFamily="18" charset="0"/>
            </a:endParaRPr>
          </a:p>
        </p:txBody>
      </p:sp>
      <p:sp>
        <p:nvSpPr>
          <p:cNvPr id="3" name="Subtitle 2">
            <a:extLst>
              <a:ext uri="{FF2B5EF4-FFF2-40B4-BE49-F238E27FC236}">
                <a16:creationId xmlns="" xmlns:a16="http://schemas.microsoft.com/office/drawing/2014/main" id="{CCDC6A53-E94B-B94A-9C17-3D1AEBEDA653}"/>
              </a:ext>
            </a:extLst>
          </p:cNvPr>
          <p:cNvSpPr>
            <a:spLocks noGrp="1"/>
          </p:cNvSpPr>
          <p:nvPr>
            <p:ph type="subTitle" idx="1"/>
          </p:nvPr>
        </p:nvSpPr>
        <p:spPr>
          <a:xfrm>
            <a:off x="542925" y="406401"/>
            <a:ext cx="9939337" cy="812801"/>
          </a:xfrm>
        </p:spPr>
        <p:txBody>
          <a:bodyPr/>
          <a:lstStyle/>
          <a:p>
            <a:pPr>
              <a:lnSpc>
                <a:spcPct val="100000"/>
              </a:lnSpc>
              <a:spcBef>
                <a:spcPts val="0"/>
              </a:spcBef>
            </a:pPr>
            <a:r>
              <a:rPr lang="ro-RO" sz="4000" b="1" i="1" dirty="0" smtClean="0">
                <a:solidFill>
                  <a:srgbClr val="002060"/>
                </a:solidFill>
                <a:latin typeface="Cambria Math" panose="02040503050406030204" pitchFamily="18" charset="0"/>
                <a:ea typeface="Cambria Math" panose="02040503050406030204" pitchFamily="18" charset="0"/>
              </a:rPr>
              <a:t>Repere turistice la Galați...</a:t>
            </a:r>
          </a:p>
          <a:p>
            <a:pPr>
              <a:lnSpc>
                <a:spcPct val="100000"/>
              </a:lnSpc>
              <a:spcBef>
                <a:spcPts val="0"/>
              </a:spcBef>
            </a:pPr>
            <a:endParaRPr lang="ro-RO" sz="1000" b="1" i="1" dirty="0" smtClean="0">
              <a:solidFill>
                <a:srgbClr val="002060"/>
              </a:solidFill>
              <a:latin typeface="Cambria Math" panose="02040503050406030204" pitchFamily="18" charset="0"/>
              <a:ea typeface="Cambria Math" panose="02040503050406030204" pitchFamily="18" charset="0"/>
            </a:endParaRPr>
          </a:p>
          <a:p>
            <a:pPr algn="l">
              <a:lnSpc>
                <a:spcPct val="100000"/>
              </a:lnSpc>
              <a:spcBef>
                <a:spcPts val="0"/>
              </a:spcBef>
            </a:pPr>
            <a:r>
              <a:rPr lang="ro-RO" sz="3200" b="1" dirty="0" smtClean="0">
                <a:solidFill>
                  <a:srgbClr val="002060"/>
                </a:solidFill>
                <a:latin typeface="Cambria Math" panose="02040503050406030204" pitchFamily="18" charset="0"/>
                <a:ea typeface="Cambria Math" panose="02040503050406030204" pitchFamily="18" charset="0"/>
              </a:rPr>
              <a:t>Biblioteca V. A. Urechia</a:t>
            </a:r>
            <a:endParaRPr lang="ro-RO" sz="3200" b="1" dirty="0">
              <a:solidFill>
                <a:srgbClr val="002060"/>
              </a:solidFill>
              <a:latin typeface="Cambria Math" panose="02040503050406030204" pitchFamily="18" charset="0"/>
              <a:ea typeface="Cambria Math" panose="02040503050406030204" pitchFamily="18" charset="0"/>
            </a:endParaRPr>
          </a:p>
          <a:p>
            <a:pPr algn="l">
              <a:lnSpc>
                <a:spcPct val="100000"/>
              </a:lnSpc>
              <a:spcBef>
                <a:spcPts val="0"/>
              </a:spcBef>
            </a:pPr>
            <a:endParaRPr lang="ro-RO" sz="3000" b="1" i="1" dirty="0" smtClean="0">
              <a:solidFill>
                <a:srgbClr val="002060"/>
              </a:solidFill>
              <a:latin typeface="Cambria Math" panose="02040503050406030204" pitchFamily="18" charset="0"/>
              <a:ea typeface="Cambria Math" panose="02040503050406030204" pitchFamily="18" charset="0"/>
            </a:endParaRPr>
          </a:p>
        </p:txBody>
      </p:sp>
      <p:pic>
        <p:nvPicPr>
          <p:cNvPr id="1026" name="Picture 2" descr="Biblioteca Judeţeană „V. A. Urechia” Galaţi - CASIDRO - Biblioteca  Nationala a Romanie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2117771"/>
            <a:ext cx="4103687" cy="32781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31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198</TotalTime>
  <Words>355</Words>
  <Application>Microsoft Office PowerPoint</Application>
  <PresentationFormat>Произвольный</PresentationFormat>
  <Paragraphs>49</Paragraphs>
  <Slides>12</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Office Theme</vt:lpstr>
      <vt:lpstr>Asociația de Cooperare Transfrontalieră  ”Euroregiunea Dunărea de Jos” Galați</vt:lpstr>
      <vt:lpstr>Galațiul este un ansamblu urban în care istoria, tradiția, modernul și inovația coexistă.  </vt:lpstr>
      <vt:lpstr>Galațiul favorizează turismul prin intermediul culturii, tradițiilor și obicieiurilor pe care comunitatea locală le mai păstrează...</vt:lpstr>
      <vt:lpstr>  La 24 ianuarie 1939 se inugurează la Galați prima instituție muzeistică ”Muzeul Cuza Vodă”, devenit ulterior Muzeul de Istorie Galați un veritabil ansamblu expozițional și documentar</vt:lpstr>
      <vt:lpstr>  ...primul Muzeu de Artă contemporană din România a cărui misiune este de a conserva și promova arta plastică modernă - pictura, sculptura, grafica, artele decorative</vt:lpstr>
      <vt:lpstr>  ...una dintre cele mai mari instituții muzeale le României de cercetare și conservare a biodiversității ecosistemelor naturale, dar și un important observator astronomic</vt:lpstr>
      <vt:lpstr>… fond etnografic deosebit prin aspectul arhitecturii, tehnicii tradiționale de construire  și a portului popular Valorificarea ”in situ” a potențialului etnocultural din Zona Galațiului prin activități de cercetare, conservare și valorificare a tradiției populare.</vt:lpstr>
      <vt:lpstr>… Muzeu în aer liber, o adevărată valoare patrimonială de reconstituire la scară mică a unei vetre de sat românesc de o parte și de cealaltă a Prutului Inferior (Sudul Moldovei și Basarabiei) </vt:lpstr>
      <vt:lpstr>... aflată într-o valoroasă clădire de patrimoniu, fost sediu al Comisiei Europene a Dunării, Biblioteca V. A. Urechia confirmă prestigiul orașului de la dunăre, din punct de vedere cultural - științific </vt:lpstr>
      <vt:lpstr>... loc de promenadă, cea mai lungă faleză de pe întreg cursul Dunării, potențată de 32 de lucrări de sculptură monumentală</vt:lpstr>
      <vt:lpstr>... Biserica fortificată ”Precista” ctitorită de negustorii vremii din Galați și Brăila în anul 1647, un monument ecleziastic cu o arhitectură unicat, o adevărată ”citadelă” a vechiului oraș</vt:lpstr>
      <vt:lpstr> Vă mulțumește pentru atenție și vă invită la un tur pietonal în orașul de la Dunăre, dar și la un drum itinerant prin județul nostru în cadrul activităților proiectului MuseumInfoTur           Elena CARDAȘ         Manager proiect          18.09.2020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Gheorghe Stoianov</dc:creator>
  <cp:lastModifiedBy>user</cp:lastModifiedBy>
  <cp:revision>37</cp:revision>
  <dcterms:created xsi:type="dcterms:W3CDTF">2020-09-16T14:36:28Z</dcterms:created>
  <dcterms:modified xsi:type="dcterms:W3CDTF">2020-09-23T07:39:54Z</dcterms:modified>
</cp:coreProperties>
</file>