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320" r:id="rId3"/>
    <p:sldId id="314" r:id="rId4"/>
    <p:sldId id="318" r:id="rId5"/>
    <p:sldId id="315" r:id="rId6"/>
    <p:sldId id="316" r:id="rId7"/>
    <p:sldId id="317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57" d="100"/>
          <a:sy n="57" d="100"/>
        </p:scale>
        <p:origin x="11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89BC-F7BB-44B4-AC65-01E0DA9A3957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84184-5EAD-4A2D-9F77-E5C99AD19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30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1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3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5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7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0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7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1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9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5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748E-43B1-4279-BDA9-C7A9BFEC909C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FAC1-25E2-4FF2-BD9D-38CF2ACC0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2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marina.preteca@gmail.com" TargetMode="External"/><Relationship Id="rId13" Type="http://schemas.openxmlformats.org/officeDocument/2006/relationships/hyperlink" Target="http://www.actedj.ro/" TargetMode="External"/><Relationship Id="rId3" Type="http://schemas.openxmlformats.org/officeDocument/2006/relationships/image" Target="../media/image3.emf"/><Relationship Id="rId7" Type="http://schemas.openxmlformats.org/officeDocument/2006/relationships/hyperlink" Target="mailto:oficiu.adrc@gmail.com" TargetMode="External"/><Relationship Id="rId12" Type="http://schemas.openxmlformats.org/officeDocument/2006/relationships/hyperlink" Target="mailto:infomuseum.actedj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s://www.facebook.com/ADTM.MD/" TargetMode="External"/><Relationship Id="rId5" Type="http://schemas.openxmlformats.org/officeDocument/2006/relationships/image" Target="../media/image5.png"/><Relationship Id="rId10" Type="http://schemas.openxmlformats.org/officeDocument/2006/relationships/hyperlink" Target="mailto:viorelmiron7@yahoo.com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://www.adrcentru.md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ownloads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106" y="1844824"/>
            <a:ext cx="4143894" cy="338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1533"/>
            <a:ext cx="936104" cy="831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611561" y="2196114"/>
            <a:ext cx="511256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b="1" dirty="0" smtClean="0">
                <a:solidFill>
                  <a:srgbClr val="0070C0"/>
                </a:solidFill>
              </a:rPr>
              <a:t>PREZENTAREA PROIECTULUI</a:t>
            </a:r>
          </a:p>
          <a:p>
            <a:r>
              <a:rPr lang="en-US" sz="2400" b="1" dirty="0" err="1" smtClean="0"/>
              <a:t>Valorificarea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și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sporirea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vizibilităţii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patrimoniului</a:t>
            </a:r>
            <a:r>
              <a:rPr lang="en-US" sz="2400" b="1" dirty="0" smtClean="0"/>
              <a:t> cultural </a:t>
            </a:r>
            <a:r>
              <a:rPr lang="en-US" sz="2400" b="1" dirty="0" err="1" smtClean="0"/>
              <a:t>și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istoric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în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cadrul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rețelei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transfrontaliere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muzee</a:t>
            </a:r>
            <a:r>
              <a:rPr lang="en-US" sz="2400" b="1" dirty="0" smtClean="0"/>
              <a:t> - Centre de </a:t>
            </a:r>
            <a:r>
              <a:rPr lang="en-US" sz="2400" b="1" dirty="0" err="1" smtClean="0"/>
              <a:t>Informare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Turistică</a:t>
            </a:r>
            <a:endParaRPr lang="ro-RO" sz="2400" b="1" dirty="0" smtClean="0"/>
          </a:p>
          <a:p>
            <a:r>
              <a:rPr lang="ro-MO" sz="2800" b="1" dirty="0" smtClean="0">
                <a:solidFill>
                  <a:srgbClr val="0070C0"/>
                </a:solidFill>
              </a:rPr>
              <a:t>2SOFT/2.1</a:t>
            </a:r>
            <a:r>
              <a:rPr lang="ro-MO" sz="2800" b="1" dirty="0">
                <a:solidFill>
                  <a:srgbClr val="0070C0"/>
                </a:solidFill>
              </a:rPr>
              <a:t>./129</a:t>
            </a:r>
            <a:endParaRPr lang="en-US" sz="2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ro-RO" sz="2000" i="1" dirty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947296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o-MO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Grupul țintă: </a:t>
            </a:r>
            <a:r>
              <a:rPr lang="ro-RO" sz="4000" b="1" dirty="0" smtClean="0">
                <a:solidFill>
                  <a:srgbClr val="0070C0"/>
                </a:solidFill>
                <a:latin typeface="+mn-lt"/>
              </a:rPr>
              <a:t>Cercetători/muzeografi</a:t>
            </a:r>
            <a:r>
              <a:rPr lang="ro-RO" sz="2800" dirty="0">
                <a:solidFill>
                  <a:srgbClr val="0070C0"/>
                </a:solidFill>
              </a:rPr>
              <a:t/>
            </a:r>
            <a:br>
              <a:rPr lang="ro-RO" sz="2800" dirty="0">
                <a:solidFill>
                  <a:srgbClr val="0070C0"/>
                </a:solidFill>
              </a:rPr>
            </a:br>
            <a:endParaRPr lang="en-US" sz="2500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373616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o-RO" sz="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0070C0"/>
                </a:solidFill>
              </a:rPr>
              <a:t>C</a:t>
            </a:r>
            <a:r>
              <a:rPr lang="en-US" sz="2000" dirty="0" err="1" smtClean="0">
                <a:solidFill>
                  <a:srgbClr val="0070C0"/>
                </a:solidFill>
              </a:rPr>
              <a:t>ercetători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muzeografi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în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domeniul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muzeografiei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și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patrimoniului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cultural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și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istoric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turism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cultură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etnografie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arheologie</a:t>
            </a:r>
            <a:r>
              <a:rPr lang="en-US" sz="2000" dirty="0">
                <a:solidFill>
                  <a:srgbClr val="0070C0"/>
                </a:solidFill>
              </a:rPr>
              <a:t>, care </a:t>
            </a:r>
            <a:r>
              <a:rPr lang="en-US" sz="2000" dirty="0" err="1">
                <a:solidFill>
                  <a:srgbClr val="0070C0"/>
                </a:solidFill>
              </a:rPr>
              <a:t>lucrează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în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muzee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instituții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științifice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centre</a:t>
            </a:r>
            <a:r>
              <a:rPr lang="en-US" sz="2000" dirty="0">
                <a:solidFill>
                  <a:srgbClr val="0070C0"/>
                </a:solidFill>
              </a:rPr>
              <a:t> de </a:t>
            </a:r>
            <a:r>
              <a:rPr lang="en-US" sz="2000" dirty="0" err="1">
                <a:solidFill>
                  <a:srgbClr val="0070C0"/>
                </a:solidFill>
              </a:rPr>
              <a:t>cercetare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inclusiv</a:t>
            </a:r>
            <a:r>
              <a:rPr lang="en-US" sz="2000" dirty="0">
                <a:solidFill>
                  <a:srgbClr val="0070C0"/>
                </a:solidFill>
              </a:rPr>
              <a:t> ONG-</a:t>
            </a:r>
            <a:r>
              <a:rPr lang="en-US" sz="2000" dirty="0" err="1">
                <a:solidFill>
                  <a:srgbClr val="0070C0"/>
                </a:solidFill>
              </a:rPr>
              <a:t>uri</a:t>
            </a:r>
            <a:r>
              <a:rPr lang="en-US" sz="2000" dirty="0">
                <a:solidFill>
                  <a:srgbClr val="0070C0"/>
                </a:solidFill>
              </a:rPr>
              <a:t>). </a:t>
            </a:r>
            <a:endParaRPr lang="ro-RO" sz="20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0070C0"/>
                </a:solidFill>
              </a:rPr>
              <a:t>I</a:t>
            </a:r>
            <a:r>
              <a:rPr lang="en-US" sz="2000" dirty="0" err="1" smtClean="0">
                <a:solidFill>
                  <a:srgbClr val="0070C0"/>
                </a:solidFill>
              </a:rPr>
              <a:t>mplica</a:t>
            </a:r>
            <a:r>
              <a:rPr lang="ro-RO" sz="2000" dirty="0" smtClean="0">
                <a:solidFill>
                  <a:srgbClr val="0070C0"/>
                </a:solidFill>
              </a:rPr>
              <a:t>ți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în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mai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multe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activități</a:t>
            </a:r>
            <a:r>
              <a:rPr lang="en-US" sz="2000" dirty="0">
                <a:solidFill>
                  <a:srgbClr val="0070C0"/>
                </a:solidFill>
              </a:rPr>
              <a:t> ale </a:t>
            </a:r>
            <a:r>
              <a:rPr lang="en-US" sz="2000" dirty="0" err="1">
                <a:solidFill>
                  <a:srgbClr val="0070C0"/>
                </a:solidFill>
              </a:rPr>
              <a:t>proiectului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inclusiv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endParaRPr lang="ro-RO" sz="20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70C0"/>
                </a:solidFill>
              </a:rPr>
              <a:t>dezvoltarea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studiilor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tematice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endParaRPr lang="ro-RO" sz="16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portofoliul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destinațiilor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turistice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endParaRPr lang="ro-RO" sz="16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70C0"/>
                </a:solidFill>
              </a:rPr>
              <a:t>dezvoltarea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traseelor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turistice</a:t>
            </a:r>
            <a:r>
              <a:rPr lang="ro-RO" sz="1600" dirty="0" smtClean="0">
                <a:solidFill>
                  <a:srgbClr val="0070C0"/>
                </a:solidFill>
              </a:rPr>
              <a:t> tematice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endParaRPr lang="ro-RO" sz="16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ghidul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turistic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și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hărțile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turistice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219199"/>
            <a:ext cx="8229600" cy="36004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o-MO" sz="38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Grupul țintă: </a:t>
            </a:r>
            <a:r>
              <a:rPr lang="ro-RO" sz="3800" b="1" dirty="0" err="1">
                <a:solidFill>
                  <a:srgbClr val="0070C0"/>
                </a:solidFill>
                <a:latin typeface="+mn-lt"/>
              </a:rPr>
              <a:t>Autoritațile</a:t>
            </a:r>
            <a:r>
              <a:rPr lang="ro-RO" sz="3800" b="1" dirty="0">
                <a:solidFill>
                  <a:srgbClr val="0070C0"/>
                </a:solidFill>
                <a:latin typeface="+mn-lt"/>
              </a:rPr>
              <a:t> publice locale</a:t>
            </a:r>
            <a:r>
              <a:rPr lang="ro-RO" sz="3800" dirty="0">
                <a:solidFill>
                  <a:srgbClr val="0070C0"/>
                </a:solidFill>
                <a:latin typeface="+mn-lt"/>
              </a:rPr>
              <a:t/>
            </a:r>
            <a:br>
              <a:rPr lang="ro-RO" sz="3800" dirty="0">
                <a:solidFill>
                  <a:srgbClr val="0070C0"/>
                </a:solidFill>
                <a:latin typeface="+mn-lt"/>
              </a:rPr>
            </a:br>
            <a:r>
              <a:rPr lang="ro-MO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3"/>
            <a:ext cx="8373616" cy="446601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APL I și II </a:t>
            </a:r>
            <a:r>
              <a:rPr lang="ro-RO" sz="2000" dirty="0" smtClean="0">
                <a:solidFill>
                  <a:srgbClr val="0070C0"/>
                </a:solidFill>
              </a:rPr>
              <a:t>din RDC, </a:t>
            </a:r>
            <a:r>
              <a:rPr lang="ro-RO" sz="2000" dirty="0" err="1" smtClean="0">
                <a:solidFill>
                  <a:srgbClr val="0070C0"/>
                </a:solidFill>
              </a:rPr>
              <a:t>R.Moldova</a:t>
            </a:r>
            <a:r>
              <a:rPr lang="ro-RO" sz="2000" dirty="0" smtClean="0">
                <a:solidFill>
                  <a:srgbClr val="0070C0"/>
                </a:solidFill>
              </a:rPr>
              <a:t> și </a:t>
            </a:r>
            <a:r>
              <a:rPr lang="en-US" sz="2000" dirty="0" err="1" smtClean="0">
                <a:solidFill>
                  <a:srgbClr val="0070C0"/>
                </a:solidFill>
              </a:rPr>
              <a:t>județul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Galați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România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o-RO" sz="2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70C0"/>
                </a:solidFill>
              </a:rPr>
              <a:t>Pe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teritoriul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cărora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și</a:t>
            </a:r>
            <a:r>
              <a:rPr lang="en-US" sz="2000" dirty="0" smtClean="0">
                <a:solidFill>
                  <a:srgbClr val="0070C0"/>
                </a:solidFill>
              </a:rPr>
              <a:t>/</a:t>
            </a:r>
            <a:r>
              <a:rPr lang="en-US" sz="2000" dirty="0" err="1" smtClean="0">
                <a:solidFill>
                  <a:srgbClr val="0070C0"/>
                </a:solidFill>
              </a:rPr>
              <a:t>sau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ro-RO" sz="2000" dirty="0" smtClean="0">
                <a:solidFill>
                  <a:srgbClr val="0070C0"/>
                </a:solidFill>
              </a:rPr>
              <a:t>în gestiunea cărora </a:t>
            </a:r>
            <a:r>
              <a:rPr lang="en-US" sz="2000" dirty="0" err="1" smtClean="0">
                <a:solidFill>
                  <a:srgbClr val="0070C0"/>
                </a:solidFill>
              </a:rPr>
              <a:t>sunt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muzee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atracții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turistice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culturale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și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istorice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obiecte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patrimoniu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alte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facilități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necesare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dezvoltării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turismului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transfrontalier</a:t>
            </a:r>
            <a:r>
              <a:rPr lang="en-US" sz="2000" dirty="0">
                <a:solidFill>
                  <a:srgbClr val="0070C0"/>
                </a:solidFill>
              </a:rPr>
              <a:t> cultural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istoric</a:t>
            </a:r>
            <a:r>
              <a:rPr lang="en-US" sz="2000" dirty="0">
                <a:solidFill>
                  <a:srgbClr val="0070C0"/>
                </a:solidFill>
              </a:rPr>
              <a:t>. 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o-RO" sz="2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0070C0"/>
                </a:solidFill>
              </a:rPr>
              <a:t>C</a:t>
            </a:r>
            <a:r>
              <a:rPr lang="en-US" sz="2000" dirty="0" err="1" smtClean="0">
                <a:solidFill>
                  <a:srgbClr val="0070C0"/>
                </a:solidFill>
              </a:rPr>
              <a:t>ooperare</a:t>
            </a:r>
            <a:r>
              <a:rPr lang="ro-RO" sz="2000" dirty="0" smtClean="0">
                <a:solidFill>
                  <a:srgbClr val="0070C0"/>
                </a:solidFill>
              </a:rPr>
              <a:t>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se </a:t>
            </a:r>
            <a:r>
              <a:rPr lang="en-US" sz="2000" dirty="0" err="1">
                <a:solidFill>
                  <a:srgbClr val="0070C0"/>
                </a:solidFill>
              </a:rPr>
              <a:t>va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ro-RO" sz="2000" dirty="0" smtClean="0">
                <a:solidFill>
                  <a:srgbClr val="0070C0"/>
                </a:solidFill>
              </a:rPr>
              <a:t>concentra </a:t>
            </a:r>
            <a:r>
              <a:rPr lang="en-US" sz="2000" dirty="0" smtClean="0">
                <a:solidFill>
                  <a:srgbClr val="0070C0"/>
                </a:solidFill>
              </a:rPr>
              <a:t>la </a:t>
            </a:r>
            <a:r>
              <a:rPr lang="en-US" sz="2000" dirty="0" err="1">
                <a:solidFill>
                  <a:srgbClr val="0070C0"/>
                </a:solidFill>
              </a:rPr>
              <a:t>nivelul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schimbului</a:t>
            </a:r>
            <a:r>
              <a:rPr lang="en-US" sz="2000" dirty="0">
                <a:solidFill>
                  <a:srgbClr val="0070C0"/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informații</a:t>
            </a:r>
            <a:r>
              <a:rPr lang="en-US" sz="2000" dirty="0">
                <a:solidFill>
                  <a:srgbClr val="0070C0"/>
                </a:solidFill>
              </a:rPr>
              <a:t> cu </a:t>
            </a:r>
            <a:r>
              <a:rPr lang="en-US" sz="2000" dirty="0" err="1">
                <a:solidFill>
                  <a:srgbClr val="0070C0"/>
                </a:solidFill>
              </a:rPr>
              <a:t>privire</a:t>
            </a:r>
            <a:r>
              <a:rPr lang="en-US" sz="2000" dirty="0">
                <a:solidFill>
                  <a:srgbClr val="0070C0"/>
                </a:solidFill>
              </a:rPr>
              <a:t> la </a:t>
            </a:r>
            <a:r>
              <a:rPr lang="en-US" sz="2000" dirty="0" err="1">
                <a:solidFill>
                  <a:srgbClr val="0070C0"/>
                </a:solidFill>
              </a:rPr>
              <a:t>proiect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dezvoltarea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portofoliului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destinații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dezvoltarea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traseelor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turistice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dotarea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muzeelor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cu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standuri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și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mobilier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relevant, </a:t>
            </a:r>
            <a:r>
              <a:rPr lang="en-US" sz="2000" dirty="0" err="1">
                <a:solidFill>
                  <a:srgbClr val="0070C0"/>
                </a:solidFill>
              </a:rPr>
              <a:t>coorganizarea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inaugurării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Centrelor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Informare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Turistică</a:t>
            </a:r>
            <a:r>
              <a:rPr lang="ro-RO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o-MO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Grupul țintă: </a:t>
            </a:r>
            <a:r>
              <a:rPr lang="ro-RO" sz="4000" b="1" dirty="0">
                <a:solidFill>
                  <a:srgbClr val="0070C0"/>
                </a:solidFill>
                <a:latin typeface="+mn-lt"/>
              </a:rPr>
              <a:t>Ghizi de </a:t>
            </a:r>
            <a:r>
              <a:rPr lang="ro-RO" sz="4000" b="1" dirty="0" smtClean="0">
                <a:solidFill>
                  <a:srgbClr val="0070C0"/>
                </a:solidFill>
                <a:latin typeface="+mn-lt"/>
              </a:rPr>
              <a:t>muzee</a:t>
            </a:r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o-RO" sz="4000" b="1" dirty="0">
                <a:solidFill>
                  <a:srgbClr val="0070C0"/>
                </a:solidFill>
                <a:latin typeface="+mn-lt"/>
              </a:rPr>
              <a:t>și de turism</a:t>
            </a:r>
            <a:r>
              <a:rPr lang="ro-RO" sz="4000" dirty="0">
                <a:solidFill>
                  <a:srgbClr val="0070C0"/>
                </a:solidFill>
                <a:latin typeface="+mn-lt"/>
              </a:rPr>
              <a:t/>
            </a:r>
            <a:br>
              <a:rPr lang="ro-RO" sz="4000" dirty="0">
                <a:solidFill>
                  <a:srgbClr val="0070C0"/>
                </a:solidFill>
                <a:latin typeface="+mn-lt"/>
              </a:rPr>
            </a:b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373616" cy="3456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15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ghizi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din Moldova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și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5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ghizi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din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România</a:t>
            </a:r>
            <a:r>
              <a:rPr lang="ro-RO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o-RO" sz="2000" dirty="0" smtClean="0">
                <a:solidFill>
                  <a:srgbClr val="0070C0"/>
                </a:solidFill>
              </a:rPr>
              <a:t>vor participa la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pentru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instruire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schimb</a:t>
            </a:r>
            <a:r>
              <a:rPr lang="en-US" sz="2000" dirty="0">
                <a:solidFill>
                  <a:srgbClr val="0070C0"/>
                </a:solidFill>
              </a:rPr>
              <a:t> de </a:t>
            </a:r>
            <a:r>
              <a:rPr lang="en-US" sz="2000" dirty="0" err="1">
                <a:solidFill>
                  <a:srgbClr val="0070C0"/>
                </a:solidFill>
              </a:rPr>
              <a:t>experiență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elaborarea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standurilor</a:t>
            </a:r>
            <a:r>
              <a:rPr lang="en-US" sz="2000" dirty="0">
                <a:solidFill>
                  <a:srgbClr val="0070C0"/>
                </a:solidFill>
              </a:rPr>
              <a:t> informative ale </a:t>
            </a:r>
            <a:r>
              <a:rPr lang="en-US" sz="2000" dirty="0" err="1">
                <a:solidFill>
                  <a:srgbClr val="0070C0"/>
                </a:solidFill>
              </a:rPr>
              <a:t>muzeelor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elaborarea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traseelor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turistice</a:t>
            </a:r>
            <a:r>
              <a:rPr lang="en-US" sz="2000" dirty="0">
                <a:solidFill>
                  <a:srgbClr val="0070C0"/>
                </a:solidFill>
              </a:rPr>
              <a:t>. </a:t>
            </a:r>
            <a:endParaRPr lang="ro-RO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o-RO" sz="800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2000" b="1" dirty="0" smtClean="0">
                <a:solidFill>
                  <a:srgbClr val="0070C0"/>
                </a:solidFill>
              </a:rPr>
              <a:t>!!!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Calitățile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îmbunătățite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ale </a:t>
            </a:r>
            <a:r>
              <a:rPr lang="en-US" sz="2000" b="1" dirty="0" err="1">
                <a:solidFill>
                  <a:srgbClr val="0070C0"/>
                </a:solidFill>
              </a:rPr>
              <a:t>acestor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oameni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vor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crește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în</a:t>
            </a:r>
            <a:r>
              <a:rPr lang="en-US" sz="2000" b="1" dirty="0">
                <a:solidFill>
                  <a:srgbClr val="0070C0"/>
                </a:solidFill>
              </a:rPr>
              <a:t> mod direct </a:t>
            </a:r>
            <a:r>
              <a:rPr lang="en-US" sz="2000" b="1" dirty="0" err="1">
                <a:solidFill>
                  <a:srgbClr val="0070C0"/>
                </a:solidFill>
              </a:rPr>
              <a:t>numărul</a:t>
            </a:r>
            <a:r>
              <a:rPr lang="en-US" sz="2000" b="1" dirty="0">
                <a:solidFill>
                  <a:srgbClr val="0070C0"/>
                </a:solidFill>
              </a:rPr>
              <a:t> de </a:t>
            </a:r>
            <a:r>
              <a:rPr lang="en-US" sz="2000" b="1" dirty="0" err="1">
                <a:solidFill>
                  <a:srgbClr val="0070C0"/>
                </a:solidFill>
              </a:rPr>
              <a:t>persoane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deservite</a:t>
            </a:r>
            <a:r>
              <a:rPr lang="en-US" sz="2000" b="1" dirty="0">
                <a:solidFill>
                  <a:srgbClr val="0070C0"/>
                </a:solidFill>
              </a:rPr>
              <a:t> la </a:t>
            </a:r>
            <a:r>
              <a:rPr lang="en-US" sz="2000" b="1" dirty="0" err="1">
                <a:solidFill>
                  <a:srgbClr val="0070C0"/>
                </a:solidFill>
              </a:rPr>
              <a:t>fiecare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destinație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turistică</a:t>
            </a:r>
            <a:r>
              <a:rPr lang="en-US" sz="2000" b="1" dirty="0">
                <a:solidFill>
                  <a:srgbClr val="0070C0"/>
                </a:solidFill>
              </a:rPr>
              <a:t>, </a:t>
            </a:r>
            <a:r>
              <a:rPr lang="en-US" sz="2000" b="1" dirty="0" err="1">
                <a:solidFill>
                  <a:srgbClr val="0070C0"/>
                </a:solidFill>
              </a:rPr>
              <a:t>ceea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ce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va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crește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numărul</a:t>
            </a:r>
            <a:r>
              <a:rPr lang="en-US" sz="2000" b="1" dirty="0">
                <a:solidFill>
                  <a:srgbClr val="0070C0"/>
                </a:solidFill>
              </a:rPr>
              <a:t> de </a:t>
            </a:r>
            <a:r>
              <a:rPr lang="en-US" sz="2000" b="1" dirty="0" err="1">
                <a:solidFill>
                  <a:srgbClr val="0070C0"/>
                </a:solidFill>
              </a:rPr>
              <a:t>cazare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în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zona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proiectului</a:t>
            </a:r>
            <a:r>
              <a:rPr lang="ro-RO" sz="2000" b="1" dirty="0">
                <a:solidFill>
                  <a:srgbClr val="0070C0"/>
                </a:solidFill>
              </a:rPr>
              <a:t>.</a:t>
            </a:r>
            <a:endParaRPr lang="en-US" sz="20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o-MO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Grupul țintă: </a:t>
            </a:r>
            <a:r>
              <a:rPr lang="ro-RO" sz="4000" dirty="0">
                <a:solidFill>
                  <a:srgbClr val="0070C0"/>
                </a:solidFill>
                <a:latin typeface="+mn-lt"/>
              </a:rPr>
              <a:t>ONG</a:t>
            </a:r>
            <a:br>
              <a:rPr lang="ro-RO" sz="4000" dirty="0">
                <a:solidFill>
                  <a:srgbClr val="0070C0"/>
                </a:solidFill>
                <a:latin typeface="+mn-lt"/>
              </a:rPr>
            </a:b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373616" cy="38164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sociații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profesionale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în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domeniul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patrimoniului</a:t>
            </a:r>
            <a:r>
              <a:rPr lang="en-US" sz="2000" dirty="0">
                <a:solidFill>
                  <a:srgbClr val="0070C0"/>
                </a:solidFill>
              </a:rPr>
              <a:t> cultural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istoric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turism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dezvoltare</a:t>
            </a:r>
            <a:r>
              <a:rPr lang="en-US" sz="2000" dirty="0">
                <a:solidFill>
                  <a:srgbClr val="0070C0"/>
                </a:solidFill>
              </a:rPr>
              <a:t> socio-</a:t>
            </a:r>
            <a:r>
              <a:rPr lang="en-US" sz="2000" dirty="0" err="1">
                <a:solidFill>
                  <a:srgbClr val="0070C0"/>
                </a:solidFill>
              </a:rPr>
              <a:t>economică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locală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etnografie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folclor</a:t>
            </a:r>
            <a:r>
              <a:rPr lang="en-US" sz="2000" dirty="0">
                <a:solidFill>
                  <a:srgbClr val="0070C0"/>
                </a:solidFill>
              </a:rPr>
              <a:t> etc</a:t>
            </a:r>
            <a:r>
              <a:rPr lang="en-US" sz="2000" dirty="0" smtClean="0">
                <a:solidFill>
                  <a:srgbClr val="0070C0"/>
                </a:solidFill>
              </a:rPr>
              <a:t>. </a:t>
            </a:r>
            <a:r>
              <a:rPr lang="en-US" sz="2000" dirty="0">
                <a:solidFill>
                  <a:srgbClr val="0070C0"/>
                </a:solidFill>
              </a:rPr>
              <a:t>din </a:t>
            </a:r>
            <a:r>
              <a:rPr lang="en-US" sz="2000" dirty="0" smtClean="0">
                <a:solidFill>
                  <a:srgbClr val="0070C0"/>
                </a:solidFill>
              </a:rPr>
              <a:t>R</a:t>
            </a:r>
            <a:r>
              <a:rPr lang="ro-RO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Moldova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România</a:t>
            </a:r>
            <a:r>
              <a:rPr lang="ro-RO" sz="2000" dirty="0">
                <a:solidFill>
                  <a:srgbClr val="0070C0"/>
                </a:solidFill>
              </a:rPr>
              <a:t>.</a:t>
            </a:r>
            <a:endParaRPr lang="ro-RO" sz="2000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0070C0"/>
                </a:solidFill>
              </a:rPr>
              <a:t>Cooperarea se va concentra pe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schimbul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informații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relevante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despre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proiect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dezvoltarea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portofoliului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destinații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dezvoltarea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traseelor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turistice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schimb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experiență</a:t>
            </a:r>
            <a:r>
              <a:rPr lang="en-US" sz="2000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08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o-MO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Grupul țintă: </a:t>
            </a:r>
            <a:r>
              <a:rPr lang="ro-RO" sz="4000" b="1" dirty="0" smtClean="0">
                <a:solidFill>
                  <a:srgbClr val="0070C0"/>
                </a:solidFill>
              </a:rPr>
              <a:t>Jurnaliști/</a:t>
            </a:r>
            <a:r>
              <a:rPr lang="ro-RO" sz="4000" b="1" dirty="0" err="1" smtClean="0">
                <a:solidFill>
                  <a:srgbClr val="0070C0"/>
                </a:solidFill>
              </a:rPr>
              <a:t>Blogheri</a:t>
            </a: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ro-MO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373616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o-RO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0070C0"/>
                </a:solidFill>
              </a:rPr>
              <a:t>J</a:t>
            </a:r>
            <a:r>
              <a:rPr lang="en-US" sz="2000" dirty="0" err="1" smtClean="0">
                <a:solidFill>
                  <a:srgbClr val="0070C0"/>
                </a:solidFill>
              </a:rPr>
              <a:t>urnaliști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bloggeri</a:t>
            </a:r>
            <a:r>
              <a:rPr lang="en-US" sz="2000" dirty="0">
                <a:solidFill>
                  <a:srgbClr val="0070C0"/>
                </a:solidFill>
              </a:rPr>
              <a:t> din </a:t>
            </a:r>
            <a:r>
              <a:rPr lang="en-US" sz="2000" dirty="0" err="1">
                <a:solidFill>
                  <a:srgbClr val="0070C0"/>
                </a:solidFill>
              </a:rPr>
              <a:t>Republica</a:t>
            </a:r>
            <a:r>
              <a:rPr lang="en-US" sz="2000" dirty="0">
                <a:solidFill>
                  <a:srgbClr val="0070C0"/>
                </a:solidFill>
              </a:rPr>
              <a:t> Moldova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România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ro-RO" sz="2000" dirty="0" smtClean="0">
                <a:solidFill>
                  <a:srgbClr val="0070C0"/>
                </a:solidFill>
              </a:rPr>
              <a:t>– </a:t>
            </a: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implicați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pentru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spori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vizibilitatea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activităților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rezultatelor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proiectului</a:t>
            </a:r>
            <a:r>
              <a:rPr lang="en-US" sz="2000" dirty="0">
                <a:solidFill>
                  <a:srgbClr val="0070C0"/>
                </a:solidFill>
              </a:rPr>
              <a:t>. </a:t>
            </a:r>
            <a:endParaRPr lang="ro-RO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dirty="0" smtClean="0">
                <a:solidFill>
                  <a:srgbClr val="0070C0"/>
                </a:solidFill>
              </a:rPr>
              <a:t>Implicați la următoarele </a:t>
            </a:r>
            <a:r>
              <a:rPr lang="en-US" sz="2000" dirty="0" err="1" smtClean="0">
                <a:solidFill>
                  <a:srgbClr val="0070C0"/>
                </a:solidFill>
              </a:rPr>
              <a:t>activități</a:t>
            </a:r>
            <a:r>
              <a:rPr lang="ro-RO" sz="2000" dirty="0" smtClean="0">
                <a:solidFill>
                  <a:srgbClr val="0070C0"/>
                </a:solidFill>
              </a:rPr>
              <a:t>: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endParaRPr lang="ro-RO" sz="20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mese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rotunde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endParaRPr lang="ro-RO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tururi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promovare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în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Republica</a:t>
            </a:r>
            <a:r>
              <a:rPr lang="en-US" sz="1600" dirty="0">
                <a:solidFill>
                  <a:srgbClr val="0070C0"/>
                </a:solidFill>
              </a:rPr>
              <a:t> Moldova </a:t>
            </a:r>
            <a:r>
              <a:rPr lang="en-US" sz="1600" dirty="0" err="1">
                <a:solidFill>
                  <a:srgbClr val="0070C0"/>
                </a:solidFill>
              </a:rPr>
              <a:t>și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România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endParaRPr lang="ro-RO" sz="1600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70C0"/>
                </a:solidFill>
              </a:rPr>
              <a:t>promovarea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</a:rPr>
              <a:t>articolelor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dedicate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proiectului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în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presa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scrisă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și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electronică</a:t>
            </a:r>
            <a:r>
              <a:rPr lang="en-US" sz="1600" dirty="0">
                <a:solidFill>
                  <a:srgbClr val="0070C0"/>
                </a:solidFill>
              </a:rPr>
              <a:t>. </a:t>
            </a:r>
            <a:endParaRPr lang="ro-RO" sz="1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163320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Pentru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m</a:t>
            </a:r>
            <a:r>
              <a:rPr lang="ro-RO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ai multe informații: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ro-MO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943537"/>
              </p:ext>
            </p:extLst>
          </p:nvPr>
        </p:nvGraphicFramePr>
        <p:xfrm>
          <a:off x="179512" y="2276872"/>
          <a:ext cx="837406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7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Agenția de Dezvoltare Regională  Centru, Republica Moldova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MO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/Fax</a:t>
                      </a:r>
                      <a:r>
                        <a:rPr lang="ro-MO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+373 268 22692 </a:t>
                      </a:r>
                      <a:r>
                        <a:rPr lang="ro-MO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oficiu.adrc@gmail.com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marina.preteca@gmail.com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www.adrcentru.md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O" sz="1800" b="1" dirty="0" smtClean="0"/>
                        <a:t>Asociația de Dezvoltare a Turismului în Moldova, Republica Moldova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+373 79583345</a:t>
                      </a: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10"/>
                      </a:endParaRPr>
                    </a:p>
                    <a:p>
                      <a:r>
                        <a:rPr lang="ro-M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viorelmiron7@</a:t>
                      </a:r>
                      <a:r>
                        <a:rPr lang="ro-MO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yahoo.com</a:t>
                      </a:r>
                      <a:r>
                        <a:rPr lang="ro-M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MO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https://www.facebook.com/ADTM.MD/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Asociația de Cooperare Transfrontalieră ”Euroregiunea Dunărea de Jos” (ACTEDJ)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Tel/fax: 0040 236 411 022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infomuseum.actedj@gmail.com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www.actedj.ro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4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619273" y="1412777"/>
            <a:ext cx="74888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0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Arealul geografic al proiectului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ro-RO" sz="2000" i="1" dirty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54C7A0D-1B25-4DB4-AAB4-DDD906E2AC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48" y="1988840"/>
            <a:ext cx="3168352" cy="3173276"/>
          </a:xfrm>
          <a:prstGeom prst="rect">
            <a:avLst/>
          </a:prstGeom>
        </p:spPr>
      </p:pic>
      <p:pic>
        <p:nvPicPr>
          <p:cNvPr id="2" name="Picture 2" descr="C:\Users\Admin\Desktop\hart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266429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ownloads\Galati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235791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вал 10"/>
          <p:cNvSpPr/>
          <p:nvPr/>
        </p:nvSpPr>
        <p:spPr>
          <a:xfrm>
            <a:off x="4283968" y="3212976"/>
            <a:ext cx="1008112" cy="86409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95936" y="4581128"/>
            <a:ext cx="720080" cy="7200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Beneficiarii proiectului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1236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o-MO" sz="2000" b="1" dirty="0">
                <a:solidFill>
                  <a:schemeClr val="accent1">
                    <a:lumMod val="75000"/>
                  </a:schemeClr>
                </a:solidFill>
              </a:rPr>
              <a:t>Beneficiar Lider</a:t>
            </a:r>
            <a:r>
              <a:rPr lang="ro-MO" sz="2000" dirty="0">
                <a:solidFill>
                  <a:schemeClr val="accent1">
                    <a:lumMod val="75000"/>
                  </a:schemeClr>
                </a:solidFill>
              </a:rPr>
              <a:t> - Agenția de Dezvoltare </a:t>
            </a:r>
            <a:r>
              <a:rPr lang="ro-MO" sz="2000" dirty="0" smtClean="0">
                <a:solidFill>
                  <a:schemeClr val="accent1">
                    <a:lumMod val="75000"/>
                  </a:schemeClr>
                </a:solidFill>
              </a:rPr>
              <a:t>Regională (ADR) Centru, </a:t>
            </a:r>
            <a:r>
              <a:rPr lang="ro-RO" sz="2000" dirty="0" smtClean="0">
                <a:solidFill>
                  <a:schemeClr val="accent1">
                    <a:lumMod val="75000"/>
                  </a:schemeClr>
                </a:solidFill>
              </a:rPr>
              <a:t>R. Moldova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o-MO" sz="2000" b="1" dirty="0">
                <a:solidFill>
                  <a:schemeClr val="accent1">
                    <a:lumMod val="75000"/>
                  </a:schemeClr>
                </a:solidFill>
              </a:rPr>
              <a:t>Beneficiar 1</a:t>
            </a:r>
            <a:r>
              <a:rPr lang="ro-MO" sz="2000" dirty="0">
                <a:solidFill>
                  <a:schemeClr val="accent1">
                    <a:lumMod val="75000"/>
                  </a:schemeClr>
                </a:solidFill>
              </a:rPr>
              <a:t> - Asociația de Dezvoltare a Turismului în Moldova (ADTM</a:t>
            </a:r>
            <a:r>
              <a:rPr lang="ro-MO" sz="2000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ro-RO" sz="2000" dirty="0">
                <a:solidFill>
                  <a:schemeClr val="accent1">
                    <a:lumMod val="75000"/>
                  </a:schemeClr>
                </a:solidFill>
              </a:rPr>
              <a:t>R. Moldova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o-MO" sz="2000" b="1" dirty="0" smtClean="0">
                <a:solidFill>
                  <a:schemeClr val="accent1">
                    <a:lumMod val="75000"/>
                  </a:schemeClr>
                </a:solidFill>
              </a:rPr>
              <a:t>Beneficiar </a:t>
            </a:r>
            <a:r>
              <a:rPr lang="ro-MO" sz="20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o-MO" sz="2000" dirty="0">
                <a:solidFill>
                  <a:schemeClr val="accent1">
                    <a:lumMod val="75000"/>
                  </a:schemeClr>
                </a:solidFill>
              </a:rPr>
              <a:t> - Asociația de Cooperare Transfrontalieră ”Euroregiunea Dunărea de Jos” (ACTEDJ</a:t>
            </a:r>
            <a:r>
              <a:rPr lang="ro-MO" sz="2000" dirty="0" smtClean="0">
                <a:solidFill>
                  <a:schemeClr val="accent1">
                    <a:lumMod val="75000"/>
                  </a:schemeClr>
                </a:solidFill>
              </a:rPr>
              <a:t>), România.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576064"/>
          </a:xfrm>
        </p:spPr>
        <p:txBody>
          <a:bodyPr>
            <a:noAutofit/>
          </a:bodyPr>
          <a:lstStyle/>
          <a:p>
            <a:r>
              <a:rPr lang="ro-RO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biectivele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proiectului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164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OG</a:t>
            </a:r>
            <a:r>
              <a:rPr lang="en-US" sz="2000" dirty="0">
                <a:solidFill>
                  <a:srgbClr val="0070C0"/>
                </a:solidFill>
              </a:rPr>
              <a:t>: </a:t>
            </a:r>
            <a:r>
              <a:rPr lang="ro-RO" sz="2000" b="1" dirty="0">
                <a:solidFill>
                  <a:schemeClr val="accent6">
                    <a:lumMod val="75000"/>
                  </a:schemeClr>
                </a:solidFill>
              </a:rPr>
              <a:t>Creșterea vizibilității patrimoniului cultural și istoric </a:t>
            </a:r>
            <a:r>
              <a:rPr lang="ro-RO" sz="2000" dirty="0">
                <a:solidFill>
                  <a:srgbClr val="0070C0"/>
                </a:solidFill>
              </a:rPr>
              <a:t>transfrontalier al Regiunii Centru, R. Moldova și județului Galați, Romania prin consolidarea capacitaților instituțiilor culturale, crearea unei rețele de centre de informare turistica in destinațiile majore </a:t>
            </a:r>
            <a:r>
              <a:rPr lang="ro-RO" sz="2000" dirty="0" smtClean="0">
                <a:solidFill>
                  <a:srgbClr val="0070C0"/>
                </a:solidFill>
              </a:rPr>
              <a:t>promovate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rgbClr val="0070C0"/>
                </a:solidFill>
              </a:rPr>
              <a:t>OS 1 </a:t>
            </a:r>
            <a:r>
              <a:rPr lang="ro-RO" sz="2000" dirty="0">
                <a:solidFill>
                  <a:srgbClr val="0070C0"/>
                </a:solidFill>
              </a:rPr>
              <a:t>Dezvoltarea </a:t>
            </a:r>
            <a:r>
              <a:rPr lang="ro-RO" sz="2000" b="1" dirty="0">
                <a:solidFill>
                  <a:schemeClr val="accent6">
                    <a:lumMod val="75000"/>
                  </a:schemeClr>
                </a:solidFill>
              </a:rPr>
              <a:t>capacitaților centrelor de informare turistica din 8 zone </a:t>
            </a:r>
            <a:r>
              <a:rPr lang="ro-RO" sz="2000" dirty="0">
                <a:solidFill>
                  <a:srgbClr val="0070C0"/>
                </a:solidFill>
              </a:rPr>
              <a:t>reprezentative in baza muzeelor și altor instituții </a:t>
            </a:r>
            <a:r>
              <a:rPr lang="ro-RO" sz="2000" dirty="0" smtClean="0">
                <a:solidFill>
                  <a:srgbClr val="0070C0"/>
                </a:solidFill>
              </a:rPr>
              <a:t>relevante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rgbClr val="0070C0"/>
                </a:solidFill>
              </a:rPr>
              <a:t>OS 2 </a:t>
            </a:r>
            <a:r>
              <a:rPr lang="ro-RO" sz="2000" dirty="0">
                <a:solidFill>
                  <a:srgbClr val="0070C0"/>
                </a:solidFill>
              </a:rPr>
              <a:t>Promovarea patrimoniului cultual și istoric in cadrul </a:t>
            </a:r>
            <a:r>
              <a:rPr lang="ro-RO" sz="2000" b="1" dirty="0">
                <a:solidFill>
                  <a:schemeClr val="accent6">
                    <a:lumMod val="75000"/>
                  </a:schemeClr>
                </a:solidFill>
              </a:rPr>
              <a:t>rețelei transfrontaliere de 8 centre de informare turistica</a:t>
            </a:r>
          </a:p>
        </p:txBody>
      </p:sp>
    </p:spTree>
    <p:extLst>
      <p:ext uri="{BB962C8B-B14F-4D97-AF65-F5344CB8AC3E}">
        <p14:creationId xmlns:p14="http://schemas.microsoft.com/office/powerpoint/2010/main" val="19681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7598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1533"/>
            <a:ext cx="1008112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268760"/>
            <a:ext cx="8229600" cy="360040"/>
          </a:xfrm>
        </p:spPr>
        <p:txBody>
          <a:bodyPr>
            <a:noAutofit/>
          </a:bodyPr>
          <a:lstStyle/>
          <a:p>
            <a:r>
              <a:rPr lang="ro-RO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ctivita</a:t>
            </a:r>
            <a:r>
              <a:rPr lang="ro-RO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ți de proiect: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373616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5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vi-VN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GA </a:t>
            </a:r>
            <a:r>
              <a:rPr lang="vi-VN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 </a:t>
            </a:r>
            <a:r>
              <a:rPr lang="vi-VN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Management</a:t>
            </a:r>
            <a:r>
              <a:rPr lang="ro-RO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ul proiectului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vi-VN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GA2</a:t>
            </a:r>
            <a:r>
              <a:rPr lang="ro-RO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Planul </a:t>
            </a:r>
            <a:r>
              <a:rPr lang="vi-VN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 informare și comunicare </a:t>
            </a:r>
            <a:endParaRPr lang="ro-RO" sz="15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vi-VN" sz="15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GA </a:t>
            </a:r>
            <a:r>
              <a:rPr lang="vi-VN" sz="15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 Organizarea activităților de consolidare a capacităților și promovarea patrimoniului cultural și istoric:</a:t>
            </a:r>
            <a:endParaRPr lang="en-US" sz="15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MO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Organizarea </a:t>
            </a:r>
            <a:r>
              <a:rPr lang="ro-M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sesiunilor de </a:t>
            </a:r>
            <a:r>
              <a:rPr lang="ro-M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instruire</a:t>
            </a:r>
            <a:endParaRPr lang="en-US" sz="15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M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Organizarea </a:t>
            </a:r>
            <a:r>
              <a:rPr lang="ro-M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vizitelor de studiu </a:t>
            </a:r>
            <a:r>
              <a:rPr lang="ro-M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 Romania și Moldova</a:t>
            </a:r>
            <a:endParaRPr lang="en-US" sz="15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Elaborarea 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analizei de potențial și profilului destinațiilor </a:t>
            </a: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turistice majore din arealul proiectului</a:t>
            </a:r>
            <a:endParaRPr lang="en-US" sz="15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Elaborarea 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traseelor turistice comune </a:t>
            </a: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și determinarea programelor excursiilor</a:t>
            </a:r>
            <a:endParaRPr lang="en-US" sz="15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Dezvoltarea și promovarea 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rețelei de Centre de Informare </a:t>
            </a:r>
            <a:r>
              <a:rPr lang="ro-RO" sz="15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Turistica</a:t>
            </a:r>
            <a:endParaRPr lang="en-US" sz="15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Elaborarea și promovarea 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brandului comun</a:t>
            </a:r>
            <a:endParaRPr lang="en-US" sz="15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Elaborarea și </a:t>
            </a:r>
            <a:r>
              <a:rPr lang="ro-RO" sz="15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tirajarea</a:t>
            </a: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Ghidului ”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Destinații ale turismului cultural transfrontalier din Moldova</a:t>
            </a: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”  (R. Moldova – Romania)</a:t>
            </a:r>
            <a:endParaRPr lang="en-US" sz="15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Modernizarea 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platformei IT de  promovare a produselor turistice </a:t>
            </a: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din destinațiile remarcabile din zona proiectului</a:t>
            </a:r>
            <a:endParaRPr lang="en-US" sz="15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Organizarea </a:t>
            </a:r>
            <a:r>
              <a:rPr lang="ro-RO" sz="15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tururilor de promovare </a:t>
            </a:r>
            <a:r>
              <a:rPr lang="ro-RO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 patrimoniului cultural și istoric din arealul proiectului</a:t>
            </a:r>
            <a:endParaRPr lang="en-US" sz="15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ro-MO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Rezultate: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373616" cy="39604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ro-RO" sz="16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1600" dirty="0" smtClean="0">
                <a:solidFill>
                  <a:srgbClr val="0070C0"/>
                </a:solidFill>
              </a:rPr>
              <a:t>PR </a:t>
            </a:r>
            <a:r>
              <a:rPr lang="ro-RO" sz="1600" dirty="0">
                <a:solidFill>
                  <a:srgbClr val="0070C0"/>
                </a:solidFill>
              </a:rPr>
              <a:t>1 Cunoștințe și abilitați îmbunătățite a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20 ghizi </a:t>
            </a:r>
            <a:r>
              <a:rPr lang="ro-RO" sz="1600" dirty="0">
                <a:solidFill>
                  <a:srgbClr val="0070C0"/>
                </a:solidFill>
              </a:rPr>
              <a:t>pentru valorificarea turistica a patrimoniului cultural în Regiunea de Dezvoltare Centru, R. Moldova și județul Galați, </a:t>
            </a:r>
            <a:r>
              <a:rPr lang="ro-RO" sz="1600" dirty="0" smtClean="0">
                <a:solidFill>
                  <a:srgbClr val="0070C0"/>
                </a:solidFill>
              </a:rPr>
              <a:t>Romania</a:t>
            </a:r>
          </a:p>
          <a:p>
            <a:pPr>
              <a:buFont typeface="Wingdings" pitchFamily="2" charset="2"/>
              <a:buChar char="Ø"/>
            </a:pPr>
            <a:endParaRPr lang="ro-RO" sz="16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1600" dirty="0">
                <a:solidFill>
                  <a:srgbClr val="0070C0"/>
                </a:solidFill>
              </a:rPr>
              <a:t>PR 2 Produsul turistic al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8 zone turistice interconectate  </a:t>
            </a:r>
            <a:r>
              <a:rPr lang="ro-RO" sz="1600" dirty="0">
                <a:solidFill>
                  <a:srgbClr val="0070C0"/>
                </a:solidFill>
              </a:rPr>
              <a:t>din Regiunea de Dezvoltare Centru, R. Moldova și județul Galați, Romania  elaborat și </a:t>
            </a:r>
            <a:r>
              <a:rPr lang="ro-RO" sz="1600" dirty="0" smtClean="0">
                <a:solidFill>
                  <a:srgbClr val="0070C0"/>
                </a:solidFill>
              </a:rPr>
              <a:t>promovat</a:t>
            </a:r>
          </a:p>
          <a:p>
            <a:pPr>
              <a:buFont typeface="Wingdings" pitchFamily="2" charset="2"/>
              <a:buChar char="Ø"/>
            </a:pPr>
            <a:endParaRPr lang="ro-RO" sz="16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1600" dirty="0">
                <a:solidFill>
                  <a:srgbClr val="0070C0"/>
                </a:solidFill>
              </a:rPr>
              <a:t>PR 3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Număr sporit de vizitatori </a:t>
            </a:r>
            <a:r>
              <a:rPr lang="ro-RO" sz="1600" dirty="0">
                <a:solidFill>
                  <a:srgbClr val="0070C0"/>
                </a:solidFill>
              </a:rPr>
              <a:t>ai Regiunii de Dezvoltare Centru, R. Moldova și județului Galați, Romania deservit de rețeaua de 8 centre de informare turistica </a:t>
            </a:r>
            <a:endParaRPr lang="ro-RO" sz="16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o-RO" sz="8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1600" dirty="0">
                <a:solidFill>
                  <a:srgbClr val="0070C0"/>
                </a:solidFill>
              </a:rPr>
              <a:t>PR 4 Patrimoniul cultural și </a:t>
            </a:r>
            <a:r>
              <a:rPr lang="ro-RO" sz="1600" dirty="0" smtClean="0">
                <a:solidFill>
                  <a:srgbClr val="0070C0"/>
                </a:solidFill>
              </a:rPr>
              <a:t>istoric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promovat pe piața turistica </a:t>
            </a:r>
            <a:r>
              <a:rPr lang="ro-RO" sz="1600" dirty="0">
                <a:solidFill>
                  <a:srgbClr val="0070C0"/>
                </a:solidFill>
              </a:rPr>
              <a:t>interna și externa din rețeaua transfrontaliera din 8 zone turistice remarcabile.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1533"/>
            <a:ext cx="9361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373616" cy="39604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1600" dirty="0" smtClean="0">
                <a:solidFill>
                  <a:srgbClr val="0070C0"/>
                </a:solidFill>
              </a:rPr>
              <a:t>Perioada de implementare a </a:t>
            </a:r>
            <a:r>
              <a:rPr lang="ro-RO" sz="1600" dirty="0">
                <a:solidFill>
                  <a:srgbClr val="0070C0"/>
                </a:solidFill>
              </a:rPr>
              <a:t>proiectului :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14 aprilie 2020 – </a:t>
            </a:r>
            <a:r>
              <a:rPr lang="ro-RO" sz="1600" b="1" dirty="0" smtClean="0">
                <a:solidFill>
                  <a:schemeClr val="accent6">
                    <a:lumMod val="75000"/>
                  </a:schemeClr>
                </a:solidFill>
              </a:rPr>
              <a:t>13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octombrie </a:t>
            </a:r>
            <a:r>
              <a:rPr lang="ro-RO" sz="1600" b="1" dirty="0" smtClean="0">
                <a:solidFill>
                  <a:schemeClr val="accent6">
                    <a:lumMod val="75000"/>
                  </a:schemeClr>
                </a:solidFill>
              </a:rPr>
              <a:t>2021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1600" dirty="0" smtClean="0">
                <a:solidFill>
                  <a:srgbClr val="0070C0"/>
                </a:solidFill>
              </a:rPr>
              <a:t>Costul </a:t>
            </a:r>
            <a:r>
              <a:rPr lang="ro-RO" sz="1600" dirty="0">
                <a:solidFill>
                  <a:srgbClr val="0070C0"/>
                </a:solidFill>
              </a:rPr>
              <a:t>total: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109,900.00 euro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o-RO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Valoarea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grantului</a:t>
            </a:r>
            <a:r>
              <a:rPr lang="ro-RO" sz="1600" dirty="0">
                <a:solidFill>
                  <a:srgbClr val="0070C0"/>
                </a:solidFill>
              </a:rPr>
              <a:t> :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98,910.00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euro</a:t>
            </a: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err="1">
                <a:solidFill>
                  <a:srgbClr val="0070C0"/>
                </a:solidFill>
              </a:rPr>
              <a:t>Contributia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partenerilor</a:t>
            </a:r>
            <a:r>
              <a:rPr lang="ro-RO" sz="1600" dirty="0">
                <a:solidFill>
                  <a:srgbClr val="0070C0"/>
                </a:solidFill>
              </a:rPr>
              <a:t>: </a:t>
            </a:r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10,990 </a:t>
            </a:r>
            <a:r>
              <a:rPr lang="ro-RO" sz="1600" b="1" dirty="0" smtClean="0">
                <a:solidFill>
                  <a:schemeClr val="accent6">
                    <a:lumMod val="75000"/>
                  </a:schemeClr>
                </a:solidFill>
              </a:rPr>
              <a:t>euro (10%)</a:t>
            </a:r>
          </a:p>
          <a:p>
            <a:pPr>
              <a:buFont typeface="Wingdings" pitchFamily="2" charset="2"/>
              <a:buChar char="Ø"/>
            </a:pPr>
            <a:endParaRPr lang="ro-RO" sz="1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o-MO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MO" sz="1600" b="1" dirty="0" smtClean="0">
                <a:solidFill>
                  <a:schemeClr val="accent6">
                    <a:lumMod val="75000"/>
                  </a:schemeClr>
                </a:solidFill>
              </a:rPr>
              <a:t>Finanțat de Programul </a:t>
            </a:r>
            <a:r>
              <a:rPr lang="ro-MO" sz="1600" b="1" dirty="0">
                <a:solidFill>
                  <a:schemeClr val="accent6">
                    <a:lumMod val="75000"/>
                  </a:schemeClr>
                </a:solidFill>
              </a:rPr>
              <a:t>Operațional Comun (POC) România - Republica Moldova 2014 – 2020, finanțat de Instrumentul European de Vecinătate (ENI).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1019304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ro-MO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Grupurile țintă a proiectului: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3528392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Muzeele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Cercetători / muzeografi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err="1" smtClean="0">
                <a:solidFill>
                  <a:schemeClr val="accent6">
                    <a:lumMod val="75000"/>
                  </a:schemeClr>
                </a:solidFill>
              </a:rPr>
              <a:t>Autoritațile</a:t>
            </a: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 publice locale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Ghizi de muzee și de turism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ONG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Jurnaliști/</a:t>
            </a:r>
            <a:r>
              <a:rPr lang="ro-RO" sz="2000" b="1" dirty="0" err="1" smtClean="0">
                <a:solidFill>
                  <a:schemeClr val="accent6">
                    <a:lumMod val="75000"/>
                  </a:schemeClr>
                </a:solidFill>
              </a:rPr>
              <a:t>Blogheri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2040"/>
            <a:ext cx="2664296" cy="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76" y="221533"/>
            <a:ext cx="947296" cy="9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MuseumInfoTur_Ro-Md\2.Finantarea proiectului\Logo beneficiari\ACTEDJ\Logo_Euroregiunea_Dunarea_de_Jo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3076"/>
            <a:ext cx="1143000" cy="105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152" y="5805264"/>
            <a:ext cx="1276536" cy="101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296" y="5719782"/>
            <a:ext cx="1538176" cy="9779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7152" y="1412776"/>
            <a:ext cx="8229600" cy="360040"/>
          </a:xfrm>
        </p:spPr>
        <p:txBody>
          <a:bodyPr>
            <a:noAutofit/>
          </a:bodyPr>
          <a:lstStyle/>
          <a:p>
            <a:r>
              <a:rPr lang="ro-MO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Grupul țintă: </a:t>
            </a:r>
            <a:r>
              <a:rPr lang="ro-RO" sz="4000" b="1" dirty="0" smtClean="0">
                <a:solidFill>
                  <a:srgbClr val="0070C0"/>
                </a:solidFill>
                <a:latin typeface="+mn-lt"/>
              </a:rPr>
              <a:t>Muzee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373616" cy="396044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o-RO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uzeele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reprezentative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o-RO" sz="2000" dirty="0" smtClean="0">
                <a:solidFill>
                  <a:srgbClr val="0070C0"/>
                </a:solidFill>
              </a:rPr>
              <a:t>din </a:t>
            </a:r>
            <a:r>
              <a:rPr lang="en-US" sz="2000" dirty="0" smtClean="0">
                <a:solidFill>
                  <a:srgbClr val="0070C0"/>
                </a:solidFill>
              </a:rPr>
              <a:t>zone </a:t>
            </a:r>
            <a:r>
              <a:rPr lang="en-US" sz="2000" dirty="0" err="1">
                <a:solidFill>
                  <a:srgbClr val="0070C0"/>
                </a:solidFill>
              </a:rPr>
              <a:t>turistice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RDC, R. Moldova </a:t>
            </a:r>
            <a:r>
              <a:rPr lang="ro-RO" sz="2000" dirty="0" smtClean="0">
                <a:solidFill>
                  <a:srgbClr val="0070C0"/>
                </a:solidFill>
              </a:rPr>
              <a:t>și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județul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Galați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România</a:t>
            </a:r>
            <a:endParaRPr lang="ro-RO" sz="8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sz="2000" dirty="0" smtClean="0">
                <a:solidFill>
                  <a:srgbClr val="0070C0"/>
                </a:solidFill>
              </a:rPr>
              <a:t>2)     I</a:t>
            </a:r>
            <a:r>
              <a:rPr lang="en-US" sz="2000" dirty="0" err="1" smtClean="0">
                <a:solidFill>
                  <a:srgbClr val="0070C0"/>
                </a:solidFill>
              </a:rPr>
              <a:t>ncluse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în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majoritatea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activităților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proiectului</a:t>
            </a:r>
            <a:r>
              <a:rPr lang="ro-RO" sz="2000" dirty="0" smtClean="0">
                <a:solidFill>
                  <a:srgbClr val="0070C0"/>
                </a:solidFill>
              </a:rPr>
              <a:t>: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endParaRPr lang="ro-RO" sz="2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instruiri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ale </a:t>
            </a:r>
            <a:r>
              <a:rPr lang="en-US" sz="2000" dirty="0" err="1">
                <a:solidFill>
                  <a:srgbClr val="0070C0"/>
                </a:solidFill>
              </a:rPr>
              <a:t>personalului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ghizi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muzeografi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r>
              <a:rPr lang="ro-RO" sz="2000" dirty="0" smtClean="0">
                <a:solidFill>
                  <a:srgbClr val="0070C0"/>
                </a:solidFill>
              </a:rPr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vizite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documentare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și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schimb</a:t>
            </a:r>
            <a:r>
              <a:rPr lang="en-US" sz="2000" dirty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experiență</a:t>
            </a:r>
            <a:r>
              <a:rPr lang="ro-RO" sz="2000" dirty="0">
                <a:solidFill>
                  <a:srgbClr val="0070C0"/>
                </a:solidFill>
              </a:rPr>
              <a:t>;</a:t>
            </a:r>
            <a:endParaRPr lang="ro-RO" sz="2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70C0"/>
                </a:solidFill>
              </a:rPr>
              <a:t>elaborarea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standurilor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demonstrative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dotarea</a:t>
            </a:r>
            <a:r>
              <a:rPr lang="en-US" sz="2000" dirty="0">
                <a:solidFill>
                  <a:srgbClr val="0070C0"/>
                </a:solidFill>
              </a:rPr>
              <a:t> cu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mobilier</a:t>
            </a:r>
            <a:r>
              <a:rPr lang="en-US" sz="2000" dirty="0">
                <a:solidFill>
                  <a:srgbClr val="0070C0"/>
                </a:solidFill>
              </a:rPr>
              <a:t> relevant </a:t>
            </a:r>
            <a:r>
              <a:rPr lang="ro-RO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err="1" smtClean="0">
                <a:solidFill>
                  <a:srgbClr val="0070C0"/>
                </a:solidFill>
              </a:rPr>
              <a:t>pentru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centrele</a:t>
            </a:r>
            <a:r>
              <a:rPr lang="en-US" sz="2000" dirty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informa</a:t>
            </a:r>
            <a:r>
              <a:rPr lang="ro-RO" sz="2000" dirty="0" smtClean="0">
                <a:solidFill>
                  <a:srgbClr val="0070C0"/>
                </a:solidFill>
              </a:rPr>
              <a:t>re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turistic</a:t>
            </a:r>
            <a:r>
              <a:rPr lang="ro-RO" sz="2000" dirty="0" smtClean="0">
                <a:solidFill>
                  <a:srgbClr val="0070C0"/>
                </a:solidFill>
              </a:rPr>
              <a:t>ă</a:t>
            </a:r>
            <a:r>
              <a:rPr lang="ro-RO" sz="2000" dirty="0">
                <a:solidFill>
                  <a:srgbClr val="0070C0"/>
                </a:solidFill>
              </a:rPr>
              <a:t>;</a:t>
            </a:r>
            <a:endParaRPr lang="ro-RO" sz="2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70C0"/>
                </a:solidFill>
              </a:rPr>
              <a:t>organizarea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evenimentelor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o-RO" sz="2000" b="1" dirty="0" smtClean="0">
                <a:solidFill>
                  <a:schemeClr val="accent6">
                    <a:lumMod val="75000"/>
                  </a:schemeClr>
                </a:solidFill>
              </a:rPr>
              <a:t>de inaugurare a CIT</a:t>
            </a:r>
            <a:r>
              <a:rPr lang="ro-RO" sz="2000" dirty="0" smtClean="0">
                <a:solidFill>
                  <a:srgbClr val="0070C0"/>
                </a:solidFill>
              </a:rPr>
              <a:t>;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endParaRPr lang="ro-RO" sz="2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70C0"/>
                </a:solidFill>
              </a:rPr>
              <a:t>dezvoltarea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portofoliului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destinațiilor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turistice</a:t>
            </a:r>
            <a:r>
              <a:rPr lang="ro-RO" sz="2000" dirty="0">
                <a:solidFill>
                  <a:srgbClr val="0070C0"/>
                </a:solidFill>
              </a:rPr>
              <a:t> </a:t>
            </a:r>
            <a:r>
              <a:rPr lang="ro-RO" sz="2000" dirty="0" smtClean="0">
                <a:solidFill>
                  <a:srgbClr val="0070C0"/>
                </a:solidFill>
              </a:rPr>
              <a:t>și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</a:rPr>
              <a:t>traseelor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turistice</a:t>
            </a:r>
            <a:r>
              <a:rPr lang="ro-RO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endParaRPr lang="ro-RO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4211</TotalTime>
  <Words>887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Temă Office</vt:lpstr>
      <vt:lpstr>Презентация PowerPoint</vt:lpstr>
      <vt:lpstr>Презентация PowerPoint</vt:lpstr>
      <vt:lpstr> Beneficiarii proiectului </vt:lpstr>
      <vt:lpstr>Obiectivele proiectului</vt:lpstr>
      <vt:lpstr>Activitați de proiect:</vt:lpstr>
      <vt:lpstr>Rezultate:</vt:lpstr>
      <vt:lpstr>Презентация PowerPoint</vt:lpstr>
      <vt:lpstr>Grupurile țintă a proiectului: </vt:lpstr>
      <vt:lpstr>Grupul țintă: Muzee</vt:lpstr>
      <vt:lpstr> Grupul țintă: Cercetători/muzeografi </vt:lpstr>
      <vt:lpstr>  Grupul țintă: Autoritațile publice locale  </vt:lpstr>
      <vt:lpstr>   Grupul țintă: Ghizi de muzee și de turism </vt:lpstr>
      <vt:lpstr>  Grupul țintă: ONG </vt:lpstr>
      <vt:lpstr>  Grupul țintă: Jurnaliști/Blogheri  </vt:lpstr>
      <vt:lpstr>   Pentru mai multe informații: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user</dc:creator>
  <cp:lastModifiedBy>User</cp:lastModifiedBy>
  <cp:revision>199</cp:revision>
  <dcterms:created xsi:type="dcterms:W3CDTF">2020-07-13T06:13:41Z</dcterms:created>
  <dcterms:modified xsi:type="dcterms:W3CDTF">2020-09-18T05:48:32Z</dcterms:modified>
</cp:coreProperties>
</file>