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1" r:id="rId4"/>
    <p:sldId id="288" r:id="rId5"/>
    <p:sldId id="290" r:id="rId6"/>
    <p:sldId id="292" r:id="rId7"/>
    <p:sldId id="304" r:id="rId8"/>
    <p:sldId id="294" r:id="rId9"/>
    <p:sldId id="296" r:id="rId10"/>
    <p:sldId id="275" r:id="rId11"/>
    <p:sldId id="306" r:id="rId12"/>
    <p:sldId id="298" r:id="rId13"/>
    <p:sldId id="268" r:id="rId14"/>
    <p:sldId id="307" r:id="rId15"/>
    <p:sldId id="302" r:id="rId16"/>
  </p:sldIdLst>
  <p:sldSz cx="9144000" cy="5143500" type="screen16x9"/>
  <p:notesSz cx="6797675" cy="9928225"/>
  <p:embeddedFontLs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Poppins Bold" panose="020B0604020202020204" charset="0"/>
      <p:regular r:id="rId22"/>
    </p:embeddedFont>
    <p:embeddedFont>
      <p:font typeface="Abel" panose="020B0604020202020204" charset="0"/>
      <p:regular r:id="rId23"/>
    </p:embeddedFont>
    <p:embeddedFont>
      <p:font typeface="Fira Sans Extra Condensed SemiBold" panose="020B0604020202020204" charset="0"/>
      <p:regular r:id="rId24"/>
      <p:bold r:id="rId25"/>
      <p:italic r:id="rId26"/>
      <p:boldItalic r:id="rId27"/>
    </p:embeddedFont>
    <p:embeddedFont>
      <p:font typeface="Mukta" panose="020B0604020202020204" charset="0"/>
      <p:regular r:id="rId28"/>
      <p:bold r:id="rId29"/>
    </p:embeddedFont>
    <p:embeddedFont>
      <p:font typeface="Fira Sans Extra Condensed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E5A939-C288-429B-95ED-E94ACFE5A1E1}">
  <a:tblStyle styleId="{E8E5A939-C288-429B-95ED-E94ACFE5A1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12ECDF4-A3CB-48F3-9B40-BBA6244258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960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O" dirty="0" smtClean="0"/>
              <a:t>16 panouri fotovoltaice instalate</a:t>
            </a:r>
          </a:p>
          <a:p>
            <a:r>
              <a:rPr lang="ro-MO" dirty="0" smtClean="0"/>
              <a:t>1 punct</a:t>
            </a:r>
            <a:r>
              <a:rPr lang="ro-MO" baseline="0" dirty="0" smtClean="0"/>
              <a:t> termic instalat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48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6cd67cd44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6cd67cd44_0_68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62bbc0e8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62bbc0e88_0_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058aee469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058aee4699_0_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058aee469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058aee4699_0_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8bc00f6a1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8bc00f6a12_0_20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2f000d42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2f000d427_1_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618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53194856c5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53194856c5_7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58aee4699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58aee4699_0_33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94875" y="1360738"/>
            <a:ext cx="3815700" cy="22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94875" y="3654388"/>
            <a:ext cx="38157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 idx="2"/>
          </p:nvPr>
        </p:nvSpPr>
        <p:spPr>
          <a:xfrm>
            <a:off x="5319032" y="1167374"/>
            <a:ext cx="2263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5319033" y="170294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ctrTitle" idx="3"/>
          </p:nvPr>
        </p:nvSpPr>
        <p:spPr>
          <a:xfrm>
            <a:off x="1563221" y="3127282"/>
            <a:ext cx="2263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4"/>
          </p:nvPr>
        </p:nvSpPr>
        <p:spPr>
          <a:xfrm>
            <a:off x="1945321" y="3663184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20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hyperlink" Target="https://docs.google.com/spreadsheets/d/1cXzHxZVM1RG47Ikrs2p14bbz5KxUrgOD8zoxFqNmDqQ/copy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svg"/><Relationship Id="rId3" Type="http://schemas.openxmlformats.org/officeDocument/2006/relationships/image" Target="../media/image46.svg"/><Relationship Id="rId17" Type="http://schemas.openxmlformats.org/officeDocument/2006/relationships/image" Target="../media/image2.png"/><Relationship Id="rId2" Type="http://schemas.openxmlformats.org/officeDocument/2006/relationships/image" Target="../media/image14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48.svg"/><Relationship Id="rId15" Type="http://schemas.openxmlformats.org/officeDocument/2006/relationships/image" Target="../media/image18.png"/><Relationship Id="rId4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6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594875" y="1360738"/>
            <a:ext cx="3815700" cy="22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2">
                    <a:lumMod val="50000"/>
                  </a:schemeClr>
                </a:solidFill>
              </a:rPr>
              <a:t>Raport privind progresul implement</a:t>
            </a:r>
            <a:r>
              <a:rPr lang="ro-MO" sz="2800" dirty="0" err="1" smtClean="0">
                <a:solidFill>
                  <a:schemeClr val="accent2">
                    <a:lumMod val="50000"/>
                  </a:schemeClr>
                </a:solidFill>
              </a:rPr>
              <a:t>ării</a:t>
            </a:r>
            <a:r>
              <a:rPr lang="ro-MO" sz="2800" dirty="0" smtClean="0">
                <a:solidFill>
                  <a:schemeClr val="accent2">
                    <a:lumMod val="50000"/>
                  </a:schemeClr>
                </a:solidFill>
              </a:rPr>
              <a:t> Programului Operațional Regional 2022-2024</a:t>
            </a:r>
            <a:endParaRPr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4594875" y="3654388"/>
            <a:ext cx="3815700" cy="351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MO" sz="1200" b="1" dirty="0" smtClean="0">
                <a:solidFill>
                  <a:schemeClr val="accent2">
                    <a:lumMod val="50000"/>
                  </a:schemeClr>
                </a:solidFill>
              </a:rPr>
              <a:t>Perioada de raportare: ianuarie-decembrie 2023</a:t>
            </a:r>
            <a:endParaRPr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Google Shape;48;p15"/>
          <p:cNvSpPr/>
          <p:nvPr/>
        </p:nvSpPr>
        <p:spPr>
          <a:xfrm>
            <a:off x="2299500" y="4431525"/>
            <a:ext cx="655125" cy="300550"/>
          </a:xfrm>
          <a:custGeom>
            <a:avLst/>
            <a:gdLst/>
            <a:ahLst/>
            <a:cxnLst/>
            <a:rect l="l" t="t" r="r" b="b"/>
            <a:pathLst>
              <a:path w="26205" h="12022" fill="none" extrusionOk="0">
                <a:moveTo>
                  <a:pt x="13891" y="0"/>
                </a:moveTo>
                <a:lnTo>
                  <a:pt x="12155" y="5593"/>
                </a:lnTo>
                <a:lnTo>
                  <a:pt x="12155" y="5593"/>
                </a:lnTo>
                <a:lnTo>
                  <a:pt x="11744" y="5468"/>
                </a:lnTo>
                <a:lnTo>
                  <a:pt x="10597" y="5110"/>
                </a:lnTo>
                <a:lnTo>
                  <a:pt x="8868" y="4566"/>
                </a:lnTo>
                <a:lnTo>
                  <a:pt x="7834" y="4235"/>
                </a:lnTo>
                <a:lnTo>
                  <a:pt x="6707" y="3870"/>
                </a:lnTo>
                <a:lnTo>
                  <a:pt x="7091" y="4394"/>
                </a:lnTo>
                <a:lnTo>
                  <a:pt x="7091" y="4394"/>
                </a:lnTo>
                <a:lnTo>
                  <a:pt x="6840" y="4334"/>
                </a:lnTo>
                <a:lnTo>
                  <a:pt x="6555" y="4255"/>
                </a:lnTo>
                <a:lnTo>
                  <a:pt x="6237" y="4155"/>
                </a:lnTo>
                <a:lnTo>
                  <a:pt x="5885" y="4043"/>
                </a:lnTo>
                <a:lnTo>
                  <a:pt x="5508" y="3917"/>
                </a:lnTo>
                <a:lnTo>
                  <a:pt x="5110" y="3771"/>
                </a:lnTo>
                <a:lnTo>
                  <a:pt x="4228" y="3453"/>
                </a:lnTo>
                <a:lnTo>
                  <a:pt x="3274" y="3088"/>
                </a:lnTo>
                <a:lnTo>
                  <a:pt x="2247" y="2684"/>
                </a:lnTo>
                <a:lnTo>
                  <a:pt x="1167" y="2253"/>
                </a:lnTo>
                <a:lnTo>
                  <a:pt x="47" y="1796"/>
                </a:lnTo>
                <a:lnTo>
                  <a:pt x="47" y="1796"/>
                </a:lnTo>
                <a:lnTo>
                  <a:pt x="0" y="6694"/>
                </a:lnTo>
                <a:lnTo>
                  <a:pt x="0" y="6694"/>
                </a:lnTo>
                <a:lnTo>
                  <a:pt x="0" y="6912"/>
                </a:lnTo>
                <a:lnTo>
                  <a:pt x="7" y="7131"/>
                </a:lnTo>
                <a:lnTo>
                  <a:pt x="27" y="7350"/>
                </a:lnTo>
                <a:lnTo>
                  <a:pt x="53" y="7555"/>
                </a:lnTo>
                <a:lnTo>
                  <a:pt x="86" y="7767"/>
                </a:lnTo>
                <a:lnTo>
                  <a:pt x="139" y="7966"/>
                </a:lnTo>
                <a:lnTo>
                  <a:pt x="199" y="8165"/>
                </a:lnTo>
                <a:lnTo>
                  <a:pt x="279" y="8364"/>
                </a:lnTo>
                <a:lnTo>
                  <a:pt x="325" y="8456"/>
                </a:lnTo>
                <a:lnTo>
                  <a:pt x="371" y="8549"/>
                </a:lnTo>
                <a:lnTo>
                  <a:pt x="424" y="8642"/>
                </a:lnTo>
                <a:lnTo>
                  <a:pt x="477" y="8735"/>
                </a:lnTo>
                <a:lnTo>
                  <a:pt x="537" y="8828"/>
                </a:lnTo>
                <a:lnTo>
                  <a:pt x="603" y="8914"/>
                </a:lnTo>
                <a:lnTo>
                  <a:pt x="676" y="9007"/>
                </a:lnTo>
                <a:lnTo>
                  <a:pt x="749" y="9093"/>
                </a:lnTo>
                <a:lnTo>
                  <a:pt x="829" y="9179"/>
                </a:lnTo>
                <a:lnTo>
                  <a:pt x="915" y="9265"/>
                </a:lnTo>
                <a:lnTo>
                  <a:pt x="1008" y="9345"/>
                </a:lnTo>
                <a:lnTo>
                  <a:pt x="1100" y="9431"/>
                </a:lnTo>
                <a:lnTo>
                  <a:pt x="1206" y="9510"/>
                </a:lnTo>
                <a:lnTo>
                  <a:pt x="1312" y="9590"/>
                </a:lnTo>
                <a:lnTo>
                  <a:pt x="1425" y="9669"/>
                </a:lnTo>
                <a:lnTo>
                  <a:pt x="1544" y="9742"/>
                </a:lnTo>
                <a:lnTo>
                  <a:pt x="1670" y="9822"/>
                </a:lnTo>
                <a:lnTo>
                  <a:pt x="1803" y="9895"/>
                </a:lnTo>
                <a:lnTo>
                  <a:pt x="1942" y="9968"/>
                </a:lnTo>
                <a:lnTo>
                  <a:pt x="2081" y="10040"/>
                </a:lnTo>
                <a:lnTo>
                  <a:pt x="2234" y="10107"/>
                </a:lnTo>
                <a:lnTo>
                  <a:pt x="2393" y="10173"/>
                </a:lnTo>
                <a:lnTo>
                  <a:pt x="2558" y="10239"/>
                </a:lnTo>
                <a:lnTo>
                  <a:pt x="2731" y="10306"/>
                </a:lnTo>
                <a:lnTo>
                  <a:pt x="3095" y="10431"/>
                </a:lnTo>
                <a:lnTo>
                  <a:pt x="3493" y="10551"/>
                </a:lnTo>
                <a:lnTo>
                  <a:pt x="3924" y="10663"/>
                </a:lnTo>
                <a:lnTo>
                  <a:pt x="4388" y="10769"/>
                </a:lnTo>
                <a:lnTo>
                  <a:pt x="4885" y="10875"/>
                </a:lnTo>
                <a:lnTo>
                  <a:pt x="5415" y="10968"/>
                </a:lnTo>
                <a:lnTo>
                  <a:pt x="5978" y="11054"/>
                </a:lnTo>
                <a:lnTo>
                  <a:pt x="6588" y="11134"/>
                </a:lnTo>
                <a:lnTo>
                  <a:pt x="7231" y="11200"/>
                </a:lnTo>
                <a:lnTo>
                  <a:pt x="7913" y="11266"/>
                </a:lnTo>
                <a:lnTo>
                  <a:pt x="8636" y="11326"/>
                </a:lnTo>
                <a:lnTo>
                  <a:pt x="9398" y="11373"/>
                </a:lnTo>
                <a:lnTo>
                  <a:pt x="9398" y="11373"/>
                </a:lnTo>
                <a:lnTo>
                  <a:pt x="10968" y="11459"/>
                </a:lnTo>
                <a:lnTo>
                  <a:pt x="12532" y="11538"/>
                </a:lnTo>
                <a:lnTo>
                  <a:pt x="14063" y="11611"/>
                </a:lnTo>
                <a:lnTo>
                  <a:pt x="15568" y="11677"/>
                </a:lnTo>
                <a:lnTo>
                  <a:pt x="17013" y="11737"/>
                </a:lnTo>
                <a:lnTo>
                  <a:pt x="18404" y="11790"/>
                </a:lnTo>
                <a:lnTo>
                  <a:pt x="20949" y="11876"/>
                </a:lnTo>
                <a:lnTo>
                  <a:pt x="23103" y="11942"/>
                </a:lnTo>
                <a:lnTo>
                  <a:pt x="24760" y="11989"/>
                </a:lnTo>
                <a:lnTo>
                  <a:pt x="26205" y="12022"/>
                </a:lnTo>
                <a:lnTo>
                  <a:pt x="1389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2" b="96981" l="1779" r="9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738861"/>
            <a:ext cx="3814715" cy="38489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20357"/>
            <a:ext cx="1507521" cy="411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4"/>
          <p:cNvSpPr txBox="1">
            <a:spLocks noGrp="1"/>
          </p:cNvSpPr>
          <p:nvPr>
            <p:ph type="title"/>
          </p:nvPr>
        </p:nvSpPr>
        <p:spPr>
          <a:xfrm>
            <a:off x="1102125" y="157446"/>
            <a:ext cx="6437133" cy="782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1800" dirty="0" smtClean="0">
                <a:solidFill>
                  <a:srgbClr val="002060"/>
                </a:solidFill>
              </a:rPr>
              <a:t>Proiectul </a:t>
            </a:r>
            <a:r>
              <a:rPr lang="vi-VN" sz="1800" dirty="0">
                <a:solidFill>
                  <a:srgbClr val="002060"/>
                </a:solidFill>
              </a:rPr>
              <a:t>“Îmbunătăţirea infrastructurii 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vi-VN" sz="1800" dirty="0" smtClean="0">
                <a:solidFill>
                  <a:srgbClr val="002060"/>
                </a:solidFill>
              </a:rPr>
              <a:t>de </a:t>
            </a:r>
            <a:r>
              <a:rPr lang="en-US" sz="1800" dirty="0" smtClean="0">
                <a:solidFill>
                  <a:srgbClr val="002060"/>
                </a:solidFill>
              </a:rPr>
              <a:t>a</a:t>
            </a:r>
            <a:r>
              <a:rPr lang="vi-VN" sz="1800" dirty="0" smtClean="0">
                <a:solidFill>
                  <a:srgbClr val="002060"/>
                </a:solidFill>
              </a:rPr>
              <a:t>pă </a:t>
            </a:r>
            <a:r>
              <a:rPr lang="vi-VN" sz="1800" dirty="0">
                <a:solidFill>
                  <a:srgbClr val="002060"/>
                </a:solidFill>
              </a:rPr>
              <a:t>în Moldova Centrală</a:t>
            </a:r>
            <a:r>
              <a:rPr lang="vi-VN" sz="1800" dirty="0" smtClean="0">
                <a:solidFill>
                  <a:srgbClr val="002060"/>
                </a:solidFill>
              </a:rPr>
              <a:t>”</a:t>
            </a:r>
            <a:r>
              <a:rPr lang="ro-MO" sz="1800" dirty="0" smtClean="0">
                <a:solidFill>
                  <a:srgbClr val="002060"/>
                </a:solidFill>
              </a:rPr>
              <a:t> </a:t>
            </a:r>
            <a:r>
              <a:rPr lang="ro-MO" sz="1800" dirty="0" err="1" smtClean="0">
                <a:solidFill>
                  <a:srgbClr val="002060"/>
                </a:solidFill>
              </a:rPr>
              <a:t>KfW</a:t>
            </a:r>
            <a:r>
              <a:rPr lang="vi-VN" sz="1800" dirty="0" smtClean="0">
                <a:solidFill>
                  <a:srgbClr val="002060"/>
                </a:solidFill>
              </a:rPr>
              <a:t> </a:t>
            </a:r>
            <a:r>
              <a:rPr lang="vi-VN" sz="1800" dirty="0">
                <a:solidFill>
                  <a:srgbClr val="002060"/>
                </a:solidFill>
              </a:rPr>
              <a:t/>
            </a:r>
            <a:br>
              <a:rPr lang="vi-VN" sz="1800" dirty="0">
                <a:solidFill>
                  <a:srgbClr val="002060"/>
                </a:solidFill>
              </a:rPr>
            </a:br>
            <a:endParaRPr sz="1800" dirty="0"/>
          </a:p>
        </p:txBody>
      </p:sp>
      <p:sp>
        <p:nvSpPr>
          <p:cNvPr id="848" name="Google Shape;848;p34"/>
          <p:cNvSpPr txBox="1"/>
          <p:nvPr/>
        </p:nvSpPr>
        <p:spPr>
          <a:xfrm>
            <a:off x="4978631" y="3901659"/>
            <a:ext cx="3072000" cy="793108"/>
          </a:xfrm>
          <a:prstGeom prst="rect">
            <a:avLst/>
          </a:prstGeom>
          <a:solidFill>
            <a:schemeClr val="accent1">
              <a:lumMod val="40000"/>
              <a:lumOff val="60000"/>
              <a:alpha val="250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MO" dirty="0">
                <a:solidFill>
                  <a:srgbClr val="002060"/>
                </a:solidFill>
                <a:latin typeface="Montserrat" charset="-52"/>
                <a:ea typeface="Mukta"/>
                <a:cs typeface="Mukta"/>
                <a:sym typeface="Fira Sans Extra Condensed"/>
              </a:rPr>
              <a:t>1 530 403,40 euro</a:t>
            </a:r>
            <a:endParaRPr dirty="0">
              <a:solidFill>
                <a:srgbClr val="002060"/>
              </a:solidFill>
              <a:latin typeface="Montserrat" charset="-52"/>
              <a:ea typeface="Mukta"/>
              <a:cs typeface="Mukta"/>
              <a:sym typeface="Fira Sans Extra Condensed"/>
            </a:endParaRPr>
          </a:p>
        </p:txBody>
      </p:sp>
      <p:grpSp>
        <p:nvGrpSpPr>
          <p:cNvPr id="849" name="Google Shape;849;p34"/>
          <p:cNvGrpSpPr/>
          <p:nvPr/>
        </p:nvGrpSpPr>
        <p:grpSpPr>
          <a:xfrm>
            <a:off x="3899955" y="1074944"/>
            <a:ext cx="1352700" cy="1666014"/>
            <a:chOff x="3895650" y="996775"/>
            <a:chExt cx="1352700" cy="1666014"/>
          </a:xfrm>
        </p:grpSpPr>
        <p:sp>
          <p:nvSpPr>
            <p:cNvPr id="850" name="Google Shape;850;p34"/>
            <p:cNvSpPr txBox="1"/>
            <p:nvPr/>
          </p:nvSpPr>
          <p:spPr>
            <a:xfrm>
              <a:off x="3895650" y="2107489"/>
              <a:ext cx="1352700" cy="55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39,81%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51" name="Google Shape;851;p34"/>
            <p:cNvSpPr txBox="1"/>
            <p:nvPr/>
          </p:nvSpPr>
          <p:spPr>
            <a:xfrm>
              <a:off x="3895650" y="1552132"/>
              <a:ext cx="1352700" cy="555300"/>
            </a:xfrm>
            <a:prstGeom prst="rect">
              <a:avLst/>
            </a:prstGeom>
            <a:solidFill>
              <a:srgbClr val="155FE5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Proiectare 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52" name="Google Shape;852;p34"/>
            <p:cNvSpPr txBox="1"/>
            <p:nvPr/>
          </p:nvSpPr>
          <p:spPr>
            <a:xfrm>
              <a:off x="3895650" y="996775"/>
              <a:ext cx="1352700" cy="55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767  615 euro</a:t>
              </a:r>
              <a:endParaRPr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53" name="Google Shape;853;p34"/>
          <p:cNvSpPr txBox="1"/>
          <p:nvPr/>
        </p:nvSpPr>
        <p:spPr>
          <a:xfrm>
            <a:off x="384531" y="3232457"/>
            <a:ext cx="3072000" cy="46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MO" sz="1800" b="1" dirty="0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Total contractat: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54" name="Google Shape;854;p34"/>
          <p:cNvSpPr txBox="1"/>
          <p:nvPr/>
        </p:nvSpPr>
        <p:spPr>
          <a:xfrm>
            <a:off x="384531" y="3901659"/>
            <a:ext cx="3072000" cy="822600"/>
          </a:xfrm>
          <a:prstGeom prst="rect">
            <a:avLst/>
          </a:prstGeom>
          <a:solidFill>
            <a:srgbClr val="1642C5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o-RO" dirty="0" smtClean="0">
              <a:solidFill>
                <a:srgbClr val="002060"/>
              </a:solidFill>
              <a:latin typeface="Montserrat" charset="-52"/>
              <a:ea typeface="Mukta"/>
              <a:cs typeface="Mukta"/>
            </a:endParaRPr>
          </a:p>
          <a:p>
            <a:pPr algn="ctr"/>
            <a:r>
              <a:rPr lang="ro-RO" dirty="0" smtClean="0">
                <a:solidFill>
                  <a:srgbClr val="002060"/>
                </a:solidFill>
                <a:latin typeface="Montserrat" charset="-52"/>
                <a:ea typeface="Mukta"/>
                <a:cs typeface="Mukta"/>
              </a:rPr>
              <a:t>3 </a:t>
            </a:r>
            <a:r>
              <a:rPr lang="ro-RO" dirty="0">
                <a:solidFill>
                  <a:srgbClr val="002060"/>
                </a:solidFill>
                <a:latin typeface="Montserrat" charset="-52"/>
                <a:ea typeface="Mukta"/>
                <a:cs typeface="Mukta"/>
              </a:rPr>
              <a:t>525 004,60 euro</a:t>
            </a:r>
            <a:endParaRPr lang="ro-RO" b="1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34"/>
          <p:cNvSpPr txBox="1"/>
          <p:nvPr/>
        </p:nvSpPr>
        <p:spPr>
          <a:xfrm>
            <a:off x="4978631" y="3232457"/>
            <a:ext cx="3072000" cy="46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MO" sz="1800" b="1" dirty="0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Total valorificat: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67" name="Google Shape;867;p34"/>
          <p:cNvGrpSpPr/>
          <p:nvPr/>
        </p:nvGrpSpPr>
        <p:grpSpPr>
          <a:xfrm>
            <a:off x="5614800" y="1074944"/>
            <a:ext cx="1352700" cy="1666014"/>
            <a:chOff x="5614800" y="996775"/>
            <a:chExt cx="1352700" cy="1666014"/>
          </a:xfrm>
        </p:grpSpPr>
        <p:sp>
          <p:nvSpPr>
            <p:cNvPr id="868" name="Google Shape;868;p34"/>
            <p:cNvSpPr txBox="1"/>
            <p:nvPr/>
          </p:nvSpPr>
          <p:spPr>
            <a:xfrm>
              <a:off x="5614800" y="2107489"/>
              <a:ext cx="1352700" cy="555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45,90%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9" name="Google Shape;869;p34"/>
            <p:cNvSpPr txBox="1"/>
            <p:nvPr/>
          </p:nvSpPr>
          <p:spPr>
            <a:xfrm>
              <a:off x="5614800" y="1552132"/>
              <a:ext cx="1352700" cy="555300"/>
            </a:xfrm>
            <a:prstGeom prst="rect">
              <a:avLst/>
            </a:prstGeom>
            <a:solidFill>
              <a:srgbClr val="2A8BFD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Consultanță</a:t>
              </a:r>
              <a:endParaRPr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0" name="Google Shape;870;p34"/>
            <p:cNvSpPr txBox="1"/>
            <p:nvPr/>
          </p:nvSpPr>
          <p:spPr>
            <a:xfrm>
              <a:off x="5614800" y="996775"/>
              <a:ext cx="1352700" cy="555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688 530 euro</a:t>
              </a:r>
              <a:endParaRPr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75" name="Google Shape;875;p34"/>
          <p:cNvGrpSpPr/>
          <p:nvPr/>
        </p:nvGrpSpPr>
        <p:grpSpPr>
          <a:xfrm>
            <a:off x="7307186" y="1078596"/>
            <a:ext cx="1352700" cy="1666014"/>
            <a:chOff x="7333950" y="996775"/>
            <a:chExt cx="1352700" cy="1666014"/>
          </a:xfrm>
        </p:grpSpPr>
        <p:sp>
          <p:nvSpPr>
            <p:cNvPr id="876" name="Google Shape;876;p34"/>
            <p:cNvSpPr txBox="1"/>
            <p:nvPr/>
          </p:nvSpPr>
          <p:spPr>
            <a:xfrm>
              <a:off x="7333950" y="2107489"/>
              <a:ext cx="1352700" cy="55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76,7%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7" name="Google Shape;877;p34"/>
            <p:cNvSpPr txBox="1"/>
            <p:nvPr/>
          </p:nvSpPr>
          <p:spPr>
            <a:xfrm>
              <a:off x="7333950" y="1552132"/>
              <a:ext cx="1352700" cy="555300"/>
            </a:xfrm>
            <a:prstGeom prst="rect">
              <a:avLst/>
            </a:prstGeom>
            <a:solidFill>
              <a:srgbClr val="43434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IPOT</a:t>
              </a:r>
              <a:endParaRPr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8" name="Google Shape;878;p34"/>
            <p:cNvSpPr txBox="1"/>
            <p:nvPr/>
          </p:nvSpPr>
          <p:spPr>
            <a:xfrm>
              <a:off x="7333950" y="996775"/>
              <a:ext cx="1352700" cy="55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1 485 168,5 lei</a:t>
              </a:r>
              <a:endParaRPr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3074" name="Picture 2" descr="http://www.adrcentru.md/img.php?km=cHVibGljL2ZvdG9taW5pYWxidW0vMjE3Mzc1ZC5qcGc=&amp;w=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1" y="939599"/>
            <a:ext cx="3279123" cy="19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134" y="109001"/>
            <a:ext cx="5510622" cy="673874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/>
            </a:r>
            <a:br>
              <a:rPr lang="en-US" sz="1200" dirty="0" smtClean="0">
                <a:solidFill>
                  <a:srgbClr val="002060"/>
                </a:solidFill>
              </a:rPr>
            </a:br>
            <a:r>
              <a:rPr lang="en-US" sz="1400" dirty="0" err="1" smtClean="0">
                <a:solidFill>
                  <a:srgbClr val="002060"/>
                </a:solidFill>
              </a:rPr>
              <a:t>Domeniul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interven</a:t>
            </a:r>
            <a:r>
              <a:rPr lang="ro-MO" sz="1400" dirty="0" smtClean="0">
                <a:solidFill>
                  <a:srgbClr val="002060"/>
                </a:solidFill>
              </a:rPr>
              <a:t>ție: Aprovizionarea cu apă și sanitație</a:t>
            </a:r>
            <a:r>
              <a:rPr lang="en-US" sz="1400" dirty="0" smtClean="0">
                <a:solidFill>
                  <a:srgbClr val="002060"/>
                </a:solidFill>
              </a:rPr>
              <a:t/>
            </a:r>
            <a:br>
              <a:rPr lang="en-US" sz="1400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P</a:t>
            </a:r>
            <a:r>
              <a:rPr lang="vi-VN" sz="1400" dirty="0" smtClean="0">
                <a:solidFill>
                  <a:srgbClr val="002060"/>
                </a:solidFill>
              </a:rPr>
              <a:t>roiectul</a:t>
            </a:r>
            <a:r>
              <a:rPr lang="vi-VN" sz="1400" dirty="0">
                <a:solidFill>
                  <a:srgbClr val="002060"/>
                </a:solidFill>
              </a:rPr>
              <a:t>: “Îmbunătățirea calității vieții cetățenilor or. Rezina: </a:t>
            </a:r>
            <a:r>
              <a:rPr lang="ro-MO" sz="1400" dirty="0" smtClean="0">
                <a:solidFill>
                  <a:srgbClr val="002060"/>
                </a:solidFill>
              </a:rPr>
              <a:t/>
            </a:r>
            <a:br>
              <a:rPr lang="ro-MO" sz="1400" dirty="0" smtClean="0">
                <a:solidFill>
                  <a:srgbClr val="002060"/>
                </a:solidFill>
              </a:rPr>
            </a:br>
            <a:r>
              <a:rPr lang="vi-VN" sz="1400" dirty="0" smtClean="0">
                <a:solidFill>
                  <a:srgbClr val="002060"/>
                </a:solidFill>
              </a:rPr>
              <a:t>asigurarea </a:t>
            </a:r>
            <a:r>
              <a:rPr lang="vi-VN" sz="1400" dirty="0">
                <a:solidFill>
                  <a:srgbClr val="002060"/>
                </a:solidFill>
              </a:rPr>
              <a:t>accesului la sistemul de canalizare</a:t>
            </a:r>
            <a:r>
              <a:rPr lang="vi-VN" sz="1400" dirty="0" smtClean="0">
                <a:solidFill>
                  <a:srgbClr val="002060"/>
                </a:solidFill>
              </a:rPr>
              <a:t>”</a:t>
            </a:r>
            <a:r>
              <a:rPr lang="vi-VN" sz="1400" u="sng" dirty="0">
                <a:solidFill>
                  <a:srgbClr val="002060"/>
                </a:solidFill>
              </a:rPr>
              <a:t/>
            </a:r>
            <a:br>
              <a:rPr lang="vi-VN" sz="1400" u="sng" dirty="0">
                <a:solidFill>
                  <a:srgbClr val="002060"/>
                </a:solidFill>
              </a:rPr>
            </a:br>
            <a:endParaRPr lang="ru-RU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6" y="835034"/>
            <a:ext cx="3083235" cy="183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adrcentru.md/img.php?km=cHVibGljL2ZvdG9taW5pYWxidW0vaXpvYnJhamVuaWV2aWJlcjIwMjItMDUtMjQwOS01MS0wMS05ODY5YzUwMy5qcGc=&amp;w=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02" y="2835814"/>
            <a:ext cx="3537359" cy="209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8074" y="9718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200" dirty="0">
                <a:solidFill>
                  <a:srgbClr val="002060"/>
                </a:solidFill>
                <a:latin typeface="Fira Sans Extra Condensed" charset="0"/>
              </a:rPr>
              <a:t>2000 de locuitori ai orașului informați cu privire la importanța utilizării sistemului de </a:t>
            </a:r>
            <a:r>
              <a:rPr lang="it-IT" sz="1200" dirty="0" smtClean="0">
                <a:solidFill>
                  <a:srgbClr val="002060"/>
                </a:solidFill>
                <a:latin typeface="Fira Sans Extra Condensed" charset="0"/>
              </a:rPr>
              <a:t>canalizare</a:t>
            </a:r>
            <a:endParaRPr lang="it-IT" sz="1200" dirty="0">
              <a:solidFill>
                <a:srgbClr val="002060"/>
              </a:solidFill>
              <a:latin typeface="Fira Sans Extra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2849" y="1632639"/>
            <a:ext cx="2872902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60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4322 </a:t>
            </a:r>
            <a:r>
              <a:rPr lang="en-US" sz="1200" dirty="0" smtClean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m 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de </a:t>
            </a:r>
            <a:r>
              <a:rPr lang="en-US" sz="1200" dirty="0" err="1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rețele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 de </a:t>
            </a:r>
            <a:r>
              <a:rPr lang="en-US" sz="1200" dirty="0" err="1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canalizare</a:t>
            </a:r>
            <a:r>
              <a:rPr lang="ro-MO" sz="1200" dirty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construite</a:t>
            </a:r>
            <a:endParaRPr lang="en-US" sz="1200" dirty="0">
              <a:solidFill>
                <a:srgbClr val="002060"/>
              </a:solidFill>
              <a:latin typeface="Fira Sans Extra Condensed" charset="0"/>
              <a:ea typeface="Abel"/>
              <a:cs typeface="Abel"/>
              <a:sym typeface="A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0685" y="2117090"/>
            <a:ext cx="1645002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600"/>
              </a:spcAft>
              <a:buFont typeface="Arial" pitchFamily="34" charset="0"/>
              <a:buChar char="•"/>
            </a:pPr>
            <a:r>
              <a:rPr lang="vi-VN" sz="1200" dirty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138 cămine de </a:t>
            </a:r>
            <a:r>
              <a:rPr lang="vi-VN" sz="1200" dirty="0" smtClean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vizită</a:t>
            </a:r>
            <a:endParaRPr lang="vi-VN" sz="1200" dirty="0">
              <a:solidFill>
                <a:srgbClr val="002060"/>
              </a:solidFill>
              <a:latin typeface="Fira Sans Extra Condensed" charset="0"/>
              <a:ea typeface="Abel"/>
              <a:cs typeface="Abel"/>
              <a:sym typeface="A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039" y="30428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600"/>
              </a:spcAft>
              <a:buFont typeface="Arial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creșterea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ratei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 de </a:t>
            </a:r>
            <a:r>
              <a:rPr lang="en-US" sz="1200" dirty="0" err="1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acoperire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 a </a:t>
            </a:r>
            <a:r>
              <a:rPr lang="en-US" sz="1200" dirty="0" err="1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orașului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Rezina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, cu </a:t>
            </a:r>
            <a:r>
              <a:rPr lang="en-US" sz="1200" dirty="0" err="1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servicii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 de </a:t>
            </a:r>
            <a:r>
              <a:rPr lang="ro-MO" sz="1200" dirty="0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canalizare</a:t>
            </a:r>
            <a:r>
              <a:rPr lang="en-US" sz="1200" dirty="0">
                <a:solidFill>
                  <a:srgbClr val="002060"/>
                </a:solidFill>
                <a:latin typeface="Fira Sans Extra Condensed" charset="0"/>
                <a:ea typeface="Montserrat"/>
                <a:cs typeface="Montserrat"/>
                <a:sym typeface="Montserrat"/>
              </a:rPr>
              <a:t>, cu 7,4%: de la 61%, la 68,4%</a:t>
            </a:r>
            <a:endParaRPr lang="ru-RU" sz="1200" dirty="0">
              <a:solidFill>
                <a:srgbClr val="002060"/>
              </a:solidFill>
              <a:latin typeface="Fira Sans Extra Condensed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395" y="3738910"/>
            <a:ext cx="22605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600"/>
              </a:spcAft>
              <a:buFont typeface="Arial" pitchFamily="34" charset="0"/>
              <a:buChar char="•"/>
            </a:pPr>
            <a:r>
              <a:rPr lang="vi-VN" sz="1200" dirty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1 stație de pompare </a:t>
            </a:r>
            <a:r>
              <a:rPr lang="vi-VN" sz="1200" dirty="0" smtClean="0">
                <a:solidFill>
                  <a:srgbClr val="002060"/>
                </a:solidFill>
                <a:latin typeface="Fira Sans Extra Condensed" charset="0"/>
                <a:ea typeface="Abel"/>
                <a:cs typeface="Abel"/>
                <a:sym typeface="Abel"/>
              </a:rPr>
              <a:t>construită</a:t>
            </a:r>
            <a:endParaRPr lang="vi-VN" sz="1200" dirty="0">
              <a:solidFill>
                <a:srgbClr val="002060"/>
              </a:solidFill>
              <a:latin typeface="Fira Sans Extra Condensed" charset="0"/>
              <a:ea typeface="Abel"/>
              <a:cs typeface="Abel"/>
              <a:sym typeface="Abe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58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344019" cy="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25690" y="175613"/>
            <a:ext cx="5143299" cy="80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lnSpc>
                <a:spcPct val="100000"/>
              </a:lnSpc>
              <a:buSzPts val="2800"/>
            </a:pPr>
            <a:r>
              <a:rPr lang="ro-RO" sz="1600" dirty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Sporirea eficienței energetice a liceului </a:t>
            </a:r>
            <a:r>
              <a:rPr lang="ro-RO" sz="1600" dirty="0" smtClean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teoretic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Fira Sans Extra Condensed" panose="020B0604020202020204" charset="0"/>
              <a:ea typeface="Roboto"/>
              <a:cs typeface="Roboto"/>
              <a:sym typeface="Roboto"/>
            </a:endParaRPr>
          </a:p>
          <a:p>
            <a:pPr>
              <a:lnSpc>
                <a:spcPct val="100000"/>
              </a:lnSpc>
              <a:buSzPts val="2800"/>
            </a:pPr>
            <a:r>
              <a:rPr lang="ro-RO" sz="1600" dirty="0" smtClean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 </a:t>
            </a:r>
            <a:r>
              <a:rPr lang="ro-RO" sz="1600" dirty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,,Alexei </a:t>
            </a:r>
            <a:r>
              <a:rPr lang="ro-RO" sz="1600" dirty="0" smtClean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Mateevici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”</a:t>
            </a:r>
            <a:r>
              <a:rPr lang="ro-RO" sz="1600" dirty="0" smtClean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 raionul Șoldănești </a:t>
            </a:r>
            <a:endParaRPr lang="ro-RO" sz="1600" dirty="0">
              <a:solidFill>
                <a:schemeClr val="accent2">
                  <a:lumMod val="50000"/>
                </a:schemeClr>
              </a:solidFill>
              <a:latin typeface="Fira Sans Extra Condensed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132;p34"/>
          <p:cNvSpPr txBox="1"/>
          <p:nvPr/>
        </p:nvSpPr>
        <p:spPr>
          <a:xfrm>
            <a:off x="2059988" y="984584"/>
            <a:ext cx="2323244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5</a:t>
            </a:r>
            <a:r>
              <a:rPr lang="ro-MO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8 061 676,71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 </a:t>
            </a:r>
            <a:r>
              <a:rPr lang="x-none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lei</a:t>
            </a:r>
            <a:endParaRPr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6" name="Google Shape;1131;p34"/>
          <p:cNvSpPr/>
          <p:nvPr/>
        </p:nvSpPr>
        <p:spPr>
          <a:xfrm>
            <a:off x="173874" y="1039034"/>
            <a:ext cx="2120114" cy="481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Buget total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1132;p34"/>
          <p:cNvSpPr txBox="1"/>
          <p:nvPr/>
        </p:nvSpPr>
        <p:spPr>
          <a:xfrm>
            <a:off x="2247242" y="1688123"/>
            <a:ext cx="2205507" cy="54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o-MO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28 410 500,53 </a:t>
            </a:r>
            <a:r>
              <a:rPr lang="x-none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lei</a:t>
            </a:r>
            <a:endParaRPr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9" name="Google Shape;1131;p34"/>
          <p:cNvSpPr/>
          <p:nvPr/>
        </p:nvSpPr>
        <p:spPr>
          <a:xfrm>
            <a:off x="176549" y="1713873"/>
            <a:ext cx="2120114" cy="481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Total valorificat 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1132;p34"/>
          <p:cNvSpPr txBox="1"/>
          <p:nvPr/>
        </p:nvSpPr>
        <p:spPr>
          <a:xfrm>
            <a:off x="1872184" y="2354186"/>
            <a:ext cx="2511048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o-MO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10928,53</a:t>
            </a:r>
            <a:r>
              <a:rPr lang="x-none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 </a:t>
            </a:r>
            <a:r>
              <a:rPr lang="ro-RO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m²</a:t>
            </a:r>
            <a:endParaRPr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12" name="Google Shape;1131;p34"/>
          <p:cNvSpPr/>
          <p:nvPr/>
        </p:nvSpPr>
        <p:spPr>
          <a:xfrm>
            <a:off x="173874" y="2393401"/>
            <a:ext cx="2120114" cy="481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RO" sz="12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Suprafețe termoizolate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" name="Google Shape;1132;p34"/>
          <p:cNvSpPr txBox="1"/>
          <p:nvPr/>
        </p:nvSpPr>
        <p:spPr>
          <a:xfrm>
            <a:off x="1594592" y="3044454"/>
            <a:ext cx="274377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o-RO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6851,8  m²</a:t>
            </a:r>
            <a:endParaRPr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15" name="Google Shape;1131;p34"/>
          <p:cNvSpPr/>
          <p:nvPr/>
        </p:nvSpPr>
        <p:spPr>
          <a:xfrm>
            <a:off x="173874" y="3075358"/>
            <a:ext cx="2120114" cy="481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MO" sz="12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Clădire renovată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" name="Google Shape;1132;p34"/>
          <p:cNvSpPr txBox="1"/>
          <p:nvPr/>
        </p:nvSpPr>
        <p:spPr>
          <a:xfrm>
            <a:off x="1594592" y="3865647"/>
            <a:ext cx="2650404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o-MO" dirty="0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1114</a:t>
            </a:r>
            <a:r>
              <a:rPr lang="x-none" smtClean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 </a:t>
            </a:r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m²</a:t>
            </a:r>
          </a:p>
          <a:p>
            <a:pPr lvl="0" algn="r"/>
            <a:endParaRPr sz="1700" dirty="0">
              <a:solidFill>
                <a:schemeClr val="tx2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23" name="Google Shape;1131;p34"/>
          <p:cNvSpPr/>
          <p:nvPr/>
        </p:nvSpPr>
        <p:spPr>
          <a:xfrm>
            <a:off x="116799" y="3747768"/>
            <a:ext cx="2177189" cy="797978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x-none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F</a:t>
            </a:r>
            <a:r>
              <a:rPr lang="pt-BR" sz="12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erestre </a:t>
            </a:r>
            <a:r>
              <a:rPr lang="pt-BR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și </a:t>
            </a:r>
            <a:r>
              <a:rPr lang="pt-BR" sz="12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uși exterioare</a:t>
            </a:r>
            <a:r>
              <a:rPr lang="x-none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 </a:t>
            </a:r>
            <a:r>
              <a:rPr lang="pt-BR" sz="12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schimbate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9" name="Google Shape;1133;p34"/>
          <p:cNvCxnSpPr/>
          <p:nvPr/>
        </p:nvCxnSpPr>
        <p:spPr>
          <a:xfrm>
            <a:off x="2031917" y="1283645"/>
            <a:ext cx="524142" cy="38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1133;p34"/>
          <p:cNvCxnSpPr/>
          <p:nvPr/>
        </p:nvCxnSpPr>
        <p:spPr>
          <a:xfrm>
            <a:off x="2193374" y="1962463"/>
            <a:ext cx="41660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1133;p34"/>
          <p:cNvCxnSpPr/>
          <p:nvPr/>
        </p:nvCxnSpPr>
        <p:spPr>
          <a:xfrm flipV="1">
            <a:off x="2293988" y="2630130"/>
            <a:ext cx="655216" cy="387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1133;p34"/>
          <p:cNvCxnSpPr/>
          <p:nvPr/>
        </p:nvCxnSpPr>
        <p:spPr>
          <a:xfrm>
            <a:off x="2193374" y="3333930"/>
            <a:ext cx="75583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1133;p34"/>
          <p:cNvCxnSpPr/>
          <p:nvPr/>
        </p:nvCxnSpPr>
        <p:spPr>
          <a:xfrm>
            <a:off x="2193374" y="4084637"/>
            <a:ext cx="83444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00" y="1535108"/>
            <a:ext cx="4530869" cy="301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MO" sz="2000" dirty="0" smtClean="0">
                <a:solidFill>
                  <a:schemeClr val="accent2">
                    <a:lumMod val="50000"/>
                  </a:schemeClr>
                </a:solidFill>
              </a:rPr>
              <a:t>Valorificarea mijloacelor financiare din FNDRL </a:t>
            </a: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5" name="Google Shape;545;p27"/>
          <p:cNvSpPr txBox="1"/>
          <p:nvPr/>
        </p:nvSpPr>
        <p:spPr>
          <a:xfrm>
            <a:off x="457206" y="963875"/>
            <a:ext cx="3926700" cy="37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MO" sz="1800" b="1" dirty="0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Domenii de intervenție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49" name="Google Shape;549;p27"/>
          <p:cNvGrpSpPr/>
          <p:nvPr/>
        </p:nvGrpSpPr>
        <p:grpSpPr>
          <a:xfrm>
            <a:off x="457200" y="2587037"/>
            <a:ext cx="1078262" cy="533250"/>
            <a:chOff x="1642325" y="3866988"/>
            <a:chExt cx="1078262" cy="533250"/>
          </a:xfrm>
        </p:grpSpPr>
        <p:sp>
          <p:nvSpPr>
            <p:cNvPr id="550" name="Google Shape;550;p27"/>
            <p:cNvSpPr txBox="1"/>
            <p:nvPr/>
          </p:nvSpPr>
          <p:spPr>
            <a:xfrm>
              <a:off x="1642387" y="3866988"/>
              <a:ext cx="1078200" cy="26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23 </a:t>
              </a:r>
              <a:r>
                <a:rPr lang="en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1" name="Google Shape;551;p27"/>
            <p:cNvSpPr txBox="1"/>
            <p:nvPr/>
          </p:nvSpPr>
          <p:spPr>
            <a:xfrm>
              <a:off x="1642325" y="4133538"/>
              <a:ext cx="10782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TURISM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2" name="Google Shape;552;p27"/>
          <p:cNvGrpSpPr/>
          <p:nvPr/>
        </p:nvGrpSpPr>
        <p:grpSpPr>
          <a:xfrm>
            <a:off x="457138" y="3497825"/>
            <a:ext cx="1078262" cy="533250"/>
            <a:chOff x="2827450" y="3866988"/>
            <a:chExt cx="1078262" cy="533250"/>
          </a:xfrm>
          <a:solidFill>
            <a:srgbClr val="5932C8"/>
          </a:solidFill>
        </p:grpSpPr>
        <p:sp>
          <p:nvSpPr>
            <p:cNvPr id="553" name="Google Shape;553;p27"/>
            <p:cNvSpPr txBox="1"/>
            <p:nvPr/>
          </p:nvSpPr>
          <p:spPr>
            <a:xfrm>
              <a:off x="2827512" y="3866988"/>
              <a:ext cx="1078200" cy="266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 </a:t>
              </a:r>
              <a:r>
                <a:rPr lang="en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4" name="Google Shape;554;p27"/>
            <p:cNvSpPr txBox="1"/>
            <p:nvPr/>
          </p:nvSpPr>
          <p:spPr>
            <a:xfrm>
              <a:off x="2827450" y="4133538"/>
              <a:ext cx="1078200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RU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8" name="Google Shape;558;p27"/>
          <p:cNvSpPr/>
          <p:nvPr/>
        </p:nvSpPr>
        <p:spPr>
          <a:xfrm>
            <a:off x="3067750" y="2720413"/>
            <a:ext cx="383880" cy="366770"/>
          </a:xfrm>
          <a:custGeom>
            <a:avLst/>
            <a:gdLst/>
            <a:ahLst/>
            <a:cxnLst/>
            <a:rect l="l" t="t" r="r" b="b"/>
            <a:pathLst>
              <a:path w="11218" h="10718" extrusionOk="0">
                <a:moveTo>
                  <a:pt x="4418" y="1721"/>
                </a:moveTo>
                <a:cubicBezTo>
                  <a:pt x="4567" y="1721"/>
                  <a:pt x="4716" y="1817"/>
                  <a:pt x="4740" y="2007"/>
                </a:cubicBezTo>
                <a:lnTo>
                  <a:pt x="4740" y="2364"/>
                </a:lnTo>
                <a:lnTo>
                  <a:pt x="5169" y="2364"/>
                </a:lnTo>
                <a:cubicBezTo>
                  <a:pt x="5184" y="2363"/>
                  <a:pt x="5198" y="2362"/>
                  <a:pt x="5212" y="2362"/>
                </a:cubicBezTo>
                <a:cubicBezTo>
                  <a:pt x="5630" y="2362"/>
                  <a:pt x="5630" y="3010"/>
                  <a:pt x="5212" y="3010"/>
                </a:cubicBezTo>
                <a:cubicBezTo>
                  <a:pt x="5198" y="3010"/>
                  <a:pt x="5184" y="3009"/>
                  <a:pt x="5169" y="3007"/>
                </a:cubicBezTo>
                <a:lnTo>
                  <a:pt x="4073" y="3007"/>
                </a:lnTo>
                <a:cubicBezTo>
                  <a:pt x="3883" y="3007"/>
                  <a:pt x="3716" y="3150"/>
                  <a:pt x="3716" y="3365"/>
                </a:cubicBezTo>
                <a:cubicBezTo>
                  <a:pt x="3716" y="3460"/>
                  <a:pt x="3764" y="3555"/>
                  <a:pt x="3835" y="3603"/>
                </a:cubicBezTo>
                <a:cubicBezTo>
                  <a:pt x="3883" y="3674"/>
                  <a:pt x="3978" y="3722"/>
                  <a:pt x="4073" y="3722"/>
                </a:cubicBezTo>
                <a:lnTo>
                  <a:pt x="4764" y="3722"/>
                </a:lnTo>
                <a:cubicBezTo>
                  <a:pt x="5645" y="3722"/>
                  <a:pt x="6074" y="4794"/>
                  <a:pt x="5454" y="5413"/>
                </a:cubicBezTo>
                <a:cubicBezTo>
                  <a:pt x="5288" y="5603"/>
                  <a:pt x="5026" y="5698"/>
                  <a:pt x="4764" y="5698"/>
                </a:cubicBezTo>
                <a:lnTo>
                  <a:pt x="4740" y="5698"/>
                </a:lnTo>
                <a:lnTo>
                  <a:pt x="4740" y="6080"/>
                </a:lnTo>
                <a:cubicBezTo>
                  <a:pt x="4728" y="6258"/>
                  <a:pt x="4579" y="6347"/>
                  <a:pt x="4430" y="6347"/>
                </a:cubicBezTo>
                <a:cubicBezTo>
                  <a:pt x="4282" y="6347"/>
                  <a:pt x="4133" y="6258"/>
                  <a:pt x="4121" y="6080"/>
                </a:cubicBezTo>
                <a:lnTo>
                  <a:pt x="4121" y="5698"/>
                </a:lnTo>
                <a:lnTo>
                  <a:pt x="3668" y="5698"/>
                </a:lnTo>
                <a:cubicBezTo>
                  <a:pt x="3263" y="5698"/>
                  <a:pt x="3263" y="5079"/>
                  <a:pt x="3668" y="5079"/>
                </a:cubicBezTo>
                <a:lnTo>
                  <a:pt x="4764" y="5079"/>
                </a:lnTo>
                <a:cubicBezTo>
                  <a:pt x="4859" y="5079"/>
                  <a:pt x="4954" y="5056"/>
                  <a:pt x="5026" y="4984"/>
                </a:cubicBezTo>
                <a:cubicBezTo>
                  <a:pt x="5169" y="4841"/>
                  <a:pt x="5169" y="4603"/>
                  <a:pt x="5026" y="4460"/>
                </a:cubicBezTo>
                <a:cubicBezTo>
                  <a:pt x="4954" y="4413"/>
                  <a:pt x="4859" y="4365"/>
                  <a:pt x="4764" y="4365"/>
                </a:cubicBezTo>
                <a:lnTo>
                  <a:pt x="4073" y="4365"/>
                </a:lnTo>
                <a:cubicBezTo>
                  <a:pt x="3525" y="4365"/>
                  <a:pt x="3097" y="3912"/>
                  <a:pt x="3097" y="3388"/>
                </a:cubicBezTo>
                <a:cubicBezTo>
                  <a:pt x="3097" y="2841"/>
                  <a:pt x="3525" y="2388"/>
                  <a:pt x="4073" y="2388"/>
                </a:cubicBezTo>
                <a:lnTo>
                  <a:pt x="4097" y="2388"/>
                </a:lnTo>
                <a:lnTo>
                  <a:pt x="4097" y="2007"/>
                </a:lnTo>
                <a:cubicBezTo>
                  <a:pt x="4121" y="1817"/>
                  <a:pt x="4270" y="1721"/>
                  <a:pt x="4418" y="1721"/>
                </a:cubicBezTo>
                <a:close/>
                <a:moveTo>
                  <a:pt x="4413" y="0"/>
                </a:moveTo>
                <a:cubicBezTo>
                  <a:pt x="3383" y="0"/>
                  <a:pt x="2353" y="394"/>
                  <a:pt x="1573" y="1174"/>
                </a:cubicBezTo>
                <a:cubicBezTo>
                  <a:pt x="49" y="2698"/>
                  <a:pt x="1" y="5175"/>
                  <a:pt x="1477" y="6746"/>
                </a:cubicBezTo>
                <a:cubicBezTo>
                  <a:pt x="2265" y="7598"/>
                  <a:pt x="3346" y="8037"/>
                  <a:pt x="4432" y="8037"/>
                </a:cubicBezTo>
                <a:cubicBezTo>
                  <a:pt x="5351" y="8037"/>
                  <a:pt x="6273" y="7723"/>
                  <a:pt x="7026" y="7080"/>
                </a:cubicBezTo>
                <a:lnTo>
                  <a:pt x="7383" y="7413"/>
                </a:lnTo>
                <a:cubicBezTo>
                  <a:pt x="7169" y="7818"/>
                  <a:pt x="7240" y="8294"/>
                  <a:pt x="7574" y="8604"/>
                </a:cubicBezTo>
                <a:lnTo>
                  <a:pt x="9384" y="10414"/>
                </a:lnTo>
                <a:cubicBezTo>
                  <a:pt x="9574" y="10616"/>
                  <a:pt x="9836" y="10717"/>
                  <a:pt x="10098" y="10717"/>
                </a:cubicBezTo>
                <a:cubicBezTo>
                  <a:pt x="10360" y="10717"/>
                  <a:pt x="10622" y="10616"/>
                  <a:pt x="10813" y="10414"/>
                </a:cubicBezTo>
                <a:cubicBezTo>
                  <a:pt x="11217" y="10009"/>
                  <a:pt x="11217" y="9366"/>
                  <a:pt x="10813" y="8961"/>
                </a:cubicBezTo>
                <a:lnTo>
                  <a:pt x="10813" y="8985"/>
                </a:lnTo>
                <a:lnTo>
                  <a:pt x="9003" y="7175"/>
                </a:lnTo>
                <a:cubicBezTo>
                  <a:pt x="8811" y="6969"/>
                  <a:pt x="8556" y="6863"/>
                  <a:pt x="8293" y="6863"/>
                </a:cubicBezTo>
                <a:cubicBezTo>
                  <a:pt x="8131" y="6863"/>
                  <a:pt x="7966" y="6903"/>
                  <a:pt x="7812" y="6984"/>
                </a:cubicBezTo>
                <a:lnTo>
                  <a:pt x="7479" y="6627"/>
                </a:lnTo>
                <a:cubicBezTo>
                  <a:pt x="8884" y="4984"/>
                  <a:pt x="8717" y="2531"/>
                  <a:pt x="7145" y="1079"/>
                </a:cubicBezTo>
                <a:cubicBezTo>
                  <a:pt x="6378" y="358"/>
                  <a:pt x="5395" y="0"/>
                  <a:pt x="44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27"/>
          <p:cNvGrpSpPr/>
          <p:nvPr/>
        </p:nvGrpSpPr>
        <p:grpSpPr>
          <a:xfrm>
            <a:off x="7655974" y="3456483"/>
            <a:ext cx="383858" cy="338252"/>
            <a:chOff x="7159842" y="4068932"/>
            <a:chExt cx="363193" cy="320042"/>
          </a:xfrm>
        </p:grpSpPr>
        <p:sp>
          <p:nvSpPr>
            <p:cNvPr id="560" name="Google Shape;560;p27"/>
            <p:cNvSpPr/>
            <p:nvPr/>
          </p:nvSpPr>
          <p:spPr>
            <a:xfrm>
              <a:off x="7175331" y="4226081"/>
              <a:ext cx="333856" cy="162893"/>
            </a:xfrm>
            <a:custGeom>
              <a:avLst/>
              <a:gdLst/>
              <a:ahLst/>
              <a:cxnLst/>
              <a:rect l="l" t="t" r="r" b="b"/>
              <a:pathLst>
                <a:path w="9764" h="4764" extrusionOk="0">
                  <a:moveTo>
                    <a:pt x="0" y="1"/>
                  </a:moveTo>
                  <a:lnTo>
                    <a:pt x="0" y="3620"/>
                  </a:lnTo>
                  <a:cubicBezTo>
                    <a:pt x="0" y="4240"/>
                    <a:pt x="500" y="4763"/>
                    <a:pt x="1143" y="4763"/>
                  </a:cubicBezTo>
                  <a:lnTo>
                    <a:pt x="8621" y="4763"/>
                  </a:lnTo>
                  <a:cubicBezTo>
                    <a:pt x="9264" y="4763"/>
                    <a:pt x="9764" y="4240"/>
                    <a:pt x="9764" y="3620"/>
                  </a:cubicBezTo>
                  <a:lnTo>
                    <a:pt x="9764" y="1"/>
                  </a:lnTo>
                  <a:cubicBezTo>
                    <a:pt x="9645" y="72"/>
                    <a:pt x="9502" y="120"/>
                    <a:pt x="9383" y="167"/>
                  </a:cubicBezTo>
                  <a:lnTo>
                    <a:pt x="9026" y="263"/>
                  </a:lnTo>
                  <a:cubicBezTo>
                    <a:pt x="8859" y="310"/>
                    <a:pt x="8692" y="358"/>
                    <a:pt x="8502" y="382"/>
                  </a:cubicBezTo>
                  <a:lnTo>
                    <a:pt x="8502" y="906"/>
                  </a:lnTo>
                  <a:cubicBezTo>
                    <a:pt x="8502" y="1072"/>
                    <a:pt x="8383" y="1215"/>
                    <a:pt x="8216" y="1215"/>
                  </a:cubicBezTo>
                  <a:lnTo>
                    <a:pt x="8097" y="1215"/>
                  </a:lnTo>
                  <a:lnTo>
                    <a:pt x="8097" y="1953"/>
                  </a:lnTo>
                  <a:cubicBezTo>
                    <a:pt x="8097" y="2001"/>
                    <a:pt x="8073" y="2072"/>
                    <a:pt x="8025" y="2120"/>
                  </a:cubicBezTo>
                  <a:lnTo>
                    <a:pt x="7406" y="2954"/>
                  </a:lnTo>
                  <a:cubicBezTo>
                    <a:pt x="7359" y="3049"/>
                    <a:pt x="7263" y="3096"/>
                    <a:pt x="7168" y="3096"/>
                  </a:cubicBezTo>
                  <a:cubicBezTo>
                    <a:pt x="7073" y="3096"/>
                    <a:pt x="6978" y="3049"/>
                    <a:pt x="6906" y="2954"/>
                  </a:cubicBezTo>
                  <a:lnTo>
                    <a:pt x="6287" y="2120"/>
                  </a:lnTo>
                  <a:cubicBezTo>
                    <a:pt x="6239" y="2072"/>
                    <a:pt x="6216" y="2001"/>
                    <a:pt x="6216" y="1953"/>
                  </a:cubicBezTo>
                  <a:lnTo>
                    <a:pt x="6216" y="1215"/>
                  </a:lnTo>
                  <a:lnTo>
                    <a:pt x="6120" y="1215"/>
                  </a:lnTo>
                  <a:cubicBezTo>
                    <a:pt x="5954" y="1215"/>
                    <a:pt x="5811" y="1096"/>
                    <a:pt x="5811" y="906"/>
                  </a:cubicBezTo>
                  <a:lnTo>
                    <a:pt x="5811" y="786"/>
                  </a:lnTo>
                  <a:cubicBezTo>
                    <a:pt x="5549" y="786"/>
                    <a:pt x="5287" y="810"/>
                    <a:pt x="5049" y="810"/>
                  </a:cubicBezTo>
                  <a:lnTo>
                    <a:pt x="4691" y="810"/>
                  </a:lnTo>
                  <a:cubicBezTo>
                    <a:pt x="4453" y="810"/>
                    <a:pt x="4191" y="810"/>
                    <a:pt x="3929" y="786"/>
                  </a:cubicBezTo>
                  <a:lnTo>
                    <a:pt x="3929" y="906"/>
                  </a:lnTo>
                  <a:cubicBezTo>
                    <a:pt x="3929" y="1072"/>
                    <a:pt x="3810" y="1215"/>
                    <a:pt x="3644" y="1215"/>
                  </a:cubicBezTo>
                  <a:lnTo>
                    <a:pt x="3525" y="1215"/>
                  </a:lnTo>
                  <a:lnTo>
                    <a:pt x="3525" y="1953"/>
                  </a:lnTo>
                  <a:cubicBezTo>
                    <a:pt x="3525" y="2001"/>
                    <a:pt x="3501" y="2072"/>
                    <a:pt x="3477" y="2120"/>
                  </a:cubicBezTo>
                  <a:lnTo>
                    <a:pt x="2858" y="2954"/>
                  </a:lnTo>
                  <a:cubicBezTo>
                    <a:pt x="2798" y="3049"/>
                    <a:pt x="2697" y="3096"/>
                    <a:pt x="2599" y="3096"/>
                  </a:cubicBezTo>
                  <a:cubicBezTo>
                    <a:pt x="2501" y="3096"/>
                    <a:pt x="2405" y="3049"/>
                    <a:pt x="2358" y="2954"/>
                  </a:cubicBezTo>
                  <a:lnTo>
                    <a:pt x="1715" y="2120"/>
                  </a:lnTo>
                  <a:cubicBezTo>
                    <a:pt x="1691" y="2072"/>
                    <a:pt x="1667" y="2001"/>
                    <a:pt x="1667" y="1953"/>
                  </a:cubicBezTo>
                  <a:lnTo>
                    <a:pt x="1667" y="1215"/>
                  </a:lnTo>
                  <a:lnTo>
                    <a:pt x="1548" y="1215"/>
                  </a:lnTo>
                  <a:cubicBezTo>
                    <a:pt x="1381" y="1215"/>
                    <a:pt x="1238" y="1096"/>
                    <a:pt x="1238" y="906"/>
                  </a:cubicBezTo>
                  <a:lnTo>
                    <a:pt x="1238" y="382"/>
                  </a:lnTo>
                  <a:cubicBezTo>
                    <a:pt x="1072" y="358"/>
                    <a:pt x="881" y="310"/>
                    <a:pt x="714" y="263"/>
                  </a:cubicBezTo>
                  <a:lnTo>
                    <a:pt x="381" y="167"/>
                  </a:lnTo>
                  <a:cubicBezTo>
                    <a:pt x="238" y="120"/>
                    <a:pt x="119" y="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7295005" y="4130000"/>
              <a:ext cx="92867" cy="101825"/>
            </a:xfrm>
            <a:custGeom>
              <a:avLst/>
              <a:gdLst/>
              <a:ahLst/>
              <a:cxnLst/>
              <a:rect l="l" t="t" r="r" b="b"/>
              <a:pathLst>
                <a:path w="2716" h="2978" extrusionOk="0">
                  <a:moveTo>
                    <a:pt x="1" y="1"/>
                  </a:moveTo>
                  <a:lnTo>
                    <a:pt x="1" y="1763"/>
                  </a:lnTo>
                  <a:lnTo>
                    <a:pt x="120" y="1739"/>
                  </a:lnTo>
                  <a:cubicBezTo>
                    <a:pt x="287" y="1739"/>
                    <a:pt x="429" y="1882"/>
                    <a:pt x="429" y="2049"/>
                  </a:cubicBezTo>
                  <a:lnTo>
                    <a:pt x="429" y="2977"/>
                  </a:lnTo>
                  <a:lnTo>
                    <a:pt x="2287" y="2977"/>
                  </a:lnTo>
                  <a:lnTo>
                    <a:pt x="2287" y="2072"/>
                  </a:lnTo>
                  <a:cubicBezTo>
                    <a:pt x="2287" y="1918"/>
                    <a:pt x="2410" y="1784"/>
                    <a:pt x="2560" y="1784"/>
                  </a:cubicBezTo>
                  <a:cubicBezTo>
                    <a:pt x="2572" y="1784"/>
                    <a:pt x="2584" y="1785"/>
                    <a:pt x="2597" y="1787"/>
                  </a:cubicBezTo>
                  <a:lnTo>
                    <a:pt x="2716" y="178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7159842" y="4129966"/>
              <a:ext cx="71702" cy="88011"/>
            </a:xfrm>
            <a:custGeom>
              <a:avLst/>
              <a:gdLst/>
              <a:ahLst/>
              <a:cxnLst/>
              <a:rect l="l" t="t" r="r" b="b"/>
              <a:pathLst>
                <a:path w="2097" h="2574" extrusionOk="0">
                  <a:moveTo>
                    <a:pt x="578" y="0"/>
                  </a:moveTo>
                  <a:cubicBezTo>
                    <a:pt x="242" y="0"/>
                    <a:pt x="1" y="277"/>
                    <a:pt x="1" y="621"/>
                  </a:cubicBezTo>
                  <a:lnTo>
                    <a:pt x="1" y="1073"/>
                  </a:lnTo>
                  <a:cubicBezTo>
                    <a:pt x="1" y="1669"/>
                    <a:pt x="405" y="2216"/>
                    <a:pt x="977" y="2383"/>
                  </a:cubicBezTo>
                  <a:lnTo>
                    <a:pt x="1310" y="2478"/>
                  </a:lnTo>
                  <a:lnTo>
                    <a:pt x="1668" y="2573"/>
                  </a:lnTo>
                  <a:lnTo>
                    <a:pt x="1668" y="2073"/>
                  </a:lnTo>
                  <a:cubicBezTo>
                    <a:pt x="1668" y="1919"/>
                    <a:pt x="1790" y="1785"/>
                    <a:pt x="1941" y="1785"/>
                  </a:cubicBezTo>
                  <a:cubicBezTo>
                    <a:pt x="1953" y="1785"/>
                    <a:pt x="1965" y="1786"/>
                    <a:pt x="1977" y="1788"/>
                  </a:cubicBezTo>
                  <a:lnTo>
                    <a:pt x="2001" y="1740"/>
                  </a:lnTo>
                  <a:lnTo>
                    <a:pt x="2096" y="1740"/>
                  </a:lnTo>
                  <a:lnTo>
                    <a:pt x="2096" y="2"/>
                  </a:lnTo>
                  <a:lnTo>
                    <a:pt x="620" y="2"/>
                  </a:lnTo>
                  <a:cubicBezTo>
                    <a:pt x="606" y="1"/>
                    <a:pt x="592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7452154" y="4129179"/>
              <a:ext cx="70881" cy="87977"/>
            </a:xfrm>
            <a:custGeom>
              <a:avLst/>
              <a:gdLst/>
              <a:ahLst/>
              <a:cxnLst/>
              <a:rect l="l" t="t" r="r" b="b"/>
              <a:pathLst>
                <a:path w="2073" h="2573" extrusionOk="0">
                  <a:moveTo>
                    <a:pt x="1454" y="1"/>
                  </a:moveTo>
                  <a:lnTo>
                    <a:pt x="1477" y="25"/>
                  </a:lnTo>
                  <a:lnTo>
                    <a:pt x="1" y="25"/>
                  </a:lnTo>
                  <a:lnTo>
                    <a:pt x="1" y="1787"/>
                  </a:lnTo>
                  <a:lnTo>
                    <a:pt x="96" y="1787"/>
                  </a:lnTo>
                  <a:cubicBezTo>
                    <a:pt x="263" y="1787"/>
                    <a:pt x="382" y="1906"/>
                    <a:pt x="382" y="2073"/>
                  </a:cubicBezTo>
                  <a:lnTo>
                    <a:pt x="382" y="2573"/>
                  </a:lnTo>
                  <a:lnTo>
                    <a:pt x="739" y="2477"/>
                  </a:lnTo>
                  <a:lnTo>
                    <a:pt x="1096" y="2382"/>
                  </a:lnTo>
                  <a:cubicBezTo>
                    <a:pt x="1668" y="2215"/>
                    <a:pt x="2073" y="1692"/>
                    <a:pt x="2073" y="1096"/>
                  </a:cubicBezTo>
                  <a:lnTo>
                    <a:pt x="2073" y="620"/>
                  </a:lnTo>
                  <a:cubicBezTo>
                    <a:pt x="2073" y="286"/>
                    <a:pt x="1787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7238827" y="4130000"/>
              <a:ext cx="49716" cy="173459"/>
            </a:xfrm>
            <a:custGeom>
              <a:avLst/>
              <a:gdLst/>
              <a:ahLst/>
              <a:cxnLst/>
              <a:rect l="l" t="t" r="r" b="b"/>
              <a:pathLst>
                <a:path w="1454" h="5073" extrusionOk="0">
                  <a:moveTo>
                    <a:pt x="405" y="1"/>
                  </a:moveTo>
                  <a:lnTo>
                    <a:pt x="405" y="1763"/>
                  </a:lnTo>
                  <a:lnTo>
                    <a:pt x="1048" y="1763"/>
                  </a:lnTo>
                  <a:lnTo>
                    <a:pt x="1048" y="1"/>
                  </a:lnTo>
                  <a:close/>
                  <a:moveTo>
                    <a:pt x="1" y="2382"/>
                  </a:moveTo>
                  <a:lnTo>
                    <a:pt x="1" y="3430"/>
                  </a:lnTo>
                  <a:lnTo>
                    <a:pt x="1453" y="3430"/>
                  </a:lnTo>
                  <a:lnTo>
                    <a:pt x="1453" y="2382"/>
                  </a:lnTo>
                  <a:close/>
                  <a:moveTo>
                    <a:pt x="429" y="4049"/>
                  </a:moveTo>
                  <a:lnTo>
                    <a:pt x="429" y="4668"/>
                  </a:lnTo>
                  <a:lnTo>
                    <a:pt x="739" y="5073"/>
                  </a:lnTo>
                  <a:lnTo>
                    <a:pt x="1048" y="4668"/>
                  </a:lnTo>
                  <a:lnTo>
                    <a:pt x="1048" y="40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7395155" y="4130000"/>
              <a:ext cx="49716" cy="173459"/>
            </a:xfrm>
            <a:custGeom>
              <a:avLst/>
              <a:gdLst/>
              <a:ahLst/>
              <a:cxnLst/>
              <a:rect l="l" t="t" r="r" b="b"/>
              <a:pathLst>
                <a:path w="1454" h="5073" extrusionOk="0">
                  <a:moveTo>
                    <a:pt x="430" y="1"/>
                  </a:moveTo>
                  <a:lnTo>
                    <a:pt x="430" y="1763"/>
                  </a:lnTo>
                  <a:lnTo>
                    <a:pt x="1049" y="1763"/>
                  </a:lnTo>
                  <a:lnTo>
                    <a:pt x="1049" y="1"/>
                  </a:lnTo>
                  <a:close/>
                  <a:moveTo>
                    <a:pt x="1" y="2382"/>
                  </a:moveTo>
                  <a:lnTo>
                    <a:pt x="1" y="3406"/>
                  </a:lnTo>
                  <a:lnTo>
                    <a:pt x="1454" y="3406"/>
                  </a:lnTo>
                  <a:lnTo>
                    <a:pt x="1454" y="2382"/>
                  </a:lnTo>
                  <a:close/>
                  <a:moveTo>
                    <a:pt x="430" y="4025"/>
                  </a:moveTo>
                  <a:lnTo>
                    <a:pt x="430" y="4668"/>
                  </a:lnTo>
                  <a:lnTo>
                    <a:pt x="739" y="5073"/>
                  </a:lnTo>
                  <a:lnTo>
                    <a:pt x="1049" y="4668"/>
                  </a:lnTo>
                  <a:lnTo>
                    <a:pt x="1049" y="4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7281157" y="4068932"/>
              <a:ext cx="121383" cy="39116"/>
            </a:xfrm>
            <a:custGeom>
              <a:avLst/>
              <a:gdLst/>
              <a:ahLst/>
              <a:cxnLst/>
              <a:rect l="l" t="t" r="r" b="b"/>
              <a:pathLst>
                <a:path w="3550" h="1144" extrusionOk="0">
                  <a:moveTo>
                    <a:pt x="953" y="0"/>
                  </a:moveTo>
                  <a:cubicBezTo>
                    <a:pt x="430" y="0"/>
                    <a:pt x="1" y="405"/>
                    <a:pt x="1" y="929"/>
                  </a:cubicBezTo>
                  <a:lnTo>
                    <a:pt x="1" y="1144"/>
                  </a:lnTo>
                  <a:lnTo>
                    <a:pt x="644" y="1144"/>
                  </a:lnTo>
                  <a:lnTo>
                    <a:pt x="644" y="929"/>
                  </a:lnTo>
                  <a:cubicBezTo>
                    <a:pt x="620" y="763"/>
                    <a:pt x="763" y="620"/>
                    <a:pt x="930" y="620"/>
                  </a:cubicBezTo>
                  <a:lnTo>
                    <a:pt x="2597" y="620"/>
                  </a:lnTo>
                  <a:cubicBezTo>
                    <a:pt x="2763" y="620"/>
                    <a:pt x="2930" y="763"/>
                    <a:pt x="2906" y="929"/>
                  </a:cubicBezTo>
                  <a:lnTo>
                    <a:pt x="2906" y="1144"/>
                  </a:lnTo>
                  <a:lnTo>
                    <a:pt x="3525" y="1144"/>
                  </a:lnTo>
                  <a:lnTo>
                    <a:pt x="3549" y="929"/>
                  </a:lnTo>
                  <a:cubicBezTo>
                    <a:pt x="3549" y="405"/>
                    <a:pt x="3121" y="0"/>
                    <a:pt x="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7"/>
          <p:cNvGrpSpPr/>
          <p:nvPr/>
        </p:nvGrpSpPr>
        <p:grpSpPr>
          <a:xfrm>
            <a:off x="5129290" y="1157625"/>
            <a:ext cx="3354730" cy="1282875"/>
            <a:chOff x="2252547" y="1229775"/>
            <a:chExt cx="1897928" cy="1282875"/>
          </a:xfrm>
        </p:grpSpPr>
        <p:grpSp>
          <p:nvGrpSpPr>
            <p:cNvPr id="568" name="Google Shape;568;p27"/>
            <p:cNvGrpSpPr/>
            <p:nvPr/>
          </p:nvGrpSpPr>
          <p:grpSpPr>
            <a:xfrm>
              <a:off x="2252547" y="1229775"/>
              <a:ext cx="1897928" cy="606900"/>
              <a:chOff x="2252547" y="1229775"/>
              <a:chExt cx="1897928" cy="606900"/>
            </a:xfrm>
          </p:grpSpPr>
          <p:sp>
            <p:nvSpPr>
              <p:cNvPr id="569" name="Google Shape;569;p27"/>
              <p:cNvSpPr txBox="1"/>
              <p:nvPr/>
            </p:nvSpPr>
            <p:spPr>
              <a:xfrm>
                <a:off x="3110075" y="1393825"/>
                <a:ext cx="1040400" cy="3285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MO" sz="1600" b="1" dirty="0" smtClean="0">
                    <a:solidFill>
                      <a:schemeClr val="bg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Alocat</a:t>
                </a:r>
                <a:endParaRPr sz="1600" b="1" dirty="0">
                  <a:solidFill>
                    <a:schemeClr val="bg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70" name="Google Shape;570;p27"/>
              <p:cNvSpPr txBox="1"/>
              <p:nvPr/>
            </p:nvSpPr>
            <p:spPr>
              <a:xfrm>
                <a:off x="2252547" y="1229775"/>
                <a:ext cx="812700" cy="60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MO" sz="1600" b="1" dirty="0" smtClean="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110,68 </a:t>
                </a:r>
                <a:r>
                  <a:rPr lang="ro-MO" b="1" dirty="0" smtClean="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MLN LEI</a:t>
                </a:r>
                <a:endParaRPr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571" name="Google Shape;571;p27"/>
            <p:cNvSpPr txBox="1"/>
            <p:nvPr/>
          </p:nvSpPr>
          <p:spPr>
            <a:xfrm>
              <a:off x="3110075" y="1816325"/>
              <a:ext cx="10404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3" name="Google Shape;573;p27"/>
            <p:cNvSpPr txBox="1"/>
            <p:nvPr/>
          </p:nvSpPr>
          <p:spPr>
            <a:xfrm>
              <a:off x="3110075" y="2184150"/>
              <a:ext cx="1040400" cy="32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Valorificat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75" name="Google Shape;575;p27"/>
          <p:cNvGrpSpPr/>
          <p:nvPr/>
        </p:nvGrpSpPr>
        <p:grpSpPr>
          <a:xfrm>
            <a:off x="5668069" y="3456483"/>
            <a:ext cx="2142530" cy="866791"/>
            <a:chOff x="5057725" y="3244475"/>
            <a:chExt cx="2166425" cy="1118100"/>
          </a:xfrm>
          <a:solidFill>
            <a:srgbClr val="FFC000"/>
          </a:solidFill>
        </p:grpSpPr>
        <p:sp>
          <p:nvSpPr>
            <p:cNvPr id="576" name="Google Shape;576;p27"/>
            <p:cNvSpPr txBox="1"/>
            <p:nvPr/>
          </p:nvSpPr>
          <p:spPr>
            <a:xfrm>
              <a:off x="5057725" y="3244475"/>
              <a:ext cx="2166300" cy="790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24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100%</a:t>
              </a:r>
              <a:endParaRPr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7" name="Google Shape;577;p27"/>
            <p:cNvSpPr txBox="1"/>
            <p:nvPr/>
          </p:nvSpPr>
          <p:spPr>
            <a:xfrm>
              <a:off x="5057850" y="4034675"/>
              <a:ext cx="2166300" cy="327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accent1">
                      <a:lumMod val="5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Gradul de valorificare</a:t>
              </a:r>
              <a:endParaRPr sz="1800" b="1" dirty="0">
                <a:solidFill>
                  <a:schemeClr val="accent1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096690" y="2091902"/>
            <a:ext cx="14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o-MO" sz="1600" b="1" dirty="0" smtClean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110,68 </a:t>
            </a:r>
            <a:r>
              <a:rPr lang="ro-MO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MLN LEI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44" name="Google Shape;542;p27" title="Gráfico">
            <a:hlinkClick r:id="rId4"/>
          </p:cNvPr>
          <p:cNvPicPr preferRelativeResize="0"/>
          <p:nvPr/>
        </p:nvPicPr>
        <p:blipFill rotWithShape="1"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916" r="5916"/>
          <a:stretch/>
        </p:blipFill>
        <p:spPr>
          <a:xfrm>
            <a:off x="1535337" y="1625125"/>
            <a:ext cx="3448499" cy="2607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6" name="Google Shape;546;p27"/>
          <p:cNvGrpSpPr/>
          <p:nvPr/>
        </p:nvGrpSpPr>
        <p:grpSpPr>
          <a:xfrm>
            <a:off x="520784" y="1764525"/>
            <a:ext cx="846485" cy="495262"/>
            <a:chOff x="457200" y="3866988"/>
            <a:chExt cx="1078262" cy="533250"/>
          </a:xfrm>
        </p:grpSpPr>
        <p:sp>
          <p:nvSpPr>
            <p:cNvPr id="547" name="Google Shape;547;p27"/>
            <p:cNvSpPr txBox="1"/>
            <p:nvPr/>
          </p:nvSpPr>
          <p:spPr>
            <a:xfrm>
              <a:off x="457262" y="3866988"/>
              <a:ext cx="1078200" cy="266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</a:t>
              </a:r>
              <a:r>
                <a:rPr lang="en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8" name="Google Shape;548;p27"/>
            <p:cNvSpPr txBox="1"/>
            <p:nvPr/>
          </p:nvSpPr>
          <p:spPr>
            <a:xfrm>
              <a:off x="457200" y="4133538"/>
              <a:ext cx="10782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AAS</a:t>
              </a:r>
              <a:r>
                <a:rPr lang="ro-MO" sz="1600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o-MO" sz="16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AS</a:t>
              </a:r>
              <a:endParaRPr sz="16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861" y="2209801"/>
            <a:ext cx="1274555" cy="2714860"/>
          </a:xfrm>
          <a:custGeom>
            <a:avLst/>
            <a:gdLst/>
            <a:ahLst/>
            <a:cxnLst/>
            <a:rect l="l" t="t" r="r" b="b"/>
            <a:pathLst>
              <a:path w="2431351" h="3692493">
                <a:moveTo>
                  <a:pt x="0" y="0"/>
                </a:moveTo>
                <a:lnTo>
                  <a:pt x="2431351" y="0"/>
                </a:lnTo>
                <a:lnTo>
                  <a:pt x="2431351" y="3692493"/>
                </a:lnTo>
                <a:lnTo>
                  <a:pt x="0" y="3692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7963" y="2190751"/>
            <a:ext cx="1371933" cy="2752960"/>
          </a:xfrm>
          <a:custGeom>
            <a:avLst/>
            <a:gdLst/>
            <a:ahLst/>
            <a:cxnLst/>
            <a:rect l="l" t="t" r="r" b="b"/>
            <a:pathLst>
              <a:path w="2365915" h="3951541">
                <a:moveTo>
                  <a:pt x="0" y="0"/>
                </a:moveTo>
                <a:lnTo>
                  <a:pt x="2365915" y="0"/>
                </a:lnTo>
                <a:lnTo>
                  <a:pt x="2365915" y="3951541"/>
                </a:lnTo>
                <a:lnTo>
                  <a:pt x="0" y="3951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1">
                    <a:lumMod val="50000"/>
                  </a:schemeClr>
                </a:solidFill>
                <a:latin typeface="Fira Sans Extra Condensed" charset="0"/>
              </a:rPr>
              <a:t>1,4 km drum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1">
                    <a:lumMod val="50000"/>
                  </a:schemeClr>
                </a:solidFill>
                <a:latin typeface="Fira Sans Extra Condensed" charset="0"/>
              </a:rPr>
              <a:t>20 km rețele de canalizare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1">
                    <a:lumMod val="50000"/>
                  </a:schemeClr>
                </a:solidFill>
                <a:latin typeface="Fira Sans Extra Condensed" charset="0"/>
              </a:rPr>
              <a:t>85,39 km rețele de apeduct;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1">
                    <a:lumMod val="50000"/>
                  </a:schemeClr>
                </a:solidFill>
                <a:latin typeface="Fira Sans Extra Condensed" charset="0"/>
              </a:rPr>
              <a:t>3 stații de pompare a apei;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1">
                    <a:lumMod val="50000"/>
                  </a:schemeClr>
                </a:solidFill>
                <a:latin typeface="Fira Sans Extra Condensed" charset="0"/>
              </a:rPr>
              <a:t>4 stații de pompare a apelor uzate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1">
                    <a:lumMod val="50000"/>
                  </a:schemeClr>
                </a:solidFill>
                <a:latin typeface="Fira Sans Extra Condensed" charset="0"/>
              </a:rPr>
              <a:t>1 școală renovată și eficientizată energetic</a:t>
            </a:r>
          </a:p>
          <a:p>
            <a:endParaRPr lang="ru-RU" dirty="0"/>
          </a:p>
        </p:txBody>
      </p:sp>
      <p:sp>
        <p:nvSpPr>
          <p:cNvPr id="4" name="Freeform 4"/>
          <p:cNvSpPr/>
          <p:nvPr/>
        </p:nvSpPr>
        <p:spPr>
          <a:xfrm>
            <a:off x="3124108" y="2190751"/>
            <a:ext cx="1195769" cy="2752960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lIns="45720" tIns="22860" rIns="45720" bIns="22860"/>
          <a:lstStyle/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Apel pe listă în domeniul AAS</a:t>
            </a:r>
          </a:p>
          <a:p>
            <a:endParaRPr lang="ro-MO" sz="1000" dirty="0" smtClean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Apel Revitalizare urbană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541622" y="2266018"/>
            <a:ext cx="1404466" cy="2658643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45720" tIns="22860" rIns="45720" bIns="22860"/>
          <a:lstStyle/>
          <a:p>
            <a:pPr marL="285750" indent="-2857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3 ședințe CRD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1 eveniment regional 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124929" y="2285067"/>
            <a:ext cx="1304571" cy="2658644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45720" tIns="22860" rIns="45720" bIns="22860"/>
          <a:lstStyle/>
          <a:p>
            <a:pPr algn="ctr"/>
            <a:r>
              <a:rPr lang="ro-MO" sz="10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Strategia de specializare inteligentă elaborată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577627" y="2285067"/>
            <a:ext cx="1372502" cy="2658643"/>
          </a:xfrm>
          <a:custGeom>
            <a:avLst/>
            <a:gdLst/>
            <a:ahLst/>
            <a:cxnLst/>
            <a:rect l="l" t="t" r="r" b="b"/>
            <a:pathLst>
              <a:path w="2401538" h="3954094">
                <a:moveTo>
                  <a:pt x="0" y="0"/>
                </a:moveTo>
                <a:lnTo>
                  <a:pt x="2401538" y="0"/>
                </a:lnTo>
                <a:lnTo>
                  <a:pt x="2401538" y="3954094"/>
                </a:lnTo>
                <a:lnTo>
                  <a:pt x="0" y="3954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pPr marL="171450" indent="-171450">
              <a:buFont typeface="Arial" pitchFamily="34" charset="0"/>
              <a:buChar char="•"/>
            </a:pPr>
            <a:endParaRPr lang="ro-MO" sz="1000" dirty="0" smtClean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o-MO"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o-MO" sz="1000" dirty="0" smtClean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o-MO"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o-MO" sz="1000" dirty="0" smtClean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o-MO" sz="10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4 </a:t>
            </a:r>
            <a:r>
              <a:rPr lang="ro-MO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Rapoarte de impact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o-MO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20 vizite de monitorizare</a:t>
            </a:r>
          </a:p>
          <a:p>
            <a:endParaRPr lang="ru-RU" dirty="0"/>
          </a:p>
        </p:txBody>
      </p:sp>
      <p:grpSp>
        <p:nvGrpSpPr>
          <p:cNvPr id="8" name="Group 8"/>
          <p:cNvGrpSpPr/>
          <p:nvPr/>
        </p:nvGrpSpPr>
        <p:grpSpPr>
          <a:xfrm>
            <a:off x="194111" y="1430886"/>
            <a:ext cx="1297305" cy="678740"/>
            <a:chOff x="0" y="0"/>
            <a:chExt cx="3459480" cy="18099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59480" cy="1810004"/>
            </a:xfrm>
            <a:prstGeom prst="roundRect">
              <a:avLst/>
            </a:prstGeom>
            <a:solidFill>
              <a:srgbClr val="003F6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16861" y="1636582"/>
            <a:ext cx="1246518" cy="24365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920"/>
              </a:lnSpc>
            </a:pPr>
            <a:r>
              <a:rPr lang="ro-MO" sz="1200" dirty="0" smtClean="0">
                <a:solidFill>
                  <a:srgbClr val="FFFFFF"/>
                </a:solidFill>
                <a:latin typeface="Fira Sans Extra Condensed" charset="0"/>
              </a:rPr>
              <a:t>25 proiecte </a:t>
            </a:r>
            <a:endParaRPr lang="en-US" sz="1200" dirty="0">
              <a:solidFill>
                <a:srgbClr val="FFFFFF"/>
              </a:solidFill>
              <a:latin typeface="Fira Sans Extra Condensed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607963" y="1426163"/>
            <a:ext cx="1371933" cy="639252"/>
            <a:chOff x="-292754" y="-2266775"/>
            <a:chExt cx="3658489" cy="1580643"/>
          </a:xfrm>
        </p:grpSpPr>
        <p:sp>
          <p:nvSpPr>
            <p:cNvPr id="12" name="Freeform 12"/>
            <p:cNvSpPr/>
            <p:nvPr/>
          </p:nvSpPr>
          <p:spPr>
            <a:xfrm>
              <a:off x="-292754" y="-2266775"/>
              <a:ext cx="3658489" cy="1580643"/>
            </a:xfrm>
            <a:prstGeom prst="roundRect">
              <a:avLst/>
            </a:prstGeom>
            <a:solidFill>
              <a:srgbClr val="003F67"/>
            </a:solidFill>
          </p:spPr>
          <p:txBody>
            <a:bodyPr anchor="ctr"/>
            <a:lstStyle/>
            <a:p>
              <a:pPr algn="ctr">
                <a:lnSpc>
                  <a:spcPts val="1920"/>
                </a:lnSpc>
              </a:pPr>
              <a:endParaRPr lang="ro-MO" dirty="0" smtClean="0">
                <a:solidFill>
                  <a:srgbClr val="FFFFFF"/>
                </a:solidFill>
                <a:latin typeface="Poppins Bold"/>
              </a:endParaRPr>
            </a:p>
            <a:p>
              <a:pPr algn="ctr">
                <a:lnSpc>
                  <a:spcPts val="1920"/>
                </a:lnSpc>
              </a:pPr>
              <a:endParaRPr lang="ro-MO" dirty="0">
                <a:solidFill>
                  <a:srgbClr val="FFFFFF"/>
                </a:solidFill>
                <a:latin typeface="Poppins Bold"/>
              </a:endParaRPr>
            </a:p>
            <a:p>
              <a:pPr algn="ctr">
                <a:lnSpc>
                  <a:spcPts val="1920"/>
                </a:lnSpc>
              </a:pPr>
              <a:r>
                <a:rPr lang="ro-MO" sz="1200" dirty="0" smtClean="0">
                  <a:solidFill>
                    <a:srgbClr val="FFFFFF"/>
                  </a:solidFill>
                  <a:latin typeface="Fira Sans Extra Condensed" charset="0"/>
                </a:rPr>
                <a:t>Indicatori</a:t>
              </a:r>
              <a:endParaRPr lang="ru-RU" sz="1200" dirty="0">
                <a:solidFill>
                  <a:srgbClr val="FFFFFF"/>
                </a:solidFill>
                <a:latin typeface="Fira Sans Extra Condensed" charset="0"/>
              </a:endParaRPr>
            </a:p>
            <a:p>
              <a:pPr algn="ctr">
                <a:lnSpc>
                  <a:spcPts val="1920"/>
                </a:lnSpc>
              </a:pPr>
              <a:endParaRPr lang="ro-MO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ts val="1920"/>
                </a:lnSpc>
              </a:pPr>
              <a:r>
                <a:rPr lang="ro-MO" dirty="0" smtClean="0">
                  <a:solidFill>
                    <a:schemeClr val="bg1"/>
                  </a:solidFill>
                </a:rPr>
                <a:t> </a:t>
              </a:r>
              <a:endParaRPr lang="ru-RU" sz="1200" dirty="0">
                <a:solidFill>
                  <a:srgbClr val="FFFFFF"/>
                </a:solidFill>
                <a:latin typeface="Poppi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24108" y="1440570"/>
            <a:ext cx="1195769" cy="635680"/>
            <a:chOff x="-3" y="9331"/>
            <a:chExt cx="3188716" cy="1162305"/>
          </a:xfrm>
        </p:grpSpPr>
        <p:sp>
          <p:nvSpPr>
            <p:cNvPr id="15" name="Freeform 15"/>
            <p:cNvSpPr/>
            <p:nvPr/>
          </p:nvSpPr>
          <p:spPr>
            <a:xfrm>
              <a:off x="-3" y="9331"/>
              <a:ext cx="3188716" cy="1162305"/>
            </a:xfrm>
            <a:prstGeom prst="roundRect">
              <a:avLst/>
            </a:prstGeom>
            <a:solidFill>
              <a:srgbClr val="003F67"/>
            </a:solidFill>
          </p:spPr>
          <p:txBody>
            <a:bodyPr anchor="ctr"/>
            <a:lstStyle/>
            <a:p>
              <a:r>
                <a:rPr lang="ro-MO" dirty="0" smtClean="0">
                  <a:solidFill>
                    <a:schemeClr val="bg1"/>
                  </a:solidFill>
                </a:rPr>
                <a:t>    </a:t>
              </a:r>
              <a:r>
                <a:rPr lang="en-US" dirty="0" smtClean="0">
                  <a:solidFill>
                    <a:schemeClr val="bg1"/>
                  </a:solidFill>
                </a:rPr>
                <a:t>  </a:t>
              </a:r>
              <a:r>
                <a:rPr lang="ro-MO" sz="1200" dirty="0" smtClean="0">
                  <a:solidFill>
                    <a:schemeClr val="bg1"/>
                  </a:solidFill>
                  <a:latin typeface="Fira Sans Extra Condensed" charset="0"/>
                </a:rPr>
                <a:t>Apeluri</a:t>
              </a:r>
              <a:endParaRPr lang="ru-RU" sz="1200" dirty="0">
                <a:solidFill>
                  <a:schemeClr val="bg1"/>
                </a:solidFill>
                <a:latin typeface="Fira Sans Extra Condensed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41622" y="1430886"/>
            <a:ext cx="1404465" cy="663411"/>
            <a:chOff x="0" y="-73952"/>
            <a:chExt cx="3336926" cy="1883957"/>
          </a:xfrm>
        </p:grpSpPr>
        <p:sp>
          <p:nvSpPr>
            <p:cNvPr id="18" name="Freeform 18"/>
            <p:cNvSpPr/>
            <p:nvPr/>
          </p:nvSpPr>
          <p:spPr>
            <a:xfrm>
              <a:off x="0" y="-73952"/>
              <a:ext cx="3336926" cy="1883957"/>
            </a:xfrm>
            <a:prstGeom prst="roundRect">
              <a:avLst/>
            </a:prstGeom>
            <a:solidFill>
              <a:srgbClr val="003F67"/>
            </a:solidFill>
          </p:spPr>
          <p:txBody>
            <a:bodyPr anchor="ctr"/>
            <a:lstStyle/>
            <a:p>
              <a:pPr algn="ctr"/>
              <a:r>
                <a:rPr lang="ro-MO" sz="1200" dirty="0" smtClean="0">
                  <a:solidFill>
                    <a:schemeClr val="bg1"/>
                  </a:solidFill>
                  <a:latin typeface="Fira Sans Extra Condensed" charset="0"/>
                </a:rPr>
                <a:t>Evenimente regionale</a:t>
              </a:r>
              <a:endParaRPr lang="ru-RU" sz="1200" dirty="0">
                <a:solidFill>
                  <a:schemeClr val="bg1"/>
                </a:solidFill>
                <a:latin typeface="Fira Sans Extra Condensed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24929" y="1458617"/>
            <a:ext cx="1304571" cy="635663"/>
            <a:chOff x="0" y="0"/>
            <a:chExt cx="3188716" cy="116227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88716" cy="1162304"/>
            </a:xfrm>
            <a:prstGeom prst="roundRect">
              <a:avLst/>
            </a:prstGeom>
            <a:solidFill>
              <a:srgbClr val="003F67"/>
            </a:solidFill>
          </p:spPr>
          <p:txBody>
            <a:bodyPr anchor="ctr"/>
            <a:lstStyle/>
            <a:p>
              <a:pPr algn="ctr"/>
              <a:r>
                <a:rPr lang="ro-MO" sz="1200" dirty="0" smtClean="0">
                  <a:solidFill>
                    <a:schemeClr val="bg1"/>
                  </a:solidFill>
                  <a:latin typeface="Fira Sans Extra Condensed" charset="0"/>
                </a:rPr>
                <a:t> Strategii</a:t>
              </a:r>
              <a:endParaRPr lang="ru-RU" sz="1200" dirty="0">
                <a:solidFill>
                  <a:schemeClr val="bg1"/>
                </a:solidFill>
                <a:latin typeface="Fira Sans Extra Condensed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77627" y="1462040"/>
            <a:ext cx="1372502" cy="592751"/>
            <a:chOff x="-114912" y="0"/>
            <a:chExt cx="3660004" cy="1810004"/>
          </a:xfrm>
        </p:grpSpPr>
        <p:sp>
          <p:nvSpPr>
            <p:cNvPr id="24" name="Freeform 24"/>
            <p:cNvSpPr/>
            <p:nvPr/>
          </p:nvSpPr>
          <p:spPr>
            <a:xfrm>
              <a:off x="-114912" y="0"/>
              <a:ext cx="3660004" cy="1810004"/>
            </a:xfrm>
            <a:prstGeom prst="roundRect">
              <a:avLst/>
            </a:prstGeom>
            <a:solidFill>
              <a:srgbClr val="003F67"/>
            </a:solidFill>
          </p:spPr>
          <p:txBody>
            <a:bodyPr/>
            <a:lstStyle/>
            <a:p>
              <a:r>
                <a:rPr lang="ro-MO" sz="1200" dirty="0" smtClean="0">
                  <a:solidFill>
                    <a:schemeClr val="bg1"/>
                  </a:solidFill>
                  <a:latin typeface="Fira Sans Extra Condensed" charset="0"/>
                </a:rPr>
                <a:t>Monitorizare și evaluare</a:t>
              </a:r>
              <a:endParaRPr lang="ru-RU" sz="1200" dirty="0">
                <a:solidFill>
                  <a:schemeClr val="bg1"/>
                </a:solidFill>
                <a:latin typeface="Fira Sans Extra Condensed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76693" y="713784"/>
            <a:ext cx="692985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ro-MO" sz="2000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charset="0"/>
              </a:rPr>
              <a:t>Realizările obținute în implementarea politicii de DR:</a:t>
            </a:r>
            <a:endParaRPr lang="en-US" sz="2000" spc="-70" dirty="0">
              <a:solidFill>
                <a:srgbClr val="B624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15543" y="2285067"/>
            <a:ext cx="139242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0"/>
              </a:lnSpc>
            </a:pPr>
            <a:r>
              <a:rPr lang="ro-MO" sz="1000" dirty="0" smtClean="0">
                <a:solidFill>
                  <a:srgbClr val="001F5F"/>
                </a:solidFill>
                <a:latin typeface="Fira Sans Extra Condensed" charset="0"/>
              </a:rPr>
              <a:t>În implementare:</a:t>
            </a:r>
            <a:endParaRPr lang="en-US" sz="1000" dirty="0" smtClean="0">
              <a:solidFill>
                <a:srgbClr val="001F5F"/>
              </a:solidFill>
              <a:latin typeface="Fira Sans Extra Condensed" charset="0"/>
            </a:endParaRPr>
          </a:p>
          <a:p>
            <a:pPr marL="171450" indent="-171450">
              <a:lnSpc>
                <a:spcPts val="1740"/>
              </a:lnSpc>
              <a:buFont typeface="Arial" pitchFamily="34" charset="0"/>
              <a:buChar char="•"/>
            </a:pPr>
            <a:r>
              <a:rPr lang="ro-MO" sz="1000" dirty="0" smtClean="0">
                <a:solidFill>
                  <a:srgbClr val="001F5F"/>
                </a:solidFill>
                <a:latin typeface="Fira Sans Extra Condensed" charset="0"/>
              </a:rPr>
              <a:t>4 Turism</a:t>
            </a:r>
            <a:endParaRPr lang="en-US" sz="1000" dirty="0" smtClean="0">
              <a:solidFill>
                <a:srgbClr val="001F5F"/>
              </a:solidFill>
              <a:latin typeface="Fira Sans Extra Condensed" charset="0"/>
            </a:endParaRPr>
          </a:p>
          <a:p>
            <a:pPr marL="171450" indent="-171450">
              <a:lnSpc>
                <a:spcPts val="1740"/>
              </a:lnSpc>
              <a:buFont typeface="Arial" pitchFamily="34" charset="0"/>
              <a:buChar char="•"/>
            </a:pPr>
            <a:r>
              <a:rPr lang="ro-MO" sz="1000" dirty="0" smtClean="0">
                <a:solidFill>
                  <a:srgbClr val="001F5F"/>
                </a:solidFill>
                <a:latin typeface="Fira Sans Extra Condensed" charset="0"/>
              </a:rPr>
              <a:t>11 RU</a:t>
            </a:r>
          </a:p>
          <a:p>
            <a:pPr marL="171450" indent="-171450">
              <a:lnSpc>
                <a:spcPts val="1740"/>
              </a:lnSpc>
              <a:buFont typeface="Arial" pitchFamily="34" charset="0"/>
              <a:buChar char="•"/>
            </a:pPr>
            <a:r>
              <a:rPr lang="ro-MO" sz="1000" dirty="0" smtClean="0">
                <a:solidFill>
                  <a:srgbClr val="001F5F"/>
                </a:solidFill>
                <a:latin typeface="Fira Sans Extra Condensed" charset="0"/>
              </a:rPr>
              <a:t>10 AAS</a:t>
            </a:r>
          </a:p>
          <a:p>
            <a:pPr marL="171450" indent="-171450">
              <a:lnSpc>
                <a:spcPts val="1740"/>
              </a:lnSpc>
              <a:buFont typeface="Arial" pitchFamily="34" charset="0"/>
              <a:buChar char="•"/>
            </a:pPr>
            <a:r>
              <a:rPr lang="ro-MO" sz="1000" dirty="0" smtClean="0">
                <a:solidFill>
                  <a:srgbClr val="001F5F"/>
                </a:solidFill>
                <a:latin typeface="Fira Sans Extra Condensed" charset="0"/>
              </a:rPr>
              <a:t>1</a:t>
            </a:r>
            <a:r>
              <a:rPr lang="en-US" sz="1000" dirty="0" smtClean="0">
                <a:solidFill>
                  <a:srgbClr val="001F5F"/>
                </a:solidFill>
                <a:latin typeface="Fira Sans Extra Condensed" charset="0"/>
              </a:rPr>
              <a:t> </a:t>
            </a:r>
            <a:r>
              <a:rPr lang="ro-MO" sz="1000" dirty="0" smtClean="0">
                <a:solidFill>
                  <a:srgbClr val="001F5F"/>
                </a:solidFill>
                <a:latin typeface="Fira Sans Extra Condensed" charset="0"/>
              </a:rPr>
              <a:t>EE</a:t>
            </a:r>
            <a:endParaRPr lang="ro-MO" sz="1000" dirty="0">
              <a:solidFill>
                <a:srgbClr val="001F5F"/>
              </a:solidFill>
              <a:latin typeface="Fira Sans Extra Condensed" charset="0"/>
            </a:endParaRPr>
          </a:p>
          <a:p>
            <a:pPr>
              <a:lnSpc>
                <a:spcPts val="1740"/>
              </a:lnSpc>
            </a:pPr>
            <a:r>
              <a:rPr lang="ro-MO" sz="1000" dirty="0" smtClean="0">
                <a:solidFill>
                  <a:srgbClr val="001F5F"/>
                </a:solidFill>
                <a:latin typeface="Fira Sans Extra Condensed" charset="0"/>
              </a:rPr>
              <a:t>Finalizate:</a:t>
            </a:r>
          </a:p>
          <a:p>
            <a:pPr marL="171450" indent="-171450">
              <a:lnSpc>
                <a:spcPts val="1740"/>
              </a:lnSpc>
              <a:buFont typeface="Arial" pitchFamily="34" charset="0"/>
              <a:buChar char="•"/>
            </a:pPr>
            <a:r>
              <a:rPr lang="ro-MO" sz="1000" dirty="0" smtClean="0">
                <a:solidFill>
                  <a:srgbClr val="001F5F"/>
                </a:solidFill>
                <a:latin typeface="Fira Sans Extra Condensed" charset="0"/>
              </a:rPr>
              <a:t>5 proiecte</a:t>
            </a:r>
            <a:endParaRPr lang="en-US" sz="1000" dirty="0">
              <a:solidFill>
                <a:srgbClr val="001F5F"/>
              </a:solidFill>
              <a:latin typeface="Fira Sans Extra Condensed" charset="0"/>
            </a:endParaRPr>
          </a:p>
          <a:p>
            <a:pPr marL="171450" indent="-171450" algn="ctr">
              <a:lnSpc>
                <a:spcPts val="1740"/>
              </a:lnSpc>
              <a:buFont typeface="Arial" pitchFamily="34" charset="0"/>
              <a:buChar char="•"/>
            </a:pPr>
            <a:endParaRPr lang="en-US" sz="1000" dirty="0">
              <a:solidFill>
                <a:srgbClr val="001F5F"/>
              </a:solidFill>
              <a:latin typeface="Fira Sans Extra Condensed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485494" y="3575633"/>
            <a:ext cx="1544206" cy="19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 dirty="0">
                <a:solidFill>
                  <a:srgbClr val="001F5F"/>
                </a:solidFill>
                <a:latin typeface="Poppins Bold"/>
              </a:rPr>
              <a:t>  </a:t>
            </a:r>
          </a:p>
        </p:txBody>
      </p:sp>
      <p:sp>
        <p:nvSpPr>
          <p:cNvPr id="36" name="Freeform 36"/>
          <p:cNvSpPr/>
          <p:nvPr/>
        </p:nvSpPr>
        <p:spPr>
          <a:xfrm>
            <a:off x="6576413" y="54049"/>
            <a:ext cx="2240076" cy="642883"/>
          </a:xfrm>
          <a:custGeom>
            <a:avLst/>
            <a:gdLst/>
            <a:ahLst/>
            <a:cxnLst/>
            <a:rect l="l" t="t" r="r" b="b"/>
            <a:pathLst>
              <a:path w="4634975" h="1435060">
                <a:moveTo>
                  <a:pt x="0" y="0"/>
                </a:moveTo>
                <a:lnTo>
                  <a:pt x="4634975" y="0"/>
                </a:lnTo>
                <a:lnTo>
                  <a:pt x="4634975" y="1435060"/>
                </a:lnTo>
                <a:lnTo>
                  <a:pt x="0" y="14350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/>
        </p:blipFill>
        <p:spPr bwMode="auto">
          <a:xfrm>
            <a:off x="6339178" y="3174029"/>
            <a:ext cx="876071" cy="118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 descr="http://adrcentru.md/img.php?km=cHVibGljL2ZvdG9taW5pYWxidW0vSU1HMjgyMWZiMzMwLkpQRw==&amp;w=75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7" y="3174029"/>
            <a:ext cx="1126874" cy="9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8098" y="2229609"/>
            <a:ext cx="375206" cy="375206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28098" y="2803211"/>
            <a:ext cx="375206" cy="375206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28098" y="3378442"/>
            <a:ext cx="375206" cy="375206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28098" y="3941363"/>
            <a:ext cx="375206" cy="373842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72000" y="2265090"/>
            <a:ext cx="4441262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ro-MO" sz="1600" dirty="0">
                <a:solidFill>
                  <a:srgbClr val="1F4F74"/>
                </a:solidFill>
                <a:latin typeface="Poppins Bold"/>
              </a:rPr>
              <a:t>o</a:t>
            </a:r>
            <a:r>
              <a:rPr lang="ro-MO" sz="1600" dirty="0" smtClean="0">
                <a:solidFill>
                  <a:srgbClr val="1F4F74"/>
                </a:solidFill>
                <a:latin typeface="Poppins Bold"/>
              </a:rPr>
              <a:t>rașul </a:t>
            </a:r>
            <a:r>
              <a:rPr lang="en-US" sz="1600" dirty="0" err="1" smtClean="0">
                <a:solidFill>
                  <a:srgbClr val="1F4F74"/>
                </a:solidFill>
                <a:latin typeface="Poppins Bold"/>
              </a:rPr>
              <a:t>Ialoveni</a:t>
            </a:r>
            <a:r>
              <a:rPr lang="en-US" sz="1600" dirty="0" smtClean="0">
                <a:solidFill>
                  <a:srgbClr val="1F4F74"/>
                </a:solidFill>
                <a:latin typeface="Poppins Bold"/>
              </a:rPr>
              <a:t>, </a:t>
            </a:r>
            <a:r>
              <a:rPr lang="ro-MO" sz="1600" dirty="0" smtClean="0">
                <a:solidFill>
                  <a:srgbClr val="1F4F74"/>
                </a:solidFill>
                <a:latin typeface="Poppins Bold"/>
              </a:rPr>
              <a:t>str. </a:t>
            </a:r>
            <a:r>
              <a:rPr lang="en-US" sz="1600" dirty="0" err="1" smtClean="0">
                <a:solidFill>
                  <a:srgbClr val="1F4F74"/>
                </a:solidFill>
                <a:latin typeface="Poppins Bold"/>
              </a:rPr>
              <a:t>Alexandru</a:t>
            </a:r>
            <a:r>
              <a:rPr lang="en-US" sz="1600" dirty="0" smtClean="0">
                <a:solidFill>
                  <a:srgbClr val="1F4F74"/>
                </a:solidFill>
                <a:latin typeface="Poppins Bold"/>
              </a:rPr>
              <a:t> </a:t>
            </a:r>
            <a:r>
              <a:rPr lang="en-US" sz="1600" dirty="0" err="1">
                <a:solidFill>
                  <a:srgbClr val="1F4F74"/>
                </a:solidFill>
                <a:latin typeface="Poppins Bold"/>
              </a:rPr>
              <a:t>cel</a:t>
            </a:r>
            <a:r>
              <a:rPr lang="en-US" sz="1600" dirty="0">
                <a:solidFill>
                  <a:srgbClr val="1F4F74"/>
                </a:solidFill>
                <a:latin typeface="Poppins Bold"/>
              </a:rPr>
              <a:t> </a:t>
            </a:r>
            <a:r>
              <a:rPr lang="en-US" sz="1600" dirty="0" smtClean="0">
                <a:solidFill>
                  <a:srgbClr val="1F4F74"/>
                </a:solidFill>
                <a:latin typeface="Poppins Bold"/>
              </a:rPr>
              <a:t>Bun </a:t>
            </a:r>
            <a:r>
              <a:rPr lang="ro-MO" sz="1600" dirty="0" smtClean="0">
                <a:solidFill>
                  <a:srgbClr val="1F4F74"/>
                </a:solidFill>
                <a:latin typeface="Poppins Bold"/>
              </a:rPr>
              <a:t>33</a:t>
            </a:r>
            <a:endParaRPr lang="en-US" sz="1600" dirty="0">
              <a:solidFill>
                <a:srgbClr val="1F4F74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01498" y="2772764"/>
            <a:ext cx="178712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800" dirty="0">
                <a:solidFill>
                  <a:srgbClr val="1F4F74"/>
                </a:solidFill>
                <a:latin typeface="Poppins Bold"/>
              </a:rPr>
              <a:t>+373 268 2 26 92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49755" y="3347764"/>
            <a:ext cx="3489603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800" dirty="0">
                <a:solidFill>
                  <a:srgbClr val="1F4F74"/>
                </a:solidFill>
                <a:latin typeface="Poppins Bold"/>
              </a:rPr>
              <a:t>adrcentru@adrcentru.gov.md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26076" y="3943341"/>
            <a:ext cx="2901553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800" dirty="0">
                <a:solidFill>
                  <a:srgbClr val="1F4F74"/>
                </a:solidFill>
                <a:latin typeface="Poppins Bold"/>
              </a:rPr>
              <a:t>facebook.com/</a:t>
            </a:r>
            <a:r>
              <a:rPr lang="en-US" sz="1800" dirty="0" err="1">
                <a:solidFill>
                  <a:srgbClr val="1F4F74"/>
                </a:solidFill>
                <a:latin typeface="Poppins Bold"/>
              </a:rPr>
              <a:t>adrcentru</a:t>
            </a:r>
            <a:endParaRPr lang="en-US" sz="1800" dirty="0">
              <a:solidFill>
                <a:srgbClr val="1F4F74"/>
              </a:solidFill>
              <a:latin typeface="Poppi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48116" y="448118"/>
            <a:ext cx="4051713" cy="4008826"/>
          </a:xfrm>
          <a:custGeom>
            <a:avLst/>
            <a:gdLst/>
            <a:ahLst/>
            <a:cxnLst/>
            <a:rect l="l" t="t" r="r" b="b"/>
            <a:pathLst>
              <a:path w="10619747" h="11674140">
                <a:moveTo>
                  <a:pt x="0" y="0"/>
                </a:moveTo>
                <a:lnTo>
                  <a:pt x="10619747" y="0"/>
                </a:lnTo>
                <a:lnTo>
                  <a:pt x="10619747" y="11674141"/>
                </a:lnTo>
                <a:lnTo>
                  <a:pt x="0" y="11674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9000"/>
            </a:blip>
            <a:stretch>
              <a:fillRect l="-2242" r="-224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182477" y="557633"/>
            <a:ext cx="3550561" cy="956274"/>
          </a:xfrm>
          <a:custGeom>
            <a:avLst/>
            <a:gdLst/>
            <a:ahLst/>
            <a:cxnLst/>
            <a:rect l="l" t="t" r="r" b="b"/>
            <a:pathLst>
              <a:path w="9518274" h="2596514">
                <a:moveTo>
                  <a:pt x="0" y="0"/>
                </a:moveTo>
                <a:lnTo>
                  <a:pt x="9518273" y="0"/>
                </a:lnTo>
                <a:lnTo>
                  <a:pt x="9518273" y="2596514"/>
                </a:lnTo>
                <a:lnTo>
                  <a:pt x="0" y="2596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536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457200" y="2349625"/>
            <a:ext cx="2400300" cy="1083300"/>
          </a:xfrm>
          <a:prstGeom prst="roundRect">
            <a:avLst>
              <a:gd name="adj" fmla="val 100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Programul</a:t>
            </a:r>
            <a:r>
              <a:rPr lang="en-US" sz="1800" b="1" dirty="0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Opera</a:t>
            </a:r>
            <a:r>
              <a:rPr lang="ro-MO" sz="1800" b="1" dirty="0" err="1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țional</a:t>
            </a:r>
            <a:r>
              <a:rPr lang="ro-MO" sz="1800" b="1" dirty="0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Regional</a:t>
            </a:r>
            <a:endParaRPr sz="18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4565477" y="1050450"/>
            <a:ext cx="4114800" cy="1083300"/>
          </a:xfrm>
          <a:prstGeom prst="roundRect">
            <a:avLst>
              <a:gd name="adj" fmla="val 10018"/>
            </a:avLst>
          </a:prstGeom>
          <a:solidFill>
            <a:schemeClr val="accent2">
              <a:lumMod val="40000"/>
              <a:lumOff val="60000"/>
              <a:alpha val="1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4572000" y="2349613"/>
            <a:ext cx="4114800" cy="1083300"/>
          </a:xfrm>
          <a:prstGeom prst="roundRect">
            <a:avLst>
              <a:gd name="adj" fmla="val 10018"/>
            </a:avLst>
          </a:prstGeom>
          <a:solidFill>
            <a:schemeClr val="accent1">
              <a:lumMod val="40000"/>
              <a:lumOff val="60000"/>
              <a:alpha val="1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4572147" y="3658381"/>
            <a:ext cx="4114800" cy="1083300"/>
          </a:xfrm>
          <a:prstGeom prst="roundRect">
            <a:avLst>
              <a:gd name="adj" fmla="val 10018"/>
            </a:avLst>
          </a:prstGeom>
          <a:solidFill>
            <a:schemeClr val="accent1">
              <a:lumMod val="40000"/>
              <a:lumOff val="60000"/>
              <a:alpha val="1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904125" y="1194150"/>
            <a:ext cx="3573756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o-MO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La baza elaborării POR Centru a stat noua paradigmă a dezvoltării regionale, accentul fiind pus pe competitivitate regională, pe utilizarea mai bună a potențialului celor mai importante zone urbane cu impact asupra creșterii ocupării forței de muncă și stimularea dezvoltării economice.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4904125" y="2493322"/>
            <a:ext cx="3664590" cy="79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o-MO" sz="10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Obiectivul general </a:t>
            </a:r>
            <a:r>
              <a:rPr lang="ro-MO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este </a:t>
            </a:r>
            <a:r>
              <a:rPr lang="vi-VN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sprijinirea creșterii competitivității și dezvoltării durabile a </a:t>
            </a:r>
            <a:r>
              <a:rPr lang="ro-MO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R</a:t>
            </a:r>
            <a:r>
              <a:rPr lang="vi-VN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egiunii de Dezvoltare Centru, ajustarea disparităților și creșterea calității vieții cetățenilor regiunii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ira Sans Extra Condensed" charset="0"/>
              <a:sym typeface="Roboto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4904125" y="3806877"/>
            <a:ext cx="3664590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Font typeface="Arial"/>
              <a:buNone/>
            </a:pPr>
            <a:r>
              <a:rPr lang="ro-MO" sz="10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Roboto"/>
              </a:rPr>
              <a:t>Scopul POR Centru </a:t>
            </a:r>
            <a:r>
              <a:rPr lang="ro-MO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Roboto"/>
              </a:rPr>
              <a:t>este asigurarea unui cadru eficient  de planificare  pentru a determina direcțiile și ritmul de dezvoltare, a eficientiza activitatea autorităților în gestionarea problemelor regionale, de a promova regiunea  și de a atrage fonduri externe. </a:t>
            </a:r>
            <a:endParaRPr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  <a:sym typeface="Roboto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3316647" y="1194150"/>
            <a:ext cx="796200" cy="79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3316647" y="2493313"/>
            <a:ext cx="796200" cy="79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3316647" y="3792488"/>
            <a:ext cx="796200" cy="7959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95" name="Google Shape;195;p17"/>
          <p:cNvCxnSpPr>
            <a:stCxn id="165" idx="3"/>
            <a:endCxn id="193" idx="2"/>
          </p:cNvCxnSpPr>
          <p:nvPr/>
        </p:nvCxnSpPr>
        <p:spPr>
          <a:xfrm>
            <a:off x="2857500" y="2891275"/>
            <a:ext cx="45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17"/>
          <p:cNvCxnSpPr>
            <a:stCxn id="193" idx="6"/>
            <a:endCxn id="167" idx="1"/>
          </p:cNvCxnSpPr>
          <p:nvPr/>
        </p:nvCxnSpPr>
        <p:spPr>
          <a:xfrm>
            <a:off x="4112847" y="2891263"/>
            <a:ext cx="45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17"/>
          <p:cNvCxnSpPr>
            <a:stCxn id="165" idx="0"/>
            <a:endCxn id="192" idx="2"/>
          </p:cNvCxnSpPr>
          <p:nvPr/>
        </p:nvCxnSpPr>
        <p:spPr>
          <a:xfrm rot="-5400000">
            <a:off x="2108250" y="1141225"/>
            <a:ext cx="757500" cy="1659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17"/>
          <p:cNvCxnSpPr>
            <a:stCxn id="165" idx="2"/>
            <a:endCxn id="194" idx="2"/>
          </p:cNvCxnSpPr>
          <p:nvPr/>
        </p:nvCxnSpPr>
        <p:spPr>
          <a:xfrm rot="-5400000" flipH="1">
            <a:off x="2108250" y="2982025"/>
            <a:ext cx="757500" cy="1659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17"/>
          <p:cNvCxnSpPr>
            <a:stCxn id="192" idx="6"/>
            <a:endCxn id="166" idx="1"/>
          </p:cNvCxnSpPr>
          <p:nvPr/>
        </p:nvCxnSpPr>
        <p:spPr>
          <a:xfrm>
            <a:off x="4112847" y="1592100"/>
            <a:ext cx="45263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17"/>
          <p:cNvCxnSpPr>
            <a:stCxn id="194" idx="6"/>
            <a:endCxn id="168" idx="1"/>
          </p:cNvCxnSpPr>
          <p:nvPr/>
        </p:nvCxnSpPr>
        <p:spPr>
          <a:xfrm>
            <a:off x="4112847" y="4190438"/>
            <a:ext cx="459300" cy="95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30"/>
          <p:cNvGrpSpPr/>
          <p:nvPr/>
        </p:nvGrpSpPr>
        <p:grpSpPr>
          <a:xfrm>
            <a:off x="1530257" y="1618126"/>
            <a:ext cx="5231250" cy="642000"/>
            <a:chOff x="457200" y="1758531"/>
            <a:chExt cx="5231250" cy="642000"/>
          </a:xfrm>
        </p:grpSpPr>
        <p:sp>
          <p:nvSpPr>
            <p:cNvPr id="655" name="Google Shape;655;p30"/>
            <p:cNvSpPr txBox="1"/>
            <p:nvPr/>
          </p:nvSpPr>
          <p:spPr>
            <a:xfrm>
              <a:off x="3455550" y="1758531"/>
              <a:ext cx="2232900" cy="64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Dezvoltarea orașelor Ungheni și Orhei ca poli de creștere;</a:t>
              </a:r>
            </a:p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Revitalizarea urbană;</a:t>
              </a:r>
              <a:endParaRPr sz="1000" dirty="0">
                <a:solidFill>
                  <a:schemeClr val="bg1"/>
                </a:solidFill>
                <a:latin typeface="Fira Sans Extra Condensed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7" name="Google Shape;657;p30"/>
            <p:cNvSpPr txBox="1"/>
            <p:nvPr/>
          </p:nvSpPr>
          <p:spPr>
            <a:xfrm>
              <a:off x="457200" y="1758531"/>
              <a:ext cx="2232900" cy="64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62" name="Google Shape;662;p30"/>
          <p:cNvGrpSpPr/>
          <p:nvPr/>
        </p:nvGrpSpPr>
        <p:grpSpPr>
          <a:xfrm>
            <a:off x="1518880" y="2361247"/>
            <a:ext cx="5242638" cy="673142"/>
            <a:chOff x="479896" y="2542737"/>
            <a:chExt cx="5208554" cy="673142"/>
          </a:xfrm>
        </p:grpSpPr>
        <p:sp>
          <p:nvSpPr>
            <p:cNvPr id="663" name="Google Shape;663;p30"/>
            <p:cNvSpPr txBox="1"/>
            <p:nvPr/>
          </p:nvSpPr>
          <p:spPr>
            <a:xfrm>
              <a:off x="3455550" y="2542737"/>
              <a:ext cx="2232900" cy="673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o-MO" sz="1000" dirty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Sporirea atractivității turistice</a:t>
              </a:r>
              <a:endParaRPr sz="1000" dirty="0">
                <a:solidFill>
                  <a:schemeClr val="bg1"/>
                </a:solidFill>
                <a:latin typeface="Fira Sans Extra Condensed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Google Shape;665;p30"/>
            <p:cNvSpPr txBox="1"/>
            <p:nvPr/>
          </p:nvSpPr>
          <p:spPr>
            <a:xfrm>
              <a:off x="479896" y="2573879"/>
              <a:ext cx="2232900" cy="64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sym typeface="Muli"/>
                </a:rPr>
                <a:t>1.2 </a:t>
              </a:r>
              <a:r>
                <a:rPr lang="vi-VN" sz="1000" dirty="0">
                  <a:solidFill>
                    <a:schemeClr val="bg1"/>
                  </a:solidFill>
                  <a:latin typeface="Fira Sans Extra Condensed" charset="0"/>
                  <a:sym typeface="Muli"/>
                </a:rPr>
                <a:t>Îmbunătățirea mediului antreprenorial în </a:t>
              </a:r>
              <a:r>
                <a:rPr lang="vi-VN" sz="1000" dirty="0" smtClean="0">
                  <a:solidFill>
                    <a:schemeClr val="bg1"/>
                  </a:solidFill>
                  <a:latin typeface="Fira Sans Extra Condensed" charset="0"/>
                  <a:sym typeface="Muli"/>
                </a:rPr>
                <a:t>RDC</a:t>
              </a:r>
              <a:endParaRPr sz="1800" b="1" dirty="0">
                <a:solidFill>
                  <a:schemeClr val="lt1"/>
                </a:solidFill>
                <a:latin typeface="Fira Sans Extra Condensed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67" name="Google Shape;667;p30"/>
          <p:cNvGrpSpPr/>
          <p:nvPr/>
        </p:nvGrpSpPr>
        <p:grpSpPr>
          <a:xfrm>
            <a:off x="1518880" y="3158177"/>
            <a:ext cx="5253959" cy="642000"/>
            <a:chOff x="434491" y="3326944"/>
            <a:chExt cx="5253959" cy="642000"/>
          </a:xfrm>
        </p:grpSpPr>
        <p:sp>
          <p:nvSpPr>
            <p:cNvPr id="668" name="Google Shape;668;p30"/>
            <p:cNvSpPr txBox="1"/>
            <p:nvPr/>
          </p:nvSpPr>
          <p:spPr>
            <a:xfrm>
              <a:off x="3455550" y="3326944"/>
              <a:ext cx="2232900" cy="64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o-MO" sz="1000" dirty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Facilitarea realizării la nivel regional a inițiativelor centrale de </a:t>
              </a:r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Specializare Inteligentă</a:t>
              </a:r>
              <a:endParaRPr sz="1000" dirty="0">
                <a:solidFill>
                  <a:schemeClr val="bg1"/>
                </a:solidFill>
                <a:latin typeface="Fira Sans Extra Condensed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30"/>
            <p:cNvSpPr txBox="1"/>
            <p:nvPr/>
          </p:nvSpPr>
          <p:spPr>
            <a:xfrm>
              <a:off x="434491" y="3326944"/>
              <a:ext cx="2232900" cy="64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o-MO" sz="1000" dirty="0">
                  <a:solidFill>
                    <a:schemeClr val="bg1"/>
                  </a:solidFill>
                  <a:latin typeface="Fira Sans Extra Condensed" charset="0"/>
                  <a:sym typeface="Muli"/>
                </a:rPr>
                <a:t>1.3 </a:t>
              </a:r>
              <a:r>
                <a:rPr lang="it-IT" sz="1000" dirty="0">
                  <a:solidFill>
                    <a:schemeClr val="bg1"/>
                  </a:solidFill>
                  <a:latin typeface="Fira Sans Extra Condensed" charset="0"/>
                  <a:sym typeface="Muli"/>
                </a:rPr>
                <a:t>Identificarea și promovarea specializării inteligente în RDC</a:t>
              </a:r>
            </a:p>
            <a:p>
              <a:pPr marL="0" lvl="0" indent="0">
                <a:buFont typeface="Arial"/>
                <a:buNone/>
              </a:pPr>
              <a:endParaRPr sz="1000" dirty="0">
                <a:solidFill>
                  <a:schemeClr val="bg1"/>
                </a:solidFill>
                <a:latin typeface="Fira Sans Extra Condensed" charset="0"/>
                <a:sym typeface="Fira Sans Extra Condensed"/>
              </a:endParaRPr>
            </a:p>
          </p:txBody>
        </p:sp>
      </p:grpSp>
      <p:grpSp>
        <p:nvGrpSpPr>
          <p:cNvPr id="672" name="Google Shape;672;p30"/>
          <p:cNvGrpSpPr/>
          <p:nvPr/>
        </p:nvGrpSpPr>
        <p:grpSpPr>
          <a:xfrm>
            <a:off x="1530257" y="3949064"/>
            <a:ext cx="5226007" cy="651117"/>
            <a:chOff x="457200" y="4108089"/>
            <a:chExt cx="5226007" cy="651117"/>
          </a:xfrm>
        </p:grpSpPr>
        <p:sp>
          <p:nvSpPr>
            <p:cNvPr id="673" name="Google Shape;673;p30"/>
            <p:cNvSpPr txBox="1"/>
            <p:nvPr/>
          </p:nvSpPr>
          <p:spPr>
            <a:xfrm>
              <a:off x="3450307" y="4108089"/>
              <a:ext cx="2232900" cy="642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r>
                <a:rPr lang="ro-MO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" charset="0"/>
                  <a:ea typeface="Roboto"/>
                  <a:cs typeface="Roboto"/>
                  <a:sym typeface="Roboto"/>
                </a:rPr>
                <a:t>Atragerea de investiții</a:t>
              </a:r>
            </a:p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00000"/>
                </a:solidFill>
                <a:latin typeface="Fira Sans Extra Condensed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5" name="Google Shape;675;p30"/>
            <p:cNvSpPr txBox="1"/>
            <p:nvPr/>
          </p:nvSpPr>
          <p:spPr>
            <a:xfrm>
              <a:off x="457200" y="4117206"/>
              <a:ext cx="2232900" cy="642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buFont typeface="Arial"/>
                <a:buNone/>
              </a:pPr>
              <a:r>
                <a:rPr lang="ro-MO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" charset="0"/>
                  <a:sym typeface="Fira Sans Extra Condensed"/>
                </a:rPr>
                <a:t>1.4 Cooperarea regională și transfrontalieră</a:t>
              </a:r>
              <a:endParaRPr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charset="0"/>
                <a:sym typeface="Fira Sans Extra Condensed"/>
              </a:endParaRPr>
            </a:p>
          </p:txBody>
        </p:sp>
      </p:grpSp>
      <p:grpSp>
        <p:nvGrpSpPr>
          <p:cNvPr id="677" name="Google Shape;677;p30"/>
          <p:cNvGrpSpPr/>
          <p:nvPr/>
        </p:nvGrpSpPr>
        <p:grpSpPr>
          <a:xfrm>
            <a:off x="1530257" y="703859"/>
            <a:ext cx="5258699" cy="642000"/>
            <a:chOff x="505644" y="974325"/>
            <a:chExt cx="5182817" cy="642000"/>
          </a:xfrm>
        </p:grpSpPr>
        <p:sp>
          <p:nvSpPr>
            <p:cNvPr id="678" name="Google Shape;678;p30"/>
            <p:cNvSpPr/>
            <p:nvPr/>
          </p:nvSpPr>
          <p:spPr>
            <a:xfrm>
              <a:off x="505644" y="974325"/>
              <a:ext cx="2232900" cy="6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21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Direcții prioritare</a:t>
              </a:r>
              <a:endParaRPr sz="21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3455561" y="974325"/>
              <a:ext cx="2232900" cy="6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21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Măsuri</a:t>
              </a:r>
              <a:endParaRPr sz="21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81" name="Google Shape;681;p30"/>
          <p:cNvSpPr/>
          <p:nvPr/>
        </p:nvSpPr>
        <p:spPr>
          <a:xfrm>
            <a:off x="3982532" y="839159"/>
            <a:ext cx="326700" cy="37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0"/>
          <p:cNvSpPr/>
          <p:nvPr/>
        </p:nvSpPr>
        <p:spPr>
          <a:xfrm>
            <a:off x="4017086" y="4084044"/>
            <a:ext cx="257574" cy="372040"/>
          </a:xfrm>
          <a:custGeom>
            <a:avLst/>
            <a:gdLst/>
            <a:ahLst/>
            <a:cxnLst/>
            <a:rect l="l" t="t" r="r" b="b"/>
            <a:pathLst>
              <a:path w="7527" h="10872" extrusionOk="0">
                <a:moveTo>
                  <a:pt x="3394" y="1370"/>
                </a:moveTo>
                <a:cubicBezTo>
                  <a:pt x="3555" y="1370"/>
                  <a:pt x="3716" y="1477"/>
                  <a:pt x="3716" y="1691"/>
                </a:cubicBezTo>
                <a:lnTo>
                  <a:pt x="3716" y="2072"/>
                </a:lnTo>
                <a:cubicBezTo>
                  <a:pt x="3978" y="2120"/>
                  <a:pt x="4216" y="2239"/>
                  <a:pt x="4406" y="2430"/>
                </a:cubicBezTo>
                <a:lnTo>
                  <a:pt x="4454" y="2477"/>
                </a:lnTo>
                <a:cubicBezTo>
                  <a:pt x="4690" y="2714"/>
                  <a:pt x="4482" y="3034"/>
                  <a:pt x="4233" y="3034"/>
                </a:cubicBezTo>
                <a:cubicBezTo>
                  <a:pt x="4156" y="3034"/>
                  <a:pt x="4075" y="3003"/>
                  <a:pt x="4001" y="2930"/>
                </a:cubicBezTo>
                <a:lnTo>
                  <a:pt x="3954" y="2882"/>
                </a:lnTo>
                <a:cubicBezTo>
                  <a:pt x="3835" y="2763"/>
                  <a:pt x="3668" y="2692"/>
                  <a:pt x="3478" y="2692"/>
                </a:cubicBezTo>
                <a:lnTo>
                  <a:pt x="3216" y="2692"/>
                </a:lnTo>
                <a:cubicBezTo>
                  <a:pt x="2882" y="2692"/>
                  <a:pt x="2716" y="3073"/>
                  <a:pt x="2954" y="3311"/>
                </a:cubicBezTo>
                <a:cubicBezTo>
                  <a:pt x="3025" y="3382"/>
                  <a:pt x="3120" y="3406"/>
                  <a:pt x="3216" y="3406"/>
                </a:cubicBezTo>
                <a:lnTo>
                  <a:pt x="3740" y="3406"/>
                </a:lnTo>
                <a:cubicBezTo>
                  <a:pt x="4621" y="3430"/>
                  <a:pt x="5049" y="4502"/>
                  <a:pt x="4430" y="5121"/>
                </a:cubicBezTo>
                <a:lnTo>
                  <a:pt x="4454" y="5121"/>
                </a:lnTo>
                <a:cubicBezTo>
                  <a:pt x="4263" y="5311"/>
                  <a:pt x="4001" y="5406"/>
                  <a:pt x="3740" y="5406"/>
                </a:cubicBezTo>
                <a:lnTo>
                  <a:pt x="3716" y="5406"/>
                </a:lnTo>
                <a:lnTo>
                  <a:pt x="3716" y="5788"/>
                </a:lnTo>
                <a:cubicBezTo>
                  <a:pt x="3716" y="6002"/>
                  <a:pt x="3555" y="6109"/>
                  <a:pt x="3394" y="6109"/>
                </a:cubicBezTo>
                <a:cubicBezTo>
                  <a:pt x="3233" y="6109"/>
                  <a:pt x="3073" y="6002"/>
                  <a:pt x="3073" y="5788"/>
                </a:cubicBezTo>
                <a:lnTo>
                  <a:pt x="3073" y="5383"/>
                </a:lnTo>
                <a:cubicBezTo>
                  <a:pt x="2787" y="5335"/>
                  <a:pt x="2525" y="5192"/>
                  <a:pt x="2311" y="4978"/>
                </a:cubicBezTo>
                <a:cubicBezTo>
                  <a:pt x="2089" y="4756"/>
                  <a:pt x="2297" y="4434"/>
                  <a:pt x="2546" y="4434"/>
                </a:cubicBezTo>
                <a:cubicBezTo>
                  <a:pt x="2618" y="4434"/>
                  <a:pt x="2694" y="4461"/>
                  <a:pt x="2763" y="4525"/>
                </a:cubicBezTo>
                <a:cubicBezTo>
                  <a:pt x="2930" y="4692"/>
                  <a:pt x="3144" y="4787"/>
                  <a:pt x="3359" y="4787"/>
                </a:cubicBezTo>
                <a:lnTo>
                  <a:pt x="3740" y="4787"/>
                </a:lnTo>
                <a:cubicBezTo>
                  <a:pt x="3835" y="4787"/>
                  <a:pt x="3930" y="4740"/>
                  <a:pt x="4001" y="4668"/>
                </a:cubicBezTo>
                <a:cubicBezTo>
                  <a:pt x="4216" y="4454"/>
                  <a:pt x="4049" y="4049"/>
                  <a:pt x="3740" y="4049"/>
                </a:cubicBezTo>
                <a:lnTo>
                  <a:pt x="3216" y="4049"/>
                </a:lnTo>
                <a:cubicBezTo>
                  <a:pt x="1977" y="4049"/>
                  <a:pt x="1858" y="2263"/>
                  <a:pt x="3073" y="2072"/>
                </a:cubicBezTo>
                <a:lnTo>
                  <a:pt x="3073" y="1691"/>
                </a:lnTo>
                <a:cubicBezTo>
                  <a:pt x="3073" y="1477"/>
                  <a:pt x="3233" y="1370"/>
                  <a:pt x="3394" y="1370"/>
                </a:cubicBezTo>
                <a:close/>
                <a:moveTo>
                  <a:pt x="310" y="1"/>
                </a:moveTo>
                <a:cubicBezTo>
                  <a:pt x="144" y="1"/>
                  <a:pt x="1" y="144"/>
                  <a:pt x="1" y="310"/>
                </a:cubicBezTo>
                <a:lnTo>
                  <a:pt x="1" y="10550"/>
                </a:lnTo>
                <a:cubicBezTo>
                  <a:pt x="1" y="10765"/>
                  <a:pt x="161" y="10872"/>
                  <a:pt x="322" y="10872"/>
                </a:cubicBezTo>
                <a:cubicBezTo>
                  <a:pt x="483" y="10872"/>
                  <a:pt x="644" y="10765"/>
                  <a:pt x="644" y="10550"/>
                </a:cubicBezTo>
                <a:lnTo>
                  <a:pt x="644" y="7455"/>
                </a:lnTo>
                <a:lnTo>
                  <a:pt x="7145" y="7455"/>
                </a:lnTo>
                <a:cubicBezTo>
                  <a:pt x="7240" y="7455"/>
                  <a:pt x="7336" y="7407"/>
                  <a:pt x="7407" y="7312"/>
                </a:cubicBezTo>
                <a:cubicBezTo>
                  <a:pt x="7455" y="7240"/>
                  <a:pt x="7478" y="7121"/>
                  <a:pt x="7455" y="7026"/>
                </a:cubicBezTo>
                <a:lnTo>
                  <a:pt x="6121" y="3406"/>
                </a:lnTo>
                <a:lnTo>
                  <a:pt x="7431" y="453"/>
                </a:lnTo>
                <a:cubicBezTo>
                  <a:pt x="7526" y="239"/>
                  <a:pt x="7359" y="1"/>
                  <a:pt x="71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75673" y="1662128"/>
            <a:ext cx="2187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1000" dirty="0" smtClean="0">
                <a:solidFill>
                  <a:schemeClr val="bg1"/>
                </a:solidFill>
                <a:latin typeface="Fira Sans Extra Condensed" charset="0"/>
                <a:sym typeface="Muli"/>
              </a:rPr>
              <a:t>1.1. </a:t>
            </a:r>
            <a:r>
              <a:rPr lang="vi-VN" sz="1000" dirty="0" smtClean="0">
                <a:solidFill>
                  <a:schemeClr val="bg1"/>
                </a:solidFill>
                <a:latin typeface="Fira Sans Extra Condensed" charset="0"/>
                <a:sym typeface="Muli"/>
              </a:rPr>
              <a:t>Consolidarea </a:t>
            </a:r>
            <a:r>
              <a:rPr lang="vi-VN" sz="1000" dirty="0">
                <a:solidFill>
                  <a:schemeClr val="bg1"/>
                </a:solidFill>
                <a:latin typeface="Fira Sans Extra Condensed" charset="0"/>
                <a:sym typeface="Muli"/>
              </a:rPr>
              <a:t>rolului și funcțiilor orașelor în calitate de motoare de creștere a competitivității </a:t>
            </a:r>
            <a:r>
              <a:rPr lang="vi-VN" sz="1000" dirty="0" smtClean="0">
                <a:solidFill>
                  <a:schemeClr val="bg1"/>
                </a:solidFill>
                <a:latin typeface="Fira Sans Extra Condensed" charset="0"/>
                <a:sym typeface="Muli"/>
              </a:rPr>
              <a:t>R</a:t>
            </a:r>
            <a:r>
              <a:rPr lang="ro-MO" sz="1000" dirty="0" smtClean="0">
                <a:solidFill>
                  <a:schemeClr val="bg1"/>
                </a:solidFill>
                <a:latin typeface="Fira Sans Extra Condensed" charset="0"/>
                <a:sym typeface="Muli"/>
              </a:rPr>
              <a:t>DC</a:t>
            </a:r>
            <a:endParaRPr lang="ru-RU" sz="1000" dirty="0">
              <a:solidFill>
                <a:schemeClr val="bg1"/>
              </a:solidFill>
              <a:latin typeface="Fira Sans Extra Condense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5933" y="2212067"/>
            <a:ext cx="4572000" cy="3513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15000"/>
              </a:lnSpc>
              <a:spcAft>
                <a:spcPts val="1600"/>
              </a:spcAft>
              <a:buClr>
                <a:srgbClr val="FFFFFF"/>
              </a:buClr>
              <a:buSzPts val="1800"/>
              <a:defRPr/>
            </a:pP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  <a:latin typeface="Muli"/>
                <a:sym typeface="Muli"/>
              </a:rPr>
              <a:t> </a:t>
            </a:r>
            <a:endParaRPr lang="it-IT" dirty="0">
              <a:solidFill>
                <a:srgbClr val="002060"/>
              </a:solidFill>
              <a:latin typeface="Muli"/>
              <a:sym typeface="Muli"/>
            </a:endParaRPr>
          </a:p>
        </p:txBody>
      </p:sp>
      <p:pic>
        <p:nvPicPr>
          <p:cNvPr id="1026" name="Picture 2" descr="Revitalizare Urbană Edine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99" y="1658777"/>
            <a:ext cx="453966" cy="4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n ce țări vin cei mai mulți turiști în Moldova, prin intermediul  agențiilor de turism - #di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4931" y="2507893"/>
            <a:ext cx="441858" cy="2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mart specialisation | Epthinktank | European Parlia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31" y="3253499"/>
            <a:ext cx="441858" cy="3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30"/>
          <p:cNvGrpSpPr/>
          <p:nvPr/>
        </p:nvGrpSpPr>
        <p:grpSpPr>
          <a:xfrm>
            <a:off x="1819726" y="1583120"/>
            <a:ext cx="5231250" cy="642000"/>
            <a:chOff x="457200" y="1758531"/>
            <a:chExt cx="5231250" cy="642000"/>
          </a:xfrm>
          <a:solidFill>
            <a:schemeClr val="accent1"/>
          </a:solidFill>
        </p:grpSpPr>
        <p:sp>
          <p:nvSpPr>
            <p:cNvPr id="655" name="Google Shape;655;p30"/>
            <p:cNvSpPr txBox="1"/>
            <p:nvPr/>
          </p:nvSpPr>
          <p:spPr>
            <a:xfrm>
              <a:off x="3455550" y="1758531"/>
              <a:ext cx="2232900" cy="642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Implementarea proiectelor în domeniul AAC</a:t>
              </a:r>
              <a:endParaRPr sz="1000" dirty="0">
                <a:solidFill>
                  <a:schemeClr val="bg1"/>
                </a:solidFill>
                <a:latin typeface="Fira Sans Extra Condensed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7" name="Google Shape;657;p30"/>
            <p:cNvSpPr txBox="1"/>
            <p:nvPr/>
          </p:nvSpPr>
          <p:spPr>
            <a:xfrm>
              <a:off x="457200" y="1758531"/>
              <a:ext cx="2232900" cy="642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62" name="Google Shape;662;p30"/>
          <p:cNvGrpSpPr/>
          <p:nvPr/>
        </p:nvGrpSpPr>
        <p:grpSpPr>
          <a:xfrm>
            <a:off x="1815363" y="2435815"/>
            <a:ext cx="5185845" cy="658275"/>
            <a:chOff x="502605" y="2542738"/>
            <a:chExt cx="5185845" cy="658275"/>
          </a:xfrm>
        </p:grpSpPr>
        <p:sp>
          <p:nvSpPr>
            <p:cNvPr id="663" name="Google Shape;663;p30"/>
            <p:cNvSpPr txBox="1"/>
            <p:nvPr/>
          </p:nvSpPr>
          <p:spPr>
            <a:xfrm>
              <a:off x="3455550" y="2542738"/>
              <a:ext cx="2232900" cy="6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Implementarea proiectelor în domeniul EE</a:t>
              </a:r>
              <a:endParaRPr sz="1000" dirty="0">
                <a:solidFill>
                  <a:schemeClr val="bg1"/>
                </a:solidFill>
                <a:latin typeface="Fira Sans Extra Condensed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Google Shape;665;p30"/>
            <p:cNvSpPr txBox="1"/>
            <p:nvPr/>
          </p:nvSpPr>
          <p:spPr>
            <a:xfrm>
              <a:off x="502605" y="2559013"/>
              <a:ext cx="2232900" cy="6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sym typeface="Muli"/>
                </a:rPr>
                <a:t>2.3 Sprijinirea procesului de adaptare a RDC la schimbările climatice, prevenirea riscurilor și reziliența în fața dezastrelor. </a:t>
              </a:r>
              <a:endParaRPr sz="1800" b="1" dirty="0">
                <a:solidFill>
                  <a:schemeClr val="lt1"/>
                </a:solidFill>
                <a:latin typeface="Fira Sans Extra Condensed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67" name="Google Shape;667;p30"/>
          <p:cNvGrpSpPr/>
          <p:nvPr/>
        </p:nvGrpSpPr>
        <p:grpSpPr>
          <a:xfrm>
            <a:off x="1815363" y="3213889"/>
            <a:ext cx="8213942" cy="642000"/>
            <a:chOff x="472858" y="3326944"/>
            <a:chExt cx="8213942" cy="642000"/>
          </a:xfrm>
        </p:grpSpPr>
        <p:sp>
          <p:nvSpPr>
            <p:cNvPr id="668" name="Google Shape;668;p30"/>
            <p:cNvSpPr txBox="1"/>
            <p:nvPr/>
          </p:nvSpPr>
          <p:spPr>
            <a:xfrm>
              <a:off x="3455550" y="3326944"/>
              <a:ext cx="2232900" cy="6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Monitorizarea și evaluarea proiectelor;</a:t>
              </a:r>
            </a:p>
            <a:p>
              <a:pPr lvl="0"/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Consolidarea  parteneriatelor cu partenerii de dezvoltare</a:t>
              </a:r>
              <a:endParaRPr sz="1000" dirty="0">
                <a:solidFill>
                  <a:schemeClr val="bg1"/>
                </a:solidFill>
                <a:latin typeface="Fira Sans Extra Condensed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30"/>
            <p:cNvSpPr txBox="1"/>
            <p:nvPr/>
          </p:nvSpPr>
          <p:spPr>
            <a:xfrm>
              <a:off x="6453900" y="3326944"/>
              <a:ext cx="2232900" cy="6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Roboto"/>
                <a:buChar char="●"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30"/>
            <p:cNvSpPr txBox="1"/>
            <p:nvPr/>
          </p:nvSpPr>
          <p:spPr>
            <a:xfrm>
              <a:off x="472858" y="3326944"/>
              <a:ext cx="2232900" cy="6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</a:rPr>
                <a:t>3.1 </a:t>
              </a:r>
              <a:r>
                <a:rPr lang="ru-RU" sz="1000" dirty="0" smtClean="0">
                  <a:solidFill>
                    <a:schemeClr val="bg1"/>
                  </a:solidFill>
                  <a:latin typeface="Fira Sans Extra Condensed" charset="0"/>
                </a:rPr>
                <a:t>Eficientizarea </a:t>
              </a:r>
              <a:r>
                <a:rPr lang="ru-RU" sz="1000" dirty="0">
                  <a:solidFill>
                    <a:schemeClr val="bg1"/>
                  </a:solidFill>
                  <a:latin typeface="Fira Sans Extra Condensed" charset="0"/>
                </a:rPr>
                <a:t>operațională a procesului de implementare a politicii de dezvoltare regională</a:t>
              </a:r>
              <a:endParaRPr lang="it-IT" sz="900" dirty="0">
                <a:solidFill>
                  <a:schemeClr val="bg1"/>
                </a:solidFill>
                <a:latin typeface="Fira Sans Extra Condensed" charset="0"/>
                <a:sym typeface="Muli"/>
              </a:endParaRPr>
            </a:p>
            <a:p>
              <a:endParaRPr sz="1000" dirty="0">
                <a:solidFill>
                  <a:schemeClr val="bg1"/>
                </a:solidFill>
                <a:latin typeface="+mj-lt"/>
                <a:sym typeface="Fira Sans Extra Condensed"/>
              </a:endParaRPr>
            </a:p>
          </p:txBody>
        </p:sp>
      </p:grpSp>
      <p:grpSp>
        <p:nvGrpSpPr>
          <p:cNvPr id="672" name="Google Shape;672;p30"/>
          <p:cNvGrpSpPr/>
          <p:nvPr/>
        </p:nvGrpSpPr>
        <p:grpSpPr>
          <a:xfrm>
            <a:off x="1787983" y="3970409"/>
            <a:ext cx="5201346" cy="659512"/>
            <a:chOff x="511700" y="4111150"/>
            <a:chExt cx="5176750" cy="659512"/>
          </a:xfrm>
        </p:grpSpPr>
        <p:sp>
          <p:nvSpPr>
            <p:cNvPr id="673" name="Google Shape;673;p30"/>
            <p:cNvSpPr txBox="1"/>
            <p:nvPr/>
          </p:nvSpPr>
          <p:spPr>
            <a:xfrm>
              <a:off x="3455550" y="4111150"/>
              <a:ext cx="2232900" cy="64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o-MO" sz="1000" dirty="0">
                  <a:solidFill>
                    <a:schemeClr val="bg1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Instruiri</a:t>
              </a:r>
              <a:endParaRPr sz="1000" dirty="0">
                <a:solidFill>
                  <a:schemeClr val="bg1"/>
                </a:solidFill>
                <a:latin typeface="Fira Sans Extra Condensed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5" name="Google Shape;675;p30"/>
            <p:cNvSpPr txBox="1"/>
            <p:nvPr/>
          </p:nvSpPr>
          <p:spPr>
            <a:xfrm>
              <a:off x="511700" y="4128662"/>
              <a:ext cx="2232900" cy="64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ro-MO" sz="1000" dirty="0" smtClean="0">
                <a:solidFill>
                  <a:schemeClr val="bg1"/>
                </a:solidFill>
              </a:endParaRPr>
            </a:p>
            <a:p>
              <a:r>
                <a:rPr lang="ro-MO" sz="1000" dirty="0" smtClean="0">
                  <a:solidFill>
                    <a:schemeClr val="bg1"/>
                  </a:solidFill>
                  <a:latin typeface="Fira Sans Extra Condensed" charset="0"/>
                </a:rPr>
                <a:t>3.3 </a:t>
              </a:r>
              <a:r>
                <a:rPr lang="vi-VN" sz="1000" dirty="0" smtClean="0">
                  <a:solidFill>
                    <a:schemeClr val="bg1"/>
                  </a:solidFill>
                  <a:latin typeface="Fira Sans Extra Condensed" charset="0"/>
                </a:rPr>
                <a:t>Dezvoltarea </a:t>
              </a:r>
              <a:r>
                <a:rPr lang="vi-VN" sz="1000" dirty="0">
                  <a:solidFill>
                    <a:schemeClr val="bg1"/>
                  </a:solidFill>
                  <a:latin typeface="Fira Sans Extra Condensed" charset="0"/>
                </a:rPr>
                <a:t>de capacități ale APL-lor din regiune în domenii relevante politicii de dezvoltare regională</a:t>
              </a:r>
            </a:p>
            <a:p>
              <a:pPr marL="0" lvl="0" indent="0">
                <a:buFont typeface="Arial"/>
                <a:buNone/>
              </a:pPr>
              <a:endParaRPr sz="1000" dirty="0">
                <a:solidFill>
                  <a:schemeClr val="bg1"/>
                </a:solidFill>
                <a:latin typeface="+mj-lt"/>
                <a:sym typeface="Fira Sans Extra Condensed"/>
              </a:endParaRPr>
            </a:p>
          </p:txBody>
        </p:sp>
      </p:grpSp>
      <p:grpSp>
        <p:nvGrpSpPr>
          <p:cNvPr id="677" name="Google Shape;677;p30"/>
          <p:cNvGrpSpPr/>
          <p:nvPr/>
        </p:nvGrpSpPr>
        <p:grpSpPr>
          <a:xfrm>
            <a:off x="1803057" y="536875"/>
            <a:ext cx="5241865" cy="642000"/>
            <a:chOff x="446596" y="974325"/>
            <a:chExt cx="5241865" cy="642000"/>
          </a:xfrm>
        </p:grpSpPr>
        <p:sp>
          <p:nvSpPr>
            <p:cNvPr id="678" name="Google Shape;678;p30"/>
            <p:cNvSpPr/>
            <p:nvPr/>
          </p:nvSpPr>
          <p:spPr>
            <a:xfrm>
              <a:off x="446596" y="974325"/>
              <a:ext cx="2232900" cy="6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21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Direcții prioritare</a:t>
              </a:r>
              <a:endParaRPr sz="21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3455561" y="974325"/>
              <a:ext cx="2232900" cy="6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21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Măsuri</a:t>
              </a:r>
              <a:endParaRPr sz="21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81" name="Google Shape;681;p30"/>
          <p:cNvSpPr/>
          <p:nvPr/>
        </p:nvSpPr>
        <p:spPr>
          <a:xfrm>
            <a:off x="4222597" y="703859"/>
            <a:ext cx="326700" cy="37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786074" y="1542577"/>
            <a:ext cx="218748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o-MO" sz="1000" dirty="0" smtClean="0">
              <a:solidFill>
                <a:schemeClr val="bg1"/>
              </a:solidFill>
              <a:latin typeface="Fira Sans Extra Condensed" charset="0"/>
              <a:sym typeface="Muli"/>
            </a:endParaRPr>
          </a:p>
          <a:p>
            <a:r>
              <a:rPr lang="ro-MO" sz="1000" dirty="0" smtClean="0">
                <a:solidFill>
                  <a:schemeClr val="bg1"/>
                </a:solidFill>
                <a:latin typeface="Fira Sans Extra Condensed" charset="0"/>
                <a:sym typeface="Muli"/>
              </a:rPr>
              <a:t>2.1 Îmbunătățirea infrastructurii tehnico-edilitare de bază la nivelul RDC.</a:t>
            </a:r>
            <a:endParaRPr lang="ru-RU" sz="1000" dirty="0">
              <a:solidFill>
                <a:schemeClr val="bg1"/>
              </a:solidFill>
              <a:latin typeface="Fira Sans Extra Condense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4053" y="2230763"/>
            <a:ext cx="4572000" cy="318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rgbClr val="FFFFFF"/>
              </a:buClr>
              <a:buSzPts val="1800"/>
              <a:defRPr/>
            </a:pPr>
            <a:endParaRPr lang="vi-VN" dirty="0">
              <a:solidFill>
                <a:srgbClr val="002060"/>
              </a:solidFill>
              <a:latin typeface="Muli"/>
              <a:sym typeface="Mul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60126"/>
            <a:ext cx="4572000" cy="3513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15000"/>
              </a:lnSpc>
              <a:spcAft>
                <a:spcPts val="1600"/>
              </a:spcAft>
              <a:buClr>
                <a:srgbClr val="FFFFFF"/>
              </a:buClr>
              <a:buSzPts val="1800"/>
              <a:defRPr/>
            </a:pP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  <a:latin typeface="Muli"/>
                <a:sym typeface="Muli"/>
              </a:rPr>
              <a:t> </a:t>
            </a:r>
            <a:endParaRPr lang="it-IT" dirty="0">
              <a:solidFill>
                <a:srgbClr val="002060"/>
              </a:solidFill>
              <a:latin typeface="Muli"/>
              <a:sym typeface="Muli"/>
            </a:endParaRPr>
          </a:p>
        </p:txBody>
      </p:sp>
      <p:sp>
        <p:nvSpPr>
          <p:cNvPr id="45" name="Google Shape;681;p30"/>
          <p:cNvSpPr/>
          <p:nvPr/>
        </p:nvSpPr>
        <p:spPr>
          <a:xfrm>
            <a:off x="4255556" y="1659305"/>
            <a:ext cx="326700" cy="37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681;p30"/>
          <p:cNvSpPr/>
          <p:nvPr/>
        </p:nvSpPr>
        <p:spPr>
          <a:xfrm>
            <a:off x="4255556" y="2587390"/>
            <a:ext cx="326700" cy="37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681;p30"/>
          <p:cNvSpPr/>
          <p:nvPr/>
        </p:nvSpPr>
        <p:spPr>
          <a:xfrm>
            <a:off x="4255556" y="3349189"/>
            <a:ext cx="326700" cy="37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681;p30"/>
          <p:cNvSpPr/>
          <p:nvPr/>
        </p:nvSpPr>
        <p:spPr>
          <a:xfrm>
            <a:off x="4234708" y="4114465"/>
            <a:ext cx="326700" cy="37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4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38"/>
          <p:cNvSpPr txBox="1">
            <a:spLocks noGrp="1"/>
          </p:cNvSpPr>
          <p:nvPr>
            <p:ph type="title"/>
          </p:nvPr>
        </p:nvSpPr>
        <p:spPr>
          <a:xfrm>
            <a:off x="898385" y="0"/>
            <a:ext cx="7723500" cy="6324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MO" sz="1400" u="sng" dirty="0" smtClean="0">
                <a:solidFill>
                  <a:schemeClr val="tx1"/>
                </a:solidFill>
                <a:latin typeface="+mj-lt"/>
                <a:sym typeface="Montserrat"/>
              </a:rPr>
              <a:t/>
            </a:r>
            <a:br>
              <a:rPr lang="ro-MO" sz="1400" u="sng" dirty="0" smtClean="0">
                <a:solidFill>
                  <a:schemeClr val="tx1"/>
                </a:solidFill>
                <a:latin typeface="+mj-lt"/>
                <a:sym typeface="Montserrat"/>
              </a:rPr>
            </a:br>
            <a: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Domeniul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 de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interven</a:t>
            </a:r>
            <a: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ție: </a:t>
            </a:r>
            <a: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S</a:t>
            </a:r>
            <a: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porirea atractivității turistice</a:t>
            </a:r>
            <a:endParaRPr sz="14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grpSp>
        <p:nvGrpSpPr>
          <p:cNvPr id="1193" name="Google Shape;1193;p38"/>
          <p:cNvGrpSpPr/>
          <p:nvPr/>
        </p:nvGrpSpPr>
        <p:grpSpPr>
          <a:xfrm>
            <a:off x="630062" y="811454"/>
            <a:ext cx="1841285" cy="2753413"/>
            <a:chOff x="710263" y="1475375"/>
            <a:chExt cx="1651807" cy="2727116"/>
          </a:xfrm>
        </p:grpSpPr>
        <p:sp>
          <p:nvSpPr>
            <p:cNvPr id="1194" name="Google Shape;1194;p38"/>
            <p:cNvSpPr/>
            <p:nvPr/>
          </p:nvSpPr>
          <p:spPr>
            <a:xfrm>
              <a:off x="710263" y="2113046"/>
              <a:ext cx="169219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875148" y="1475375"/>
              <a:ext cx="158673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1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816850" y="1569217"/>
              <a:ext cx="1545220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0" y="0"/>
                  </a:moveTo>
                  <a:lnTo>
                    <a:pt x="0" y="84284"/>
                  </a:lnTo>
                  <a:lnTo>
                    <a:pt x="52304" y="84284"/>
                  </a:lnTo>
                  <a:lnTo>
                    <a:pt x="523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710263" y="1475375"/>
              <a:ext cx="1270956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898" y="22420"/>
                  </a:lnTo>
                  <a:cubicBezTo>
                    <a:pt x="38374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Contractat </a:t>
              </a:r>
              <a:endParaRPr lang="ro-M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r>
                <a:rPr lang="ro-M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8 502 235,88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lei</a:t>
              </a:r>
            </a:p>
          </p:txBody>
        </p:sp>
        <p:sp>
          <p:nvSpPr>
            <p:cNvPr id="1202" name="Google Shape;1202;p38"/>
            <p:cNvSpPr txBox="1"/>
            <p:nvPr/>
          </p:nvSpPr>
          <p:spPr>
            <a:xfrm>
              <a:off x="860010" y="2665850"/>
              <a:ext cx="14589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vi-VN" sz="1200" b="1" dirty="0">
                  <a:solidFill>
                    <a:srgbClr val="002060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Anenii Noi - Hub Național de Turism Sportiv</a:t>
              </a:r>
            </a:p>
          </p:txBody>
        </p:sp>
      </p:grpSp>
      <p:grpSp>
        <p:nvGrpSpPr>
          <p:cNvPr id="1203" name="Google Shape;1203;p38"/>
          <p:cNvGrpSpPr/>
          <p:nvPr/>
        </p:nvGrpSpPr>
        <p:grpSpPr>
          <a:xfrm>
            <a:off x="6562104" y="811454"/>
            <a:ext cx="1894532" cy="2711192"/>
            <a:chOff x="6787256" y="1475375"/>
            <a:chExt cx="1646519" cy="2721524"/>
          </a:xfrm>
        </p:grpSpPr>
        <p:sp>
          <p:nvSpPr>
            <p:cNvPr id="1206" name="Google Shape;1206;p38"/>
            <p:cNvSpPr/>
            <p:nvPr/>
          </p:nvSpPr>
          <p:spPr>
            <a:xfrm>
              <a:off x="7952171" y="1475375"/>
              <a:ext cx="158643" cy="139322"/>
            </a:xfrm>
            <a:custGeom>
              <a:avLst/>
              <a:gdLst/>
              <a:ahLst/>
              <a:cxnLst/>
              <a:rect l="l" t="t" r="r" b="b"/>
              <a:pathLst>
                <a:path w="5370" h="4716" extrusionOk="0">
                  <a:moveTo>
                    <a:pt x="953" y="0"/>
                  </a:moveTo>
                  <a:lnTo>
                    <a:pt x="0" y="4715"/>
                  </a:lnTo>
                  <a:lnTo>
                    <a:pt x="5370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9C27B0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6787256" y="2113046"/>
              <a:ext cx="169219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1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9C27B0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6888555" y="1564000"/>
              <a:ext cx="1545220" cy="2632899"/>
            </a:xfrm>
            <a:custGeom>
              <a:avLst/>
              <a:gdLst/>
              <a:ahLst/>
              <a:cxnLst/>
              <a:rect l="l" t="t" r="r" b="b"/>
              <a:pathLst>
                <a:path w="52305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305" y="84273"/>
                  </a:lnTo>
                  <a:lnTo>
                    <a:pt x="52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6787257" y="1475375"/>
              <a:ext cx="1244235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4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Contractat </a:t>
              </a:r>
            </a:p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 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</a:t>
              </a:r>
              <a:r>
                <a:rPr lang="ro-M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51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ro-M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494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, </a:t>
              </a:r>
              <a:r>
                <a:rPr lang="ro-M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34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lei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2" name="Google Shape;1212;p38"/>
            <p:cNvSpPr txBox="1"/>
            <p:nvPr/>
          </p:nvSpPr>
          <p:spPr>
            <a:xfrm>
              <a:off x="6931713" y="2548070"/>
              <a:ext cx="1458900" cy="1006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it-IT" sz="1200" b="1" dirty="0">
                  <a:solidFill>
                    <a:srgbClr val="002060"/>
                  </a:solidFill>
                  <a:latin typeface="Fira Sans Extra Condensed" charset="0"/>
                </a:rPr>
                <a:t>Valorificarea potențialului turistic al regiunii centru </a:t>
              </a:r>
              <a:r>
                <a:rPr lang="it-IT" sz="1200" b="1" dirty="0" smtClean="0">
                  <a:solidFill>
                    <a:srgbClr val="002060"/>
                  </a:solidFill>
                  <a:latin typeface="Fira Sans Extra Condensed" charset="0"/>
                </a:rPr>
                <a:t>a</a:t>
              </a:r>
              <a:r>
                <a:rPr lang="ro-MO" sz="1200" b="1" dirty="0" smtClean="0">
                  <a:solidFill>
                    <a:srgbClr val="002060"/>
                  </a:solidFill>
                  <a:latin typeface="Fira Sans Extra Condensed" charset="0"/>
                </a:rPr>
                <a:t>l RM</a:t>
              </a:r>
              <a:endParaRPr lang="it-IT" sz="1200" b="1" dirty="0">
                <a:solidFill>
                  <a:srgbClr val="002060"/>
                </a:solidFill>
                <a:latin typeface="Fira Sans Extra Condensed" charset="0"/>
              </a:endParaRPr>
            </a:p>
          </p:txBody>
        </p:sp>
      </p:grpSp>
      <p:grpSp>
        <p:nvGrpSpPr>
          <p:cNvPr id="1213" name="Google Shape;1213;p38"/>
          <p:cNvGrpSpPr/>
          <p:nvPr/>
        </p:nvGrpSpPr>
        <p:grpSpPr>
          <a:xfrm>
            <a:off x="2563898" y="811454"/>
            <a:ext cx="1843183" cy="2747363"/>
            <a:chOff x="2737690" y="1475375"/>
            <a:chExt cx="1646519" cy="2721524"/>
          </a:xfrm>
        </p:grpSpPr>
        <p:sp>
          <p:nvSpPr>
            <p:cNvPr id="1214" name="Google Shape;1214;p38"/>
            <p:cNvSpPr/>
            <p:nvPr/>
          </p:nvSpPr>
          <p:spPr>
            <a:xfrm>
              <a:off x="2737700" y="2113046"/>
              <a:ext cx="169190" cy="185025"/>
            </a:xfrm>
            <a:custGeom>
              <a:avLst/>
              <a:gdLst/>
              <a:ahLst/>
              <a:cxnLst/>
              <a:rect l="l" t="t" r="r" b="b"/>
              <a:pathLst>
                <a:path w="5727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902575" y="1475375"/>
              <a:ext cx="158673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0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2839314" y="1564000"/>
              <a:ext cx="1544895" cy="2632899"/>
            </a:xfrm>
            <a:custGeom>
              <a:avLst/>
              <a:gdLst/>
              <a:ahLst/>
              <a:cxnLst/>
              <a:rect l="l" t="t" r="r" b="b"/>
              <a:pathLst>
                <a:path w="52294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293" y="84273"/>
                  </a:lnTo>
                  <a:lnTo>
                    <a:pt x="52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2737690" y="1475375"/>
              <a:ext cx="1244221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909" y="22420"/>
                  </a:lnTo>
                  <a:cubicBezTo>
                    <a:pt x="38386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Contractat </a:t>
              </a:r>
            </a:p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1 </a:t>
              </a:r>
              <a:r>
                <a:rPr lang="ro-M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99 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999, </a:t>
              </a:r>
              <a:r>
                <a:rPr lang="ro-M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 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lei</a:t>
              </a:r>
            </a:p>
          </p:txBody>
        </p:sp>
        <p:sp>
          <p:nvSpPr>
            <p:cNvPr id="1222" name="Google Shape;1222;p38"/>
            <p:cNvSpPr txBox="1"/>
            <p:nvPr/>
          </p:nvSpPr>
          <p:spPr>
            <a:xfrm>
              <a:off x="2882312" y="2703351"/>
              <a:ext cx="14589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it-IT" sz="1200" b="1" dirty="0">
                  <a:solidFill>
                    <a:srgbClr val="002060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Dezvoltarea grădinii botanice ca destinație eco-turistică</a:t>
              </a:r>
            </a:p>
          </p:txBody>
        </p:sp>
      </p:grpSp>
      <p:grpSp>
        <p:nvGrpSpPr>
          <p:cNvPr id="1223" name="Google Shape;1223;p38"/>
          <p:cNvGrpSpPr/>
          <p:nvPr/>
        </p:nvGrpSpPr>
        <p:grpSpPr>
          <a:xfrm>
            <a:off x="4456943" y="811454"/>
            <a:ext cx="1914615" cy="2747361"/>
            <a:chOff x="4759829" y="1475375"/>
            <a:chExt cx="1651807" cy="2727116"/>
          </a:xfrm>
        </p:grpSpPr>
        <p:sp>
          <p:nvSpPr>
            <p:cNvPr id="1226" name="Google Shape;1226;p38"/>
            <p:cNvSpPr/>
            <p:nvPr/>
          </p:nvSpPr>
          <p:spPr>
            <a:xfrm>
              <a:off x="5924744" y="1475375"/>
              <a:ext cx="158318" cy="139322"/>
            </a:xfrm>
            <a:custGeom>
              <a:avLst/>
              <a:gdLst/>
              <a:ahLst/>
              <a:cxnLst/>
              <a:rect l="l" t="t" r="r" b="b"/>
              <a:pathLst>
                <a:path w="5359" h="4716" extrusionOk="0">
                  <a:moveTo>
                    <a:pt x="953" y="0"/>
                  </a:moveTo>
                  <a:lnTo>
                    <a:pt x="0" y="4715"/>
                  </a:lnTo>
                  <a:lnTo>
                    <a:pt x="5358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B569C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4759829" y="2113046"/>
              <a:ext cx="168865" cy="185025"/>
            </a:xfrm>
            <a:custGeom>
              <a:avLst/>
              <a:gdLst/>
              <a:ahLst/>
              <a:cxnLst/>
              <a:rect l="l" t="t" r="r" b="b"/>
              <a:pathLst>
                <a:path w="5716" h="6263" extrusionOk="0">
                  <a:moveTo>
                    <a:pt x="5395" y="0"/>
                  </a:moveTo>
                  <a:lnTo>
                    <a:pt x="1" y="834"/>
                  </a:lnTo>
                  <a:lnTo>
                    <a:pt x="5716" y="6263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FB569C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4866416" y="1569217"/>
              <a:ext cx="1545220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1" y="0"/>
                  </a:moveTo>
                  <a:lnTo>
                    <a:pt x="1" y="84284"/>
                  </a:lnTo>
                  <a:lnTo>
                    <a:pt x="52305" y="84284"/>
                  </a:lnTo>
                  <a:lnTo>
                    <a:pt x="52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4759829" y="1475375"/>
              <a:ext cx="1244074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5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Contractat </a:t>
              </a:r>
            </a:p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27 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56</a:t>
              </a:r>
              <a:r>
                <a:rPr lang="ro-M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ro-M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587, 03 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lei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2" name="Google Shape;1232;p38"/>
            <p:cNvSpPr txBox="1"/>
            <p:nvPr/>
          </p:nvSpPr>
          <p:spPr>
            <a:xfrm>
              <a:off x="4909576" y="2691788"/>
              <a:ext cx="14589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vi-VN" sz="1200" b="1" dirty="0">
                  <a:solidFill>
                    <a:srgbClr val="002060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Rezervația Cultural-Naturală Orheiul Vechi</a:t>
              </a:r>
            </a:p>
          </p:txBody>
        </p:sp>
      </p:grpSp>
      <p:grpSp>
        <p:nvGrpSpPr>
          <p:cNvPr id="1247" name="Google Shape;1247;p38"/>
          <p:cNvGrpSpPr/>
          <p:nvPr/>
        </p:nvGrpSpPr>
        <p:grpSpPr>
          <a:xfrm>
            <a:off x="7537902" y="3760773"/>
            <a:ext cx="259116" cy="258429"/>
            <a:chOff x="-30735200" y="3910925"/>
            <a:chExt cx="292225" cy="291450"/>
          </a:xfrm>
        </p:grpSpPr>
        <p:sp>
          <p:nvSpPr>
            <p:cNvPr id="1248" name="Google Shape;1248;p3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199;p38"/>
          <p:cNvSpPr/>
          <p:nvPr/>
        </p:nvSpPr>
        <p:spPr>
          <a:xfrm>
            <a:off x="1200391" y="2896472"/>
            <a:ext cx="1270956" cy="662343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0" y="0"/>
                </a:moveTo>
                <a:lnTo>
                  <a:pt x="0" y="22420"/>
                </a:lnTo>
                <a:lnTo>
                  <a:pt x="35898" y="22420"/>
                </a:lnTo>
                <a:cubicBezTo>
                  <a:pt x="38374" y="22420"/>
                  <a:pt x="40386" y="20407"/>
                  <a:pt x="40386" y="17931"/>
                </a:cubicBezTo>
                <a:lnTo>
                  <a:pt x="403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05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Valorificat</a:t>
            </a:r>
            <a:endParaRPr lang="pt-BR" sz="1050" b="1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05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11  155 241,65</a:t>
            </a:r>
            <a:r>
              <a:rPr lang="pt-BR" sz="105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pt-BR" sz="105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7124" y="3155398"/>
            <a:ext cx="606256" cy="426720"/>
            <a:chOff x="1203791" y="4251960"/>
            <a:chExt cx="606256" cy="426720"/>
          </a:xfrm>
        </p:grpSpPr>
        <p:sp>
          <p:nvSpPr>
            <p:cNvPr id="3" name="Oval 2"/>
            <p:cNvSpPr/>
            <p:nvPr/>
          </p:nvSpPr>
          <p:spPr>
            <a:xfrm>
              <a:off x="1266729" y="4251960"/>
              <a:ext cx="480381" cy="4267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203791" y="4311431"/>
              <a:ext cx="606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lvl="0" algn="ctr"/>
              <a:r>
                <a:rPr lang="ro-MO" dirty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ro-MO" b="1" dirty="0" smtClean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40%</a:t>
              </a:r>
              <a:endParaRPr lang="ro-MO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4" name="Google Shape;1219;p38"/>
          <p:cNvSpPr/>
          <p:nvPr/>
        </p:nvSpPr>
        <p:spPr>
          <a:xfrm>
            <a:off x="3107216" y="2868558"/>
            <a:ext cx="1279844" cy="662343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0" y="0"/>
                </a:moveTo>
                <a:lnTo>
                  <a:pt x="0" y="22420"/>
                </a:lnTo>
                <a:lnTo>
                  <a:pt x="35909" y="22420"/>
                </a:lnTo>
                <a:cubicBezTo>
                  <a:pt x="38386" y="22420"/>
                  <a:pt x="40386" y="20407"/>
                  <a:pt x="40386" y="17931"/>
                </a:cubicBezTo>
                <a:lnTo>
                  <a:pt x="403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20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Valorificat</a:t>
            </a:r>
            <a:endParaRPr lang="pt-BR" sz="1200" b="1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20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1 499 999,0</a:t>
            </a:r>
            <a:endParaRPr lang="pt-BR" sz="1200" b="1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5" name="Google Shape;1229;p38"/>
          <p:cNvSpPr/>
          <p:nvPr/>
        </p:nvSpPr>
        <p:spPr>
          <a:xfrm>
            <a:off x="5073592" y="2882551"/>
            <a:ext cx="1297967" cy="662343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1" y="0"/>
                </a:moveTo>
                <a:lnTo>
                  <a:pt x="1" y="22420"/>
                </a:lnTo>
                <a:lnTo>
                  <a:pt x="35898" y="22420"/>
                </a:lnTo>
                <a:cubicBezTo>
                  <a:pt x="38375" y="22420"/>
                  <a:pt x="40387" y="20407"/>
                  <a:pt x="40387" y="17931"/>
                </a:cubicBezTo>
                <a:lnTo>
                  <a:pt x="403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10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Valorificat</a:t>
            </a:r>
            <a:r>
              <a:rPr lang="pt-BR" sz="110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lang="pt-BR" sz="1100" b="1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10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16 407 565,34 </a:t>
            </a:r>
            <a:r>
              <a:rPr lang="pt-BR" sz="1100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lei</a:t>
            </a:r>
            <a:endParaRPr lang="pt-BR" sz="1100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" name="Google Shape;1209;p38"/>
          <p:cNvSpPr/>
          <p:nvPr/>
        </p:nvSpPr>
        <p:spPr>
          <a:xfrm>
            <a:off x="7165664" y="2838920"/>
            <a:ext cx="1292679" cy="662343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1" y="0"/>
                </a:moveTo>
                <a:lnTo>
                  <a:pt x="1" y="22420"/>
                </a:lnTo>
                <a:lnTo>
                  <a:pt x="35898" y="22420"/>
                </a:lnTo>
                <a:cubicBezTo>
                  <a:pt x="38374" y="22420"/>
                  <a:pt x="40387" y="20407"/>
                  <a:pt x="40387" y="17931"/>
                </a:cubicBezTo>
                <a:lnTo>
                  <a:pt x="403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00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Valorificat</a:t>
            </a:r>
            <a:endParaRPr lang="pt-BR" sz="1000" b="1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0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20 8</a:t>
            </a:r>
            <a:r>
              <a:rPr lang="ro-MO" sz="10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51</a:t>
            </a:r>
            <a:r>
              <a:rPr lang="pt-BR" sz="10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ro-MO" sz="10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494</a:t>
            </a:r>
            <a:r>
              <a:rPr lang="pt-BR" sz="10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, </a:t>
            </a:r>
            <a:r>
              <a:rPr lang="ro-MO" sz="10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34</a:t>
            </a:r>
            <a:r>
              <a:rPr lang="pt-BR" sz="10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ro-MO" sz="100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pt-BR" sz="1000" b="1" dirty="0" smtClean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lei</a:t>
            </a:r>
            <a:endParaRPr lang="pt-BR" sz="1000" b="1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500960" y="3134015"/>
            <a:ext cx="606256" cy="426720"/>
            <a:chOff x="1203791" y="4251960"/>
            <a:chExt cx="606256" cy="426720"/>
          </a:xfrm>
        </p:grpSpPr>
        <p:sp>
          <p:nvSpPr>
            <p:cNvPr id="68" name="Oval 67"/>
            <p:cNvSpPr/>
            <p:nvPr/>
          </p:nvSpPr>
          <p:spPr>
            <a:xfrm>
              <a:off x="1266729" y="4251960"/>
              <a:ext cx="480381" cy="4267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03791" y="4311431"/>
              <a:ext cx="606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lvl="0" algn="ctr"/>
              <a:r>
                <a:rPr lang="ro-MO" dirty="0">
                  <a:solidFill>
                    <a:schemeClr val="bg1">
                      <a:lumMod val="50000"/>
                    </a:schemeClr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ro-MO" b="1" dirty="0" smtClean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74%</a:t>
              </a:r>
              <a:endParaRPr lang="ro-MO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30273" y="3178203"/>
            <a:ext cx="606256" cy="426720"/>
            <a:chOff x="1203791" y="4251960"/>
            <a:chExt cx="606256" cy="426720"/>
          </a:xfrm>
        </p:grpSpPr>
        <p:sp>
          <p:nvSpPr>
            <p:cNvPr id="71" name="Oval 70"/>
            <p:cNvSpPr/>
            <p:nvPr/>
          </p:nvSpPr>
          <p:spPr>
            <a:xfrm>
              <a:off x="1266729" y="4251960"/>
              <a:ext cx="480381" cy="42672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03791" y="4311431"/>
              <a:ext cx="606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lvl="0" algn="ctr"/>
              <a:r>
                <a:rPr lang="ro-MO" dirty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ro-MO" b="1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r>
                <a:rPr lang="ro-MO" b="1" dirty="0" smtClean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0%</a:t>
              </a:r>
              <a:endParaRPr lang="ro-MO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562103" y="3158723"/>
            <a:ext cx="638315" cy="426720"/>
            <a:chOff x="1187761" y="4251960"/>
            <a:chExt cx="638315" cy="426720"/>
          </a:xfrm>
        </p:grpSpPr>
        <p:sp>
          <p:nvSpPr>
            <p:cNvPr id="74" name="Oval 73"/>
            <p:cNvSpPr/>
            <p:nvPr/>
          </p:nvSpPr>
          <p:spPr>
            <a:xfrm>
              <a:off x="1266729" y="4251960"/>
              <a:ext cx="480381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87761" y="4311431"/>
              <a:ext cx="638315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2700" lvl="0" algn="ctr"/>
              <a:r>
                <a:rPr lang="ro-MO" dirty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ro-MO" sz="1200" b="1" dirty="0" smtClean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100%</a:t>
              </a:r>
              <a:endParaRPr lang="ro-MO"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76" name="Google Shape;236;p18"/>
          <p:cNvSpPr/>
          <p:nvPr/>
        </p:nvSpPr>
        <p:spPr>
          <a:xfrm>
            <a:off x="2981752" y="3806859"/>
            <a:ext cx="2475208" cy="1083300"/>
          </a:xfrm>
          <a:prstGeom prst="roundRect">
            <a:avLst>
              <a:gd name="adj" fmla="val 10018"/>
            </a:avLst>
          </a:prstGeom>
          <a:solidFill>
            <a:schemeClr val="accent2">
              <a:alpha val="1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" sz="3200" b="1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7" name="Google Shape;243;p18"/>
          <p:cNvSpPr/>
          <p:nvPr/>
        </p:nvSpPr>
        <p:spPr>
          <a:xfrm>
            <a:off x="3365080" y="4328859"/>
            <a:ext cx="606000" cy="561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240;p18"/>
          <p:cNvSpPr txBox="1"/>
          <p:nvPr/>
        </p:nvSpPr>
        <p:spPr>
          <a:xfrm>
            <a:off x="3224388" y="3918843"/>
            <a:ext cx="887384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2023</a:t>
            </a:r>
            <a:endParaRPr sz="2400" b="1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" name="Google Shape;241;p18"/>
          <p:cNvSpPr txBox="1"/>
          <p:nvPr/>
        </p:nvSpPr>
        <p:spPr>
          <a:xfrm>
            <a:off x="4349054" y="4123851"/>
            <a:ext cx="875282" cy="41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+</a:t>
            </a:r>
            <a:r>
              <a:rPr lang="en" sz="24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ro-MO" sz="1800" b="1" dirty="0" smtClean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39</a:t>
            </a:r>
            <a:r>
              <a:rPr lang="en" sz="1800" b="1" dirty="0" smtClean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1800" b="1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38" y="30200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4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"/>
          <p:cNvSpPr txBox="1">
            <a:spLocks noGrp="1"/>
          </p:cNvSpPr>
          <p:nvPr>
            <p:ph type="ctrTitle"/>
          </p:nvPr>
        </p:nvSpPr>
        <p:spPr>
          <a:xfrm>
            <a:off x="1883300" y="114300"/>
            <a:ext cx="5238151" cy="962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MO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Domeniul de intervenție: </a:t>
            </a:r>
            <a:br>
              <a:rPr lang="ro-MO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ro-MO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Revitalizarea urbană și dezvoltarea infrastructurii publice</a:t>
            </a:r>
            <a:br>
              <a:rPr lang="ro-MO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ro-MO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/>
            </a:r>
            <a:br>
              <a:rPr lang="ro-MO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vi-VN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Proiect</a:t>
            </a:r>
            <a:r>
              <a:rPr lang="vi-VN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: Crearea unei zone de agrement pentru </a:t>
            </a:r>
            <a:r>
              <a:rPr lang="ro-MO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/>
            </a:r>
            <a:br>
              <a:rPr lang="ro-MO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vi-VN" sz="12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sporirea </a:t>
            </a:r>
            <a:r>
              <a:rPr lang="vi-VN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calității vieții locuitorilor din or. Ialoveni</a:t>
            </a:r>
            <a:endParaRPr sz="12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sp>
        <p:nvSpPr>
          <p:cNvPr id="619" name="Google Shape;619;p40"/>
          <p:cNvSpPr txBox="1">
            <a:spLocks noGrp="1"/>
          </p:cNvSpPr>
          <p:nvPr>
            <p:ph type="subTitle" idx="4"/>
          </p:nvPr>
        </p:nvSpPr>
        <p:spPr>
          <a:xfrm>
            <a:off x="1487972" y="3778997"/>
            <a:ext cx="2691241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1400" b="1" dirty="0" err="1">
                <a:solidFill>
                  <a:srgbClr val="002060"/>
                </a:solidFill>
                <a:latin typeface="Fira Sans Extra Condensed" charset="0"/>
              </a:rPr>
              <a:t>Perioada</a:t>
            </a:r>
            <a:r>
              <a:rPr lang="en-US" sz="1400" b="1" dirty="0">
                <a:solidFill>
                  <a:srgbClr val="002060"/>
                </a:solidFill>
                <a:latin typeface="Fira Sans Extra Condensed" charset="0"/>
              </a:rPr>
              <a:t> de </a:t>
            </a:r>
            <a:r>
              <a:rPr lang="en-US" sz="1400" b="1" dirty="0" err="1">
                <a:solidFill>
                  <a:srgbClr val="002060"/>
                </a:solidFill>
                <a:latin typeface="Fira Sans Extra Condensed" charset="0"/>
              </a:rPr>
              <a:t>implementare</a:t>
            </a:r>
            <a:r>
              <a:rPr lang="en-US" sz="1400" b="1" dirty="0">
                <a:solidFill>
                  <a:srgbClr val="002060"/>
                </a:solidFill>
                <a:latin typeface="Fira Sans Extra Condensed" charset="0"/>
              </a:rPr>
              <a:t>:</a:t>
            </a:r>
            <a:br>
              <a:rPr lang="en-US" sz="1400" b="1" dirty="0">
                <a:solidFill>
                  <a:srgbClr val="002060"/>
                </a:solidFill>
                <a:latin typeface="Fira Sans Extra Condensed" charset="0"/>
              </a:rPr>
            </a:b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26.09.2022 – </a:t>
            </a:r>
            <a:r>
              <a:rPr lang="en-US" sz="1400" dirty="0" smtClean="0">
                <a:solidFill>
                  <a:srgbClr val="002060"/>
                </a:solidFill>
                <a:latin typeface="Fira Sans Extra Condensed" charset="0"/>
              </a:rPr>
              <a:t>15.05.2024</a:t>
            </a:r>
            <a:r>
              <a:rPr lang="en-US" sz="1400" dirty="0">
                <a:solidFill>
                  <a:schemeClr val="tx1"/>
                </a:solidFill>
                <a:latin typeface="Fira Sans Extra Condensed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Fira Sans Extra Condensed" charset="0"/>
              </a:rPr>
            </a:br>
            <a:endParaRPr sz="1400" dirty="0">
              <a:solidFill>
                <a:schemeClr val="tx1"/>
              </a:solidFill>
              <a:latin typeface="Fira Sans Extra Condensed" charset="0"/>
            </a:endParaRPr>
          </a:p>
        </p:txBody>
      </p:sp>
      <p:sp>
        <p:nvSpPr>
          <p:cNvPr id="621" name="Google Shape;621;p40"/>
          <p:cNvSpPr txBox="1">
            <a:spLocks noGrp="1"/>
          </p:cNvSpPr>
          <p:nvPr>
            <p:ph type="subTitle" idx="1"/>
          </p:nvPr>
        </p:nvSpPr>
        <p:spPr>
          <a:xfrm>
            <a:off x="5197112" y="1379420"/>
            <a:ext cx="3032487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b="1" dirty="0" err="1">
                <a:solidFill>
                  <a:srgbClr val="002060"/>
                </a:solidFill>
                <a:latin typeface="Fira Sans Extra Condensed" charset="0"/>
              </a:rPr>
              <a:t>Contractat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 - 10 767 808,31 lei</a:t>
            </a:r>
            <a:br>
              <a:rPr lang="en-US" sz="1400" dirty="0">
                <a:solidFill>
                  <a:srgbClr val="002060"/>
                </a:solidFill>
                <a:latin typeface="Fira Sans Extra Condensed" charset="0"/>
              </a:rPr>
            </a:b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Fira Sans Extra Condensed" charset="0"/>
              </a:rPr>
            </a:br>
            <a:r>
              <a:rPr lang="en-US" sz="1400" b="1" dirty="0" err="1">
                <a:solidFill>
                  <a:srgbClr val="002060"/>
                </a:solidFill>
                <a:latin typeface="Fira Sans Extra Condensed" charset="0"/>
              </a:rPr>
              <a:t>Valorificat</a:t>
            </a:r>
            <a:r>
              <a:rPr lang="en-US" sz="1400" b="1" dirty="0">
                <a:solidFill>
                  <a:srgbClr val="002060"/>
                </a:solidFill>
                <a:latin typeface="Fira Sans Extra Condensed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-  </a:t>
            </a:r>
            <a:r>
              <a:rPr lang="ro-MO" sz="1400" dirty="0" smtClean="0">
                <a:solidFill>
                  <a:srgbClr val="002060"/>
                </a:solidFill>
                <a:latin typeface="Fira Sans Extra Condensed" charset="0"/>
              </a:rPr>
              <a:t>7 424 394.71 </a:t>
            </a:r>
            <a:r>
              <a:rPr lang="en-US" sz="1400" dirty="0" smtClean="0">
                <a:solidFill>
                  <a:srgbClr val="002060"/>
                </a:solidFill>
                <a:latin typeface="Fira Sans Extra Condensed" charset="0"/>
              </a:rPr>
              <a:t>lei –</a:t>
            </a:r>
            <a:r>
              <a:rPr lang="ro-MO" sz="1400" b="1" dirty="0" smtClean="0">
                <a:solidFill>
                  <a:srgbClr val="002060"/>
                </a:solidFill>
                <a:latin typeface="Fira Sans Extra Condensed" charset="0"/>
              </a:rPr>
              <a:t>70</a:t>
            </a:r>
            <a:r>
              <a:rPr lang="en-US" sz="1400" b="1" dirty="0" smtClean="0">
                <a:solidFill>
                  <a:srgbClr val="002060"/>
                </a:solidFill>
                <a:latin typeface="Fira Sans Extra Condensed" charset="0"/>
              </a:rPr>
              <a:t>%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Fira Sans Extra Condensed" charset="0"/>
              </a:rPr>
            </a:br>
            <a:endParaRPr sz="1400" dirty="0">
              <a:solidFill>
                <a:srgbClr val="002060"/>
              </a:solidFill>
              <a:latin typeface="Fira Sans Extra Condensed" charset="0"/>
            </a:endParaRPr>
          </a:p>
        </p:txBody>
      </p:sp>
      <p:pic>
        <p:nvPicPr>
          <p:cNvPr id="12" name="Picture 2" descr="Ar putea fi o imagine cu corp de apă şi iarb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" y="1076446"/>
            <a:ext cx="4104248" cy="222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5" name="Google Shape;625;p40"/>
          <p:cNvCxnSpPr/>
          <p:nvPr/>
        </p:nvCxnSpPr>
        <p:spPr>
          <a:xfrm flipH="1">
            <a:off x="4063327" y="1765550"/>
            <a:ext cx="1884401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40"/>
          <p:cNvCxnSpPr/>
          <p:nvPr/>
        </p:nvCxnSpPr>
        <p:spPr>
          <a:xfrm>
            <a:off x="3225610" y="4220738"/>
            <a:ext cx="2140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50" y="2706865"/>
            <a:ext cx="3808991" cy="2043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18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65;p44"/>
          <p:cNvSpPr txBox="1">
            <a:spLocks/>
          </p:cNvSpPr>
          <p:nvPr/>
        </p:nvSpPr>
        <p:spPr>
          <a:xfrm>
            <a:off x="895260" y="615305"/>
            <a:ext cx="77404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lvl="0" algn="ctr">
              <a:buClr>
                <a:srgbClr val="FFFFFF"/>
              </a:buClr>
              <a:defRPr/>
            </a:pPr>
            <a: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Domeniul de intervenție: </a:t>
            </a:r>
            <a: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Revitalizarea </a:t>
            </a:r>
            <a: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urbană și dezvoltarea infrastructurii </a:t>
            </a:r>
            <a: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publice</a:t>
            </a:r>
            <a:endParaRPr kumimoji="0" lang="ro-MO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Fira Sans Extra Condensed" charset="0"/>
              <a:sym typeface="Montserrat"/>
            </a:endParaRPr>
          </a:p>
          <a:p>
            <a:pPr lvl="0" algn="ctr">
              <a:buClr>
                <a:srgbClr val="FFFFFF"/>
              </a:buClr>
              <a:defRPr/>
            </a:pPr>
            <a:r>
              <a:rPr kumimoji="0" lang="vi-VN" sz="1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Fira Sans Extra Condensed" charset="0"/>
                <a:sym typeface="Montserrat"/>
              </a:rPr>
              <a:t>Concursul de propuneri de  proiecte </a:t>
            </a:r>
            <a:endParaRPr kumimoji="0" lang="vi-VN" sz="14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Fira Sans Extra Condensed" charset="0"/>
              <a:sym typeface="Montserra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4939" y="1531620"/>
            <a:ext cx="6683547" cy="2849967"/>
            <a:chOff x="1632894" y="1598870"/>
            <a:chExt cx="5880726" cy="2523637"/>
          </a:xfrm>
        </p:grpSpPr>
        <p:sp>
          <p:nvSpPr>
            <p:cNvPr id="4" name="Google Shape;772;p44"/>
            <p:cNvSpPr/>
            <p:nvPr/>
          </p:nvSpPr>
          <p:spPr>
            <a:xfrm>
              <a:off x="4854690" y="3151107"/>
              <a:ext cx="971400" cy="9714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  <a:alpha val="51340"/>
              </a:schemeClr>
            </a:solidFill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Google Shape;773;p44"/>
            <p:cNvSpPr/>
            <p:nvPr/>
          </p:nvSpPr>
          <p:spPr>
            <a:xfrm>
              <a:off x="4854684" y="1598882"/>
              <a:ext cx="971400" cy="9714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  <a:alpha val="51340"/>
              </a:schemeClr>
            </a:solidFill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Google Shape;774;p44"/>
            <p:cNvSpPr/>
            <p:nvPr/>
          </p:nvSpPr>
          <p:spPr>
            <a:xfrm>
              <a:off x="3272187" y="1598870"/>
              <a:ext cx="971400" cy="9714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  <a:alpha val="51340"/>
              </a:schemeClr>
            </a:solidFill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775;p44"/>
            <p:cNvSpPr/>
            <p:nvPr/>
          </p:nvSpPr>
          <p:spPr>
            <a:xfrm>
              <a:off x="3272187" y="3151095"/>
              <a:ext cx="971400" cy="9714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  <a:alpha val="51340"/>
              </a:schemeClr>
            </a:solidFill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776;p44"/>
            <p:cNvSpPr txBox="1"/>
            <p:nvPr/>
          </p:nvSpPr>
          <p:spPr>
            <a:xfrm>
              <a:off x="6184211" y="1778660"/>
              <a:ext cx="1329409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O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ira Sans Extra Condensed" charset="0"/>
                  <a:ea typeface="Muli"/>
                  <a:cs typeface="Muli"/>
                  <a:sym typeface="Muli"/>
                </a:rPr>
                <a:t>Cereri de finanțare depuse la a doua etapă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" charset="0"/>
                <a:ea typeface="Muli"/>
                <a:cs typeface="Muli"/>
                <a:sym typeface="Muli"/>
              </a:endParaRPr>
            </a:p>
          </p:txBody>
        </p:sp>
        <p:sp>
          <p:nvSpPr>
            <p:cNvPr id="9" name="Google Shape;777;p44"/>
            <p:cNvSpPr txBox="1"/>
            <p:nvPr/>
          </p:nvSpPr>
          <p:spPr>
            <a:xfrm>
              <a:off x="6138451" y="3350457"/>
              <a:ext cx="1375168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O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ira Sans Extra Condensed" charset="0"/>
                  <a:ea typeface="Muli"/>
                  <a:cs typeface="Muli"/>
                  <a:sym typeface="Muli"/>
                </a:rPr>
                <a:t>Proiecte incluse în POR și DUP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" charset="0"/>
                <a:ea typeface="Muli"/>
                <a:cs typeface="Muli"/>
                <a:sym typeface="Muli"/>
              </a:endParaRPr>
            </a:p>
          </p:txBody>
        </p:sp>
        <p:sp>
          <p:nvSpPr>
            <p:cNvPr id="10" name="Google Shape;778;p44"/>
            <p:cNvSpPr txBox="1"/>
            <p:nvPr/>
          </p:nvSpPr>
          <p:spPr>
            <a:xfrm>
              <a:off x="1632894" y="3350457"/>
              <a:ext cx="1628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O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ira Sans Extra Condensed" charset="0"/>
                  <a:ea typeface="Muli"/>
                  <a:cs typeface="Muli"/>
                  <a:sym typeface="Muli"/>
                </a:rPr>
                <a:t>Proiecte aprobate pentru finanțare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" charset="0"/>
                <a:ea typeface="Muli"/>
                <a:cs typeface="Muli"/>
                <a:sym typeface="Muli"/>
              </a:endParaRPr>
            </a:p>
          </p:txBody>
        </p:sp>
        <p:sp>
          <p:nvSpPr>
            <p:cNvPr id="11" name="Google Shape;779;p44"/>
            <p:cNvSpPr txBox="1"/>
            <p:nvPr/>
          </p:nvSpPr>
          <p:spPr>
            <a:xfrm>
              <a:off x="1643787" y="1799320"/>
              <a:ext cx="1628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O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ira Sans Extra Condensed" charset="0"/>
                  <a:ea typeface="Muli"/>
                  <a:cs typeface="Muli"/>
                  <a:sym typeface="Muli"/>
                </a:rPr>
                <a:t>Note conceptuale depuse la prima etapă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" charset="0"/>
                <a:ea typeface="Muli"/>
                <a:cs typeface="Muli"/>
                <a:sym typeface="Muli"/>
              </a:endParaRPr>
            </a:p>
          </p:txBody>
        </p:sp>
        <p:sp>
          <p:nvSpPr>
            <p:cNvPr id="12" name="Google Shape;780;p44"/>
            <p:cNvSpPr txBox="1"/>
            <p:nvPr/>
          </p:nvSpPr>
          <p:spPr>
            <a:xfrm>
              <a:off x="3480390" y="1798220"/>
              <a:ext cx="555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O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12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Google Shape;781;p44"/>
            <p:cNvSpPr txBox="1"/>
            <p:nvPr/>
          </p:nvSpPr>
          <p:spPr>
            <a:xfrm>
              <a:off x="5062890" y="1798220"/>
              <a:ext cx="555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O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9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" name="Google Shape;782;p44"/>
            <p:cNvSpPr txBox="1"/>
            <p:nvPr/>
          </p:nvSpPr>
          <p:spPr>
            <a:xfrm>
              <a:off x="5062883" y="3350432"/>
              <a:ext cx="555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O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9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783;p44"/>
            <p:cNvSpPr txBox="1"/>
            <p:nvPr/>
          </p:nvSpPr>
          <p:spPr>
            <a:xfrm>
              <a:off x="3391934" y="3350457"/>
              <a:ext cx="752955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smtClean="0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</a:t>
              </a:r>
              <a:endParaRPr kumimoji="0" lang="ro-MO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6" name="Google Shape;784;p44"/>
            <p:cNvCxnSpPr>
              <a:stCxn id="6" idx="3"/>
              <a:endCxn id="5" idx="1"/>
            </p:cNvCxnSpPr>
            <p:nvPr/>
          </p:nvCxnSpPr>
          <p:spPr>
            <a:xfrm>
              <a:off x="4243587" y="2084570"/>
              <a:ext cx="611100" cy="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oogle Shape;785;p44"/>
            <p:cNvCxnSpPr>
              <a:stCxn id="7" idx="3"/>
              <a:endCxn id="4" idx="1"/>
            </p:cNvCxnSpPr>
            <p:nvPr/>
          </p:nvCxnSpPr>
          <p:spPr>
            <a:xfrm>
              <a:off x="4243587" y="3636795"/>
              <a:ext cx="611100" cy="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oogle Shape;786;p44"/>
            <p:cNvCxnSpPr>
              <a:stCxn id="5" idx="3"/>
              <a:endCxn id="4" idx="3"/>
            </p:cNvCxnSpPr>
            <p:nvPr/>
          </p:nvCxnSpPr>
          <p:spPr>
            <a:xfrm>
              <a:off x="5826084" y="2084582"/>
              <a:ext cx="600" cy="1552200"/>
            </a:xfrm>
            <a:prstGeom prst="bentConnector3">
              <a:avLst>
                <a:gd name="adj1" fmla="val 3968845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8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6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6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6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6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6"/>
          <p:cNvSpPr txBox="1">
            <a:spLocks noGrp="1"/>
          </p:cNvSpPr>
          <p:nvPr>
            <p:ph type="title"/>
          </p:nvPr>
        </p:nvSpPr>
        <p:spPr>
          <a:xfrm>
            <a:off x="1228726" y="140507"/>
            <a:ext cx="5984776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o-MO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o-MO" sz="1600" dirty="0" smtClean="0">
                <a:solidFill>
                  <a:schemeClr val="tx1"/>
                </a:solidFill>
                <a:latin typeface="+mj-lt"/>
              </a:rPr>
            </a:b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Domeniu</a:t>
            </a:r>
            <a: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l</a:t>
            </a: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de </a:t>
            </a: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intervenție</a:t>
            </a:r>
            <a: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:</a:t>
            </a: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</a:t>
            </a:r>
            <a: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/>
            </a:r>
            <a:br>
              <a:rPr lang="ro-MO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Aprovizionare 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cu apă și sanitație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ea typeface="Roboto"/>
                <a:cs typeface="Roboto"/>
                <a:sym typeface="Roboto"/>
              </a:rPr>
              <a:t/>
            </a:r>
            <a:b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ea typeface="Roboto"/>
                <a:cs typeface="Roboto"/>
                <a:sym typeface="Roboto"/>
              </a:rPr>
            </a:br>
            <a:endParaRPr lang="it-IT" sz="1400" b="1" dirty="0">
              <a:solidFill>
                <a:schemeClr val="accent2">
                  <a:lumMod val="50000"/>
                </a:schemeClr>
              </a:solidFill>
              <a:latin typeface="Fira Sans Extra Condensed" charset="0"/>
              <a:ea typeface="Roboto"/>
              <a:cs typeface="Roboto"/>
              <a:sym typeface="Roboto"/>
            </a:endParaRPr>
          </a:p>
        </p:txBody>
      </p:sp>
      <p:grpSp>
        <p:nvGrpSpPr>
          <p:cNvPr id="769" name="Google Shape;769;p36"/>
          <p:cNvGrpSpPr/>
          <p:nvPr/>
        </p:nvGrpSpPr>
        <p:grpSpPr>
          <a:xfrm flipH="1">
            <a:off x="14243" y="3188271"/>
            <a:ext cx="7146901" cy="630296"/>
            <a:chOff x="2275621" y="1901062"/>
            <a:chExt cx="5889307" cy="630296"/>
          </a:xfrm>
          <a:solidFill>
            <a:schemeClr val="accent4">
              <a:lumMod val="90000"/>
            </a:schemeClr>
          </a:solidFill>
        </p:grpSpPr>
        <p:sp>
          <p:nvSpPr>
            <p:cNvPr id="770" name="Google Shape;770;p36"/>
            <p:cNvSpPr/>
            <p:nvPr/>
          </p:nvSpPr>
          <p:spPr>
            <a:xfrm flipH="1">
              <a:off x="2275621" y="2039332"/>
              <a:ext cx="5520729" cy="492026"/>
            </a:xfrm>
            <a:custGeom>
              <a:avLst/>
              <a:gdLst/>
              <a:ahLst/>
              <a:cxnLst/>
              <a:rect l="l" t="t" r="r" b="b"/>
              <a:pathLst>
                <a:path w="218263" h="41377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dirty="0" smtClean="0"/>
                <a:t> </a:t>
              </a:r>
              <a:r>
                <a:rPr lang="ro-RO" sz="1100" i="1" u="sng" dirty="0">
                  <a:solidFill>
                    <a:srgbClr val="002060"/>
                  </a:solidFill>
                </a:rPr>
                <a:t>Perioada de </a:t>
              </a:r>
              <a:r>
                <a:rPr lang="ro-RO" sz="1100" i="1" u="sng" dirty="0" smtClean="0">
                  <a:solidFill>
                    <a:srgbClr val="002060"/>
                  </a:solidFill>
                </a:rPr>
                <a:t>implementare:18.08.2022-18.02.2023  </a:t>
              </a:r>
            </a:p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Sistem </a:t>
              </a:r>
              <a:r>
                <a:rPr lang="ro-RO" sz="1100" dirty="0">
                  <a:solidFill>
                    <a:srgbClr val="002060"/>
                  </a:solidFill>
                </a:rPr>
                <a:t>de canalizare pentru 7 localități și conectarea la stația de </a:t>
              </a:r>
              <a:endParaRPr lang="ro-RO" sz="1100" dirty="0" smtClean="0">
                <a:solidFill>
                  <a:srgbClr val="002060"/>
                </a:solidFill>
              </a:endParaRPr>
            </a:p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pompare</a:t>
              </a:r>
              <a:r>
                <a:rPr lang="ro-RO" sz="1100" dirty="0">
                  <a:solidFill>
                    <a:srgbClr val="002060"/>
                  </a:solidFill>
                </a:rPr>
                <a:t>/ epurare din </a:t>
              </a:r>
              <a:r>
                <a:rPr lang="ro-RO" sz="1100" dirty="0" smtClean="0">
                  <a:solidFill>
                    <a:srgbClr val="002060"/>
                  </a:solidFill>
                </a:rPr>
                <a:t>Strășeni (2 533 440,00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2" name="Google Shape;772;p36"/>
            <p:cNvSpPr/>
            <p:nvPr/>
          </p:nvSpPr>
          <p:spPr>
            <a:xfrm flipH="1">
              <a:off x="7038944" y="1901062"/>
              <a:ext cx="1125984" cy="346946"/>
            </a:xfrm>
            <a:custGeom>
              <a:avLst/>
              <a:gdLst/>
              <a:ahLst/>
              <a:cxnLst/>
              <a:rect l="l" t="t" r="r" b="b"/>
              <a:pathLst>
                <a:path w="60196" h="41377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o-RO" sz="1200" b="1" dirty="0">
                  <a:solidFill>
                    <a:srgbClr val="002060"/>
                  </a:solidFill>
                  <a:latin typeface="Fira Sans Extra Condensed" charset="0"/>
                </a:rPr>
                <a:t>2 912 </a:t>
              </a:r>
              <a:r>
                <a:rPr lang="ro-RO" sz="1200" b="1" dirty="0" smtClean="0">
                  <a:solidFill>
                    <a:srgbClr val="002060"/>
                  </a:solidFill>
                  <a:latin typeface="Fira Sans Extra Condensed" charset="0"/>
                </a:rPr>
                <a:t>400</a:t>
              </a:r>
              <a:r>
                <a:rPr lang="en-US" sz="1200" b="1" dirty="0" smtClean="0">
                  <a:solidFill>
                    <a:srgbClr val="002060"/>
                  </a:solidFill>
                  <a:latin typeface="Fira Sans Extra Condensed" charset="0"/>
                </a:rPr>
                <a:t>,</a:t>
              </a:r>
              <a:r>
                <a:rPr lang="ro-RO" sz="1200" b="1" dirty="0" smtClean="0">
                  <a:solidFill>
                    <a:srgbClr val="002060"/>
                  </a:solidFill>
                  <a:latin typeface="Fira Sans Extra Condensed" charset="0"/>
                </a:rPr>
                <a:t>00 </a:t>
              </a:r>
              <a:r>
                <a:rPr lang="en-US" sz="1200" b="1" dirty="0" smtClean="0">
                  <a:solidFill>
                    <a:srgbClr val="002060"/>
                  </a:solidFill>
                  <a:latin typeface="Fira Sans Extra Condensed" charset="0"/>
                </a:rPr>
                <a:t> </a:t>
              </a:r>
              <a:r>
                <a:rPr lang="ro-MO" sz="1200" b="1" dirty="0">
                  <a:solidFill>
                    <a:srgbClr val="002060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lei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200" b="1" dirty="0" smtClean="0">
                  <a:solidFill>
                    <a:srgbClr val="002060"/>
                  </a:solidFill>
                  <a:latin typeface="Fira Sans Extra Condensed" charset="0"/>
                  <a:ea typeface="Fira Sans Extra Condensed"/>
                  <a:cs typeface="Fira Sans Extra Condensed"/>
                  <a:sym typeface="Fira Sans Extra Condensed"/>
                </a:rPr>
                <a:t>100</a:t>
              </a:r>
              <a:r>
                <a:rPr lang="en-US" sz="1200" b="1" dirty="0" smtClean="0">
                  <a:solidFill>
                    <a:srgbClr val="002060"/>
                  </a:solidFill>
                  <a:latin typeface="Fira Sans Extra Condensed" charset="0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x-none" sz="1200" b="1" smtClean="0">
                  <a:solidFill>
                    <a:srgbClr val="002060"/>
                  </a:solidFill>
                  <a:latin typeface="Fira Sans Extra Condensed" charset="0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" sz="1200" b="1" dirty="0" smtClean="0">
                  <a:solidFill>
                    <a:srgbClr val="002060"/>
                  </a:solidFill>
                  <a:latin typeface="Fira Sans Extra Condensed" charset="0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4" name="Google Shape;781;p36"/>
          <p:cNvGrpSpPr/>
          <p:nvPr/>
        </p:nvGrpSpPr>
        <p:grpSpPr>
          <a:xfrm>
            <a:off x="-2750" y="2025570"/>
            <a:ext cx="7163895" cy="1007713"/>
            <a:chOff x="1002085" y="1499393"/>
            <a:chExt cx="6225265" cy="10077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Google Shape;782;p36"/>
            <p:cNvSpPr/>
            <p:nvPr/>
          </p:nvSpPr>
          <p:spPr>
            <a:xfrm>
              <a:off x="1375571" y="1758087"/>
              <a:ext cx="5851779" cy="749018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 </a:t>
              </a:r>
              <a:r>
                <a:rPr lang="ro-RO" sz="1100" i="1" u="sng" dirty="0">
                  <a:solidFill>
                    <a:srgbClr val="002060"/>
                  </a:solidFill>
                </a:rPr>
                <a:t>Perioada de implementare</a:t>
              </a:r>
              <a:r>
                <a:rPr lang="ro-RO" sz="1100" i="1" u="sng" dirty="0" smtClean="0">
                  <a:solidFill>
                    <a:srgbClr val="002060"/>
                  </a:solidFill>
                </a:rPr>
                <a:t>: 15.09.2022-15.06.2025</a:t>
              </a:r>
            </a:p>
            <a:p>
              <a:pPr lvl="0" algn="ctr"/>
              <a:r>
                <a:rPr lang="ro-MO" sz="1100" dirty="0" smtClean="0">
                  <a:solidFill>
                    <a:srgbClr val="002060"/>
                  </a:solidFill>
                </a:rPr>
                <a:t>                 </a:t>
              </a:r>
              <a:r>
                <a:rPr lang="ro-RO" sz="1100" dirty="0" smtClean="0">
                  <a:solidFill>
                    <a:srgbClr val="002060"/>
                  </a:solidFill>
                </a:rPr>
                <a:t>Îmbunătățirea </a:t>
              </a:r>
              <a:r>
                <a:rPr lang="ro-RO" sz="1100" dirty="0">
                  <a:solidFill>
                    <a:srgbClr val="002060"/>
                  </a:solidFill>
                </a:rPr>
                <a:t>calității vieții populației rurale prin construcția apeductului </a:t>
              </a:r>
              <a:r>
                <a:rPr lang="ro-RO" sz="1100" dirty="0" smtClean="0">
                  <a:solidFill>
                    <a:srgbClr val="002060"/>
                  </a:solidFill>
                </a:rPr>
                <a:t>de </a:t>
              </a:r>
              <a:r>
                <a:rPr lang="ro-RO" sz="1100" dirty="0">
                  <a:solidFill>
                    <a:srgbClr val="002060"/>
                  </a:solidFill>
                </a:rPr>
                <a:t>interconexiune a rîului Prut - s. Măcărești cu apă potabilă </a:t>
              </a:r>
              <a:r>
                <a:rPr lang="ro-RO" sz="1100" dirty="0" smtClean="0">
                  <a:solidFill>
                    <a:srgbClr val="002060"/>
                  </a:solidFill>
                </a:rPr>
                <a:t>în raioanele </a:t>
              </a:r>
              <a:r>
                <a:rPr lang="ro-RO" sz="1100" dirty="0">
                  <a:solidFill>
                    <a:srgbClr val="002060"/>
                  </a:solidFill>
                </a:rPr>
                <a:t>Nisporeni și </a:t>
              </a:r>
              <a:r>
                <a:rPr lang="ro-RO" sz="1100" dirty="0" smtClean="0">
                  <a:solidFill>
                    <a:srgbClr val="002060"/>
                  </a:solidFill>
                </a:rPr>
                <a:t>Ungheni </a:t>
              </a:r>
              <a:r>
                <a:rPr lang="en-US" sz="1100" dirty="0" smtClean="0">
                  <a:solidFill>
                    <a:srgbClr val="002060"/>
                  </a:solidFill>
                </a:rPr>
                <a:t>             </a:t>
              </a:r>
            </a:p>
            <a:p>
              <a:pPr lvl="0" algn="ctr"/>
              <a:r>
                <a:rPr lang="en-US" sz="1100" dirty="0" smtClean="0">
                  <a:solidFill>
                    <a:srgbClr val="002060"/>
                  </a:solidFill>
                </a:rPr>
                <a:t>   </a:t>
              </a:r>
              <a:r>
                <a:rPr lang="ro-RO" sz="1100" dirty="0" smtClean="0">
                  <a:solidFill>
                    <a:srgbClr val="002060"/>
                  </a:solidFill>
                </a:rPr>
                <a:t>(59 736 000,00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" name="Google Shape;784;p36"/>
            <p:cNvSpPr/>
            <p:nvPr/>
          </p:nvSpPr>
          <p:spPr>
            <a:xfrm>
              <a:off x="1002085" y="1499393"/>
              <a:ext cx="1262693" cy="432171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Vidaloka"/>
                </a:rPr>
                <a:t>32 731 305, 61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Vidaloka"/>
                </a:rPr>
                <a:t>lei</a:t>
              </a:r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Vidaloka"/>
                </a:rPr>
                <a:t>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</a:p>
            <a:p>
              <a:pPr lvl="0" algn="ctr"/>
              <a:r>
                <a:rPr lang="en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51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7" name="Google Shape;790;p36"/>
          <p:cNvSpPr txBox="1"/>
          <p:nvPr/>
        </p:nvSpPr>
        <p:spPr>
          <a:xfrm flipH="1">
            <a:off x="203134" y="5626074"/>
            <a:ext cx="3726488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8" name="Google Shape;769;p36"/>
          <p:cNvGrpSpPr/>
          <p:nvPr/>
        </p:nvGrpSpPr>
        <p:grpSpPr>
          <a:xfrm flipH="1">
            <a:off x="-5430" y="1308772"/>
            <a:ext cx="7218932" cy="633039"/>
            <a:chOff x="2239185" y="1855815"/>
            <a:chExt cx="6090215" cy="668735"/>
          </a:xfrm>
          <a:solidFill>
            <a:schemeClr val="accent4">
              <a:lumMod val="90000"/>
            </a:schemeClr>
          </a:solidFill>
        </p:grpSpPr>
        <p:sp>
          <p:nvSpPr>
            <p:cNvPr id="59" name="Google Shape;770;p36"/>
            <p:cNvSpPr/>
            <p:nvPr/>
          </p:nvSpPr>
          <p:spPr>
            <a:xfrm flipH="1">
              <a:off x="2239185" y="2012225"/>
              <a:ext cx="5514154" cy="512325"/>
            </a:xfrm>
            <a:custGeom>
              <a:avLst/>
              <a:gdLst/>
              <a:ahLst/>
              <a:cxnLst/>
              <a:rect l="l" t="t" r="r" b="b"/>
              <a:pathLst>
                <a:path w="218263" h="41377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i="1" u="sng" dirty="0">
                  <a:solidFill>
                    <a:srgbClr val="002060"/>
                  </a:solidFill>
                </a:rPr>
                <a:t>Perioada de implementare</a:t>
              </a:r>
              <a:r>
                <a:rPr lang="ro-RO" sz="1100" i="1" u="sng" dirty="0" smtClean="0">
                  <a:solidFill>
                    <a:srgbClr val="002060"/>
                  </a:solidFill>
                </a:rPr>
                <a:t>: 04.04.2022 – 03.04.2024</a:t>
              </a:r>
            </a:p>
            <a:p>
              <a:pPr lvl="0" algn="ctr"/>
              <a:r>
                <a:rPr lang="it-IT" sz="1100" dirty="0" smtClean="0">
                  <a:solidFill>
                    <a:srgbClr val="002060"/>
                  </a:solidFill>
                </a:rPr>
                <a:t>Reabilitarea </a:t>
              </a:r>
              <a:r>
                <a:rPr lang="it-IT" sz="1100" dirty="0">
                  <a:solidFill>
                    <a:srgbClr val="002060"/>
                  </a:solidFill>
                </a:rPr>
                <a:t>și extinderea apeductului magistral Zagarancea - </a:t>
              </a:r>
              <a:r>
                <a:rPr lang="it-IT" sz="1100" dirty="0" smtClean="0">
                  <a:solidFill>
                    <a:srgbClr val="002060"/>
                  </a:solidFill>
                </a:rPr>
                <a:t>Cornești</a:t>
              </a:r>
              <a:r>
                <a:rPr lang="x-none" sz="1100" dirty="0" smtClean="0">
                  <a:solidFill>
                    <a:srgbClr val="002060"/>
                  </a:solidFill>
                </a:rPr>
                <a:t> (30 602 257,87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" name="Google Shape;772;p36"/>
            <p:cNvSpPr/>
            <p:nvPr/>
          </p:nvSpPr>
          <p:spPr>
            <a:xfrm flipH="1">
              <a:off x="7205894" y="1855815"/>
              <a:ext cx="1123506" cy="412572"/>
            </a:xfrm>
            <a:custGeom>
              <a:avLst/>
              <a:gdLst/>
              <a:ahLst/>
              <a:cxnLst/>
              <a:rect l="l" t="t" r="r" b="b"/>
              <a:pathLst>
                <a:path w="60196" h="41377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1 614 935, 21 </a:t>
              </a:r>
              <a:r>
                <a:rPr lang="en-US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lei </a:t>
              </a:r>
              <a:r>
                <a:rPr lang="ro-MO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</a:p>
            <a:p>
              <a:pPr lvl="0" algn="ctr"/>
              <a:r>
                <a:rPr lang="ro-MO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r>
                <a:rPr lang="en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4" name="Google Shape;781;p36"/>
          <p:cNvGrpSpPr/>
          <p:nvPr/>
        </p:nvGrpSpPr>
        <p:grpSpPr>
          <a:xfrm>
            <a:off x="14243" y="4022556"/>
            <a:ext cx="7168339" cy="703938"/>
            <a:chOff x="931674" y="1792197"/>
            <a:chExt cx="6294687" cy="70393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" name="Google Shape;782;p36"/>
            <p:cNvSpPr/>
            <p:nvPr/>
          </p:nvSpPr>
          <p:spPr>
            <a:xfrm>
              <a:off x="1357401" y="1929435"/>
              <a:ext cx="5868960" cy="566699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 </a:t>
              </a:r>
              <a:r>
                <a:rPr lang="ro-RO" sz="1100" u="sng" dirty="0" smtClean="0">
                  <a:solidFill>
                    <a:srgbClr val="002060"/>
                  </a:solidFill>
                </a:rPr>
                <a:t>Proiect finalizat</a:t>
              </a:r>
            </a:p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                Apeduct </a:t>
              </a:r>
              <a:r>
                <a:rPr lang="ro-RO" sz="1100" dirty="0">
                  <a:solidFill>
                    <a:srgbClr val="002060"/>
                  </a:solidFill>
                </a:rPr>
                <a:t>magistral pentru localitățile: Văsieni, Ulmu (etapa 3) și Costești</a:t>
              </a:r>
              <a:r>
                <a:rPr lang="ro-RO" sz="1100" dirty="0" smtClean="0">
                  <a:solidFill>
                    <a:srgbClr val="002060"/>
                  </a:solidFill>
                </a:rPr>
                <a:t>, </a:t>
              </a:r>
              <a:r>
                <a:rPr lang="ro-RO" sz="1100" dirty="0">
                  <a:solidFill>
                    <a:srgbClr val="002060"/>
                  </a:solidFill>
                </a:rPr>
                <a:t>Pojăreni (etapa 4</a:t>
              </a:r>
              <a:r>
                <a:rPr lang="ro-RO" sz="1100" dirty="0" smtClean="0">
                  <a:solidFill>
                    <a:srgbClr val="002060"/>
                  </a:solidFill>
                </a:rPr>
                <a:t>) </a:t>
              </a:r>
            </a:p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(1 681 392,00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" name="Google Shape;784;p36"/>
            <p:cNvSpPr/>
            <p:nvPr/>
          </p:nvSpPr>
          <p:spPr>
            <a:xfrm>
              <a:off x="931674" y="1792197"/>
              <a:ext cx="1189760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</a:rPr>
                <a:t>1 681 392,00 lei </a:t>
              </a:r>
              <a:endParaRPr lang="en-US" sz="1200" b="1" dirty="0" smtClean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</a:endParaRPr>
            </a:p>
            <a:p>
              <a:pPr lvl="0" algn="ctr"/>
              <a:r>
                <a:rPr lang="x-none" sz="1200" b="1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 </a:t>
              </a:r>
              <a:r>
                <a:rPr lang="en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9" name="Google Shape;155;p19"/>
          <p:cNvSpPr txBox="1"/>
          <p:nvPr/>
        </p:nvSpPr>
        <p:spPr>
          <a:xfrm>
            <a:off x="7182583" y="690157"/>
            <a:ext cx="1888299" cy="57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o-MO" sz="1000" b="1" u="sng" dirty="0" smtClean="0">
                <a:solidFill>
                  <a:srgbClr val="002060"/>
                </a:solidFill>
                <a:latin typeface="Muli"/>
                <a:ea typeface="Fira Sans Extra Condensed"/>
                <a:cs typeface="Fira Sans Extra Condensed"/>
                <a:sym typeface="Fira Sans Extra Condensed"/>
              </a:rPr>
              <a:t>Valoarea proiectului</a:t>
            </a:r>
            <a:endParaRPr sz="1000" b="1" u="sng" dirty="0">
              <a:solidFill>
                <a:srgbClr val="002060"/>
              </a:solidFill>
              <a:latin typeface="Muli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" name="Google Shape;155;p19"/>
          <p:cNvSpPr txBox="1"/>
          <p:nvPr/>
        </p:nvSpPr>
        <p:spPr>
          <a:xfrm>
            <a:off x="94295" y="790056"/>
            <a:ext cx="1388717" cy="37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000" b="1" u="sng" dirty="0" smtClean="0">
                <a:solidFill>
                  <a:srgbClr val="002060"/>
                </a:solidFill>
                <a:latin typeface="Muli"/>
                <a:ea typeface="Fira Sans Extra Condensed"/>
                <a:cs typeface="Fira Sans Extra Condensed"/>
                <a:sym typeface="Fira Sans Extra Condensed"/>
              </a:rPr>
              <a:t>Gradul  de valorificare</a:t>
            </a:r>
            <a:endParaRPr sz="1000" b="1" u="sng" dirty="0">
              <a:solidFill>
                <a:srgbClr val="002060"/>
              </a:solidFill>
              <a:latin typeface="Muli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6" name="Google Shape;80;p18"/>
          <p:cNvSpPr txBox="1"/>
          <p:nvPr/>
        </p:nvSpPr>
        <p:spPr>
          <a:xfrm>
            <a:off x="7182583" y="1415972"/>
            <a:ext cx="1961417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MO" sz="1200" b="1" dirty="0">
                <a:solidFill>
                  <a:srgbClr val="002060"/>
                </a:solidFill>
              </a:rPr>
              <a:t>30 602 257,87 </a:t>
            </a:r>
            <a:r>
              <a:rPr lang="en-US" sz="1200" b="1" dirty="0">
                <a:solidFill>
                  <a:srgbClr val="002060"/>
                </a:solidFill>
              </a:rPr>
              <a:t>lei</a:t>
            </a:r>
            <a:endParaRPr sz="12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0;p18"/>
          <p:cNvSpPr txBox="1"/>
          <p:nvPr/>
        </p:nvSpPr>
        <p:spPr>
          <a:xfrm>
            <a:off x="7192827" y="2375423"/>
            <a:ext cx="1887826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RO" sz="1200" b="1" dirty="0" smtClean="0">
                <a:solidFill>
                  <a:srgbClr val="002060"/>
                </a:solidFill>
              </a:rPr>
              <a:t>63 814 244,95 </a:t>
            </a:r>
            <a:r>
              <a:rPr lang="en-US" sz="1200" b="1" dirty="0" smtClean="0">
                <a:solidFill>
                  <a:srgbClr val="002060"/>
                </a:solidFill>
              </a:rPr>
              <a:t>lei</a:t>
            </a:r>
            <a:endParaRPr lang="ro-RO" sz="1200" b="1" dirty="0">
              <a:solidFill>
                <a:srgbClr val="00206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8" name="Google Shape;80;p18"/>
          <p:cNvSpPr txBox="1"/>
          <p:nvPr/>
        </p:nvSpPr>
        <p:spPr>
          <a:xfrm>
            <a:off x="7383834" y="3361744"/>
            <a:ext cx="1594557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1200" b="1" dirty="0" smtClean="0">
                <a:solidFill>
                  <a:schemeClr val="bg1">
                    <a:lumMod val="25000"/>
                  </a:schemeClr>
                </a:solidFill>
              </a:rPr>
              <a:t>   </a:t>
            </a:r>
            <a:r>
              <a:rPr lang="ro-RO" sz="1200" b="1" dirty="0" smtClean="0">
                <a:solidFill>
                  <a:srgbClr val="002060"/>
                </a:solidFill>
              </a:rPr>
              <a:t>2 </a:t>
            </a:r>
            <a:r>
              <a:rPr lang="ro-RO" sz="1200" b="1" dirty="0">
                <a:solidFill>
                  <a:srgbClr val="002060"/>
                </a:solidFill>
              </a:rPr>
              <a:t>912 400.00 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o-MO" sz="1200" b="1" dirty="0">
                <a:solidFill>
                  <a:srgbClr val="002060"/>
                </a:solidFill>
                <a:sym typeface="Roboto"/>
              </a:rPr>
              <a:t>lei</a:t>
            </a:r>
          </a:p>
        </p:txBody>
      </p:sp>
      <p:sp>
        <p:nvSpPr>
          <p:cNvPr id="89" name="Google Shape;80;p18"/>
          <p:cNvSpPr txBox="1"/>
          <p:nvPr/>
        </p:nvSpPr>
        <p:spPr>
          <a:xfrm>
            <a:off x="7464857" y="4159794"/>
            <a:ext cx="1396867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US" sz="1200" b="1" dirty="0">
                <a:solidFill>
                  <a:srgbClr val="002060"/>
                </a:solidFill>
                <a:sym typeface="Roboto"/>
              </a:rPr>
              <a:t>1 681 </a:t>
            </a:r>
            <a:r>
              <a:rPr lang="en-US" sz="1200" b="1" dirty="0" smtClean="0">
                <a:solidFill>
                  <a:srgbClr val="002060"/>
                </a:solidFill>
                <a:sym typeface="Roboto"/>
              </a:rPr>
              <a:t>932,00</a:t>
            </a:r>
            <a:r>
              <a:rPr lang="ro-MO" sz="1200" b="1" dirty="0" smtClean="0">
                <a:solidFill>
                  <a:srgbClr val="002060"/>
                </a:solidFill>
                <a:sym typeface="Roboto"/>
              </a:rPr>
              <a:t> lei</a:t>
            </a:r>
            <a:endParaRPr sz="1200" b="1" dirty="0">
              <a:solidFill>
                <a:srgbClr val="002060"/>
              </a:solidFill>
              <a:sym typeface="Roboto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42313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81;p36"/>
          <p:cNvGrpSpPr/>
          <p:nvPr/>
        </p:nvGrpSpPr>
        <p:grpSpPr>
          <a:xfrm>
            <a:off x="-26531" y="995873"/>
            <a:ext cx="6941282" cy="715842"/>
            <a:chOff x="899057" y="1699476"/>
            <a:chExt cx="6226695" cy="71584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" name="Google Shape;782;p36"/>
            <p:cNvSpPr/>
            <p:nvPr/>
          </p:nvSpPr>
          <p:spPr>
            <a:xfrm>
              <a:off x="1357400" y="1901046"/>
              <a:ext cx="5768352" cy="514271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i="1" u="sng" dirty="0">
                  <a:solidFill>
                    <a:srgbClr val="002060"/>
                  </a:solidFill>
                </a:rPr>
                <a:t>Perioada de implementare: </a:t>
              </a:r>
              <a:r>
                <a:rPr lang="ro-RO" sz="1100" i="1" u="sng" dirty="0" smtClean="0">
                  <a:solidFill>
                    <a:srgbClr val="002060"/>
                  </a:solidFill>
                </a:rPr>
                <a:t>06.06.2022-06.06.2024</a:t>
              </a:r>
            </a:p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Apeduct </a:t>
              </a:r>
              <a:r>
                <a:rPr lang="ro-RO" sz="1100" dirty="0">
                  <a:solidFill>
                    <a:srgbClr val="002060"/>
                  </a:solidFill>
                </a:rPr>
                <a:t>Prut - Nisporeni. Evacuarea apelor reziduale a or. Nisporeni </a:t>
              </a:r>
              <a:endParaRPr lang="ro-RO" sz="1100" dirty="0" smtClean="0">
                <a:solidFill>
                  <a:srgbClr val="002060"/>
                </a:solidFill>
              </a:endParaRPr>
            </a:p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(</a:t>
              </a:r>
              <a:r>
                <a:rPr lang="ro-RO" sz="1100" dirty="0">
                  <a:solidFill>
                    <a:srgbClr val="002060"/>
                  </a:solidFill>
                </a:rPr>
                <a:t>etapele II și III)  </a:t>
              </a:r>
              <a:r>
                <a:rPr lang="ro-RO" sz="1100" dirty="0" smtClean="0">
                  <a:solidFill>
                    <a:srgbClr val="002060"/>
                  </a:solidFill>
                </a:rPr>
                <a:t>și com.Vărzărești (45 306 066,65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" name="Google Shape;784;p36"/>
            <p:cNvSpPr/>
            <p:nvPr/>
          </p:nvSpPr>
          <p:spPr>
            <a:xfrm>
              <a:off x="899057" y="1699476"/>
              <a:ext cx="1299239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o-MO" sz="1200" b="1" dirty="0">
                  <a:solidFill>
                    <a:srgbClr val="002060"/>
                  </a:solidFill>
                  <a:latin typeface="Vidaloka"/>
                  <a:ea typeface="Vidaloka"/>
                  <a:cs typeface="Vidaloka"/>
                  <a:sym typeface="Vidaloka"/>
                </a:rPr>
                <a:t>24 716 940,24</a:t>
              </a:r>
              <a:r>
                <a:rPr lang="en" sz="1200" b="1" dirty="0">
                  <a:solidFill>
                    <a:srgbClr val="002060"/>
                  </a:solidFill>
                  <a:latin typeface="Vidaloka"/>
                  <a:ea typeface="Vidaloka"/>
                  <a:cs typeface="Vidaloka"/>
                  <a:sym typeface="Vidaloka"/>
                </a:rPr>
                <a:t>lei</a:t>
              </a:r>
              <a:endParaRPr lang="ro-MO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r>
                <a:rPr lang="x-none" sz="1200" b="1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" name="Google Shape;769;p36"/>
          <p:cNvGrpSpPr/>
          <p:nvPr/>
        </p:nvGrpSpPr>
        <p:grpSpPr>
          <a:xfrm flipH="1">
            <a:off x="-6737" y="1989780"/>
            <a:ext cx="6921488" cy="597451"/>
            <a:chOff x="2122998" y="1767267"/>
            <a:chExt cx="6127464" cy="597451"/>
          </a:xfrm>
          <a:solidFill>
            <a:schemeClr val="accent4">
              <a:lumMod val="75000"/>
            </a:schemeClr>
          </a:solidFill>
        </p:grpSpPr>
        <p:sp>
          <p:nvSpPr>
            <p:cNvPr id="17" name="Google Shape;770;p36"/>
            <p:cNvSpPr/>
            <p:nvPr/>
          </p:nvSpPr>
          <p:spPr>
            <a:xfrm flipH="1">
              <a:off x="2122998" y="1907885"/>
              <a:ext cx="5673352" cy="456833"/>
            </a:xfrm>
            <a:custGeom>
              <a:avLst/>
              <a:gdLst/>
              <a:ahLst/>
              <a:cxnLst/>
              <a:rect l="l" t="t" r="r" b="b"/>
              <a:pathLst>
                <a:path w="218263" h="41377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i="1" u="sng" dirty="0">
                  <a:solidFill>
                    <a:srgbClr val="002060"/>
                  </a:solidFill>
                </a:rPr>
                <a:t>Perioada de implementare</a:t>
              </a:r>
              <a:r>
                <a:rPr lang="ro-RO" sz="1100" i="1" u="sng" dirty="0" smtClean="0">
                  <a:solidFill>
                    <a:srgbClr val="002060"/>
                  </a:solidFill>
                </a:rPr>
                <a:t>: 20.05.2022-20.05.2024</a:t>
              </a:r>
            </a:p>
            <a:p>
              <a:pPr lvl="0" algn="ctr"/>
              <a:r>
                <a:rPr lang="it-IT" sz="1100" dirty="0" smtClean="0">
                  <a:solidFill>
                    <a:srgbClr val="002060"/>
                  </a:solidFill>
                </a:rPr>
                <a:t>Sisteme </a:t>
              </a:r>
              <a:r>
                <a:rPr lang="it-IT" sz="1100" dirty="0">
                  <a:solidFill>
                    <a:srgbClr val="002060"/>
                  </a:solidFill>
                </a:rPr>
                <a:t>Regionale Apa-Canal - garanția sănătății </a:t>
              </a:r>
              <a:r>
                <a:rPr lang="it-IT" sz="1100" dirty="0" smtClean="0">
                  <a:solidFill>
                    <a:srgbClr val="002060"/>
                  </a:solidFill>
                </a:rPr>
                <a:t>noastre</a:t>
              </a:r>
              <a:endParaRPr lang="x-none" sz="1100" dirty="0" smtClean="0">
                <a:solidFill>
                  <a:srgbClr val="002060"/>
                </a:solidFill>
              </a:endParaRPr>
            </a:p>
            <a:p>
              <a:pPr lvl="0" algn="ctr"/>
              <a:r>
                <a:rPr lang="x-none" sz="1100" dirty="0" smtClean="0">
                  <a:solidFill>
                    <a:srgbClr val="002060"/>
                  </a:solidFill>
                  <a:sym typeface="Fira Sans Extra Condensed"/>
                </a:rPr>
                <a:t>(17 </a:t>
              </a:r>
              <a:r>
                <a:rPr lang="x-none" sz="1100" dirty="0">
                  <a:solidFill>
                    <a:srgbClr val="002060"/>
                  </a:solidFill>
                  <a:sym typeface="Fira Sans Extra Condensed"/>
                </a:rPr>
                <a:t>875 260,78 lei)</a:t>
              </a:r>
              <a:endParaRPr sz="1100" dirty="0">
                <a:solidFill>
                  <a:srgbClr val="002060"/>
                </a:solidFill>
                <a:sym typeface="Fira Sans Extra Condensed"/>
              </a:endParaRPr>
            </a:p>
          </p:txBody>
        </p:sp>
        <p:sp>
          <p:nvSpPr>
            <p:cNvPr id="19" name="Google Shape;772;p36"/>
            <p:cNvSpPr/>
            <p:nvPr/>
          </p:nvSpPr>
          <p:spPr>
            <a:xfrm flipH="1">
              <a:off x="7005515" y="1767267"/>
              <a:ext cx="1244947" cy="346946"/>
            </a:xfrm>
            <a:custGeom>
              <a:avLst/>
              <a:gdLst/>
              <a:ahLst/>
              <a:cxnLst/>
              <a:rect l="l" t="t" r="r" b="b"/>
              <a:pathLst>
                <a:path w="60196" h="41377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17 881 260,78 lei </a:t>
              </a:r>
              <a:r>
                <a:rPr lang="ro-MO" sz="1200" b="1" dirty="0" smtClean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100 </a:t>
              </a:r>
              <a:r>
                <a:rPr lang="en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4" name="Google Shape;155;p19"/>
          <p:cNvSpPr txBox="1"/>
          <p:nvPr/>
        </p:nvSpPr>
        <p:spPr>
          <a:xfrm>
            <a:off x="22165" y="421414"/>
            <a:ext cx="1878230" cy="67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200" b="1" u="sng" dirty="0" smtClean="0">
                <a:solidFill>
                  <a:srgbClr val="002060"/>
                </a:solidFill>
                <a:latin typeface="Muli"/>
                <a:ea typeface="Fira Sans Extra Condensed"/>
                <a:cs typeface="Fira Sans Extra Condensed"/>
                <a:sym typeface="Fira Sans Extra Condensed"/>
              </a:rPr>
              <a:t>Gradul de valorificare</a:t>
            </a:r>
            <a:endParaRPr sz="1200" b="1" u="sng" dirty="0">
              <a:solidFill>
                <a:srgbClr val="002060"/>
              </a:solidFill>
              <a:latin typeface="Muli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" name="Google Shape;155;p19"/>
          <p:cNvSpPr txBox="1"/>
          <p:nvPr/>
        </p:nvSpPr>
        <p:spPr>
          <a:xfrm>
            <a:off x="7176304" y="514889"/>
            <a:ext cx="1680047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o-MO" sz="1200" b="1" u="sng" dirty="0" smtClean="0">
                <a:solidFill>
                  <a:srgbClr val="002060"/>
                </a:solidFill>
                <a:latin typeface="Muli"/>
                <a:ea typeface="Fira Sans Extra Condensed"/>
                <a:cs typeface="Fira Sans Extra Condensed"/>
                <a:sym typeface="Fira Sans Extra Condensed"/>
              </a:rPr>
              <a:t>Valoarea proiectului </a:t>
            </a:r>
            <a:endParaRPr sz="1200" b="1" u="sng" dirty="0">
              <a:solidFill>
                <a:srgbClr val="002060"/>
              </a:solidFill>
              <a:latin typeface="Muli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" name="Google Shape;80;p18"/>
          <p:cNvSpPr txBox="1"/>
          <p:nvPr/>
        </p:nvSpPr>
        <p:spPr>
          <a:xfrm>
            <a:off x="6983228" y="114562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FFFFFF"/>
              </a:buClr>
              <a:buSzPts val="2000"/>
            </a:pPr>
            <a:r>
              <a:rPr lang="ro-RO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50 932 617,19 </a:t>
            </a:r>
            <a:r>
              <a:rPr lang="en-US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lei </a:t>
            </a:r>
            <a:endParaRPr lang="ro-MO" sz="1200" b="1" i="1" dirty="0">
              <a:solidFill>
                <a:srgbClr val="002060"/>
              </a:solidFill>
              <a:latin typeface="Roboto"/>
              <a:ea typeface="Roboto"/>
              <a:cs typeface="Roboto"/>
              <a:sym typeface="Fira Sans Extra Condense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80;p18"/>
          <p:cNvSpPr txBox="1"/>
          <p:nvPr/>
        </p:nvSpPr>
        <p:spPr>
          <a:xfrm>
            <a:off x="7067151" y="208152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ro-MO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17 881 260,78 lei</a:t>
            </a:r>
            <a:endParaRPr lang="x-none" sz="1200" b="1" i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768;p36"/>
          <p:cNvSpPr txBox="1">
            <a:spLocks/>
          </p:cNvSpPr>
          <p:nvPr/>
        </p:nvSpPr>
        <p:spPr>
          <a:xfrm>
            <a:off x="1900395" y="180814"/>
            <a:ext cx="472446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it-IT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Domeniu</a:t>
            </a:r>
            <a:r>
              <a:rPr lang="ro-MO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</a:t>
            </a:r>
            <a:r>
              <a:rPr lang="it-IT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de intervenție</a:t>
            </a:r>
            <a:r>
              <a:rPr lang="ro-MO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it-IT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Aprovizionare cu apă și sanitație</a:t>
            </a:r>
            <a:endParaRPr lang="it-IT" sz="1400" b="1" dirty="0">
              <a:solidFill>
                <a:schemeClr val="accent2">
                  <a:lumMod val="50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35" name="Google Shape;781;p36"/>
          <p:cNvGrpSpPr/>
          <p:nvPr/>
        </p:nvGrpSpPr>
        <p:grpSpPr>
          <a:xfrm>
            <a:off x="-36699" y="2887931"/>
            <a:ext cx="6883733" cy="716332"/>
            <a:chOff x="950682" y="1779803"/>
            <a:chExt cx="6175070" cy="71633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6" name="Google Shape;782;p36"/>
            <p:cNvSpPr/>
            <p:nvPr/>
          </p:nvSpPr>
          <p:spPr>
            <a:xfrm>
              <a:off x="1357401" y="1929435"/>
              <a:ext cx="5768351" cy="566699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dirty="0" smtClean="0"/>
                <a:t>       </a:t>
              </a:r>
              <a:r>
                <a:rPr lang="ro-RO" sz="1100" i="1" u="sng" dirty="0" smtClean="0">
                  <a:solidFill>
                    <a:srgbClr val="002060"/>
                  </a:solidFill>
                </a:rPr>
                <a:t>Perioada de implementare: 26.09.2022 – 09.12.2024</a:t>
              </a:r>
            </a:p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 Îmbunătățirea </a:t>
              </a:r>
              <a:r>
                <a:rPr lang="ro-RO" sz="1100" dirty="0">
                  <a:solidFill>
                    <a:srgbClr val="002060"/>
                  </a:solidFill>
                </a:rPr>
                <a:t>nivelului de trai în localitățile raioanelor Călărași și Strășeni prin </a:t>
              </a:r>
              <a:endParaRPr lang="ro-RO" sz="1100" dirty="0" smtClean="0">
                <a:solidFill>
                  <a:srgbClr val="002060"/>
                </a:solidFill>
              </a:endParaRPr>
            </a:p>
            <a:p>
              <a:pPr lvl="0" algn="ctr"/>
              <a:r>
                <a:rPr lang="ro-RO" sz="1100" dirty="0" smtClean="0">
                  <a:solidFill>
                    <a:srgbClr val="002060"/>
                  </a:solidFill>
                </a:rPr>
                <a:t>asigurarea </a:t>
              </a:r>
              <a:r>
                <a:rPr lang="ro-RO" sz="1100" dirty="0">
                  <a:solidFill>
                    <a:srgbClr val="002060"/>
                  </a:solidFill>
                </a:rPr>
                <a:t>accesului populației la sistemele centralizate de </a:t>
              </a:r>
              <a:r>
                <a:rPr lang="ro-RO" sz="1100" dirty="0" smtClean="0">
                  <a:solidFill>
                    <a:srgbClr val="002060"/>
                  </a:solidFill>
                </a:rPr>
                <a:t>canalizare (31 938 757,76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" name="Google Shape;784;p36"/>
            <p:cNvSpPr/>
            <p:nvPr/>
          </p:nvSpPr>
          <p:spPr>
            <a:xfrm>
              <a:off x="950682" y="1779803"/>
              <a:ext cx="1308359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o-MO" sz="1200" b="1" dirty="0">
                  <a:solidFill>
                    <a:srgbClr val="002060"/>
                  </a:solidFill>
                  <a:latin typeface="Vidaloka"/>
                  <a:ea typeface="Vidaloka"/>
                  <a:cs typeface="Vidaloka"/>
                  <a:sym typeface="Vidaloka"/>
                </a:rPr>
                <a:t>16 852 383,31 lei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o-MO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</a:t>
              </a:r>
              <a:r>
                <a:rPr lang="en-US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" sz="1200" b="1" dirty="0" smtClean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9" name="Google Shape;80;p18"/>
          <p:cNvSpPr txBox="1"/>
          <p:nvPr/>
        </p:nvSpPr>
        <p:spPr>
          <a:xfrm>
            <a:off x="6914751" y="300932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RO" sz="1200" b="1" i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     </a:t>
            </a:r>
            <a:r>
              <a:rPr lang="ro-RO" sz="1200" b="1" i="1" dirty="0" smtClean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34 </a:t>
            </a:r>
            <a:r>
              <a:rPr lang="ro-RO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104 256,25 </a:t>
            </a:r>
            <a:r>
              <a:rPr lang="en-US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lei</a:t>
            </a:r>
            <a:endParaRPr lang="ro-RO" sz="1200" b="1" i="1" dirty="0">
              <a:solidFill>
                <a:srgbClr val="002060"/>
              </a:solidFill>
              <a:latin typeface="Roboto"/>
              <a:ea typeface="Roboto"/>
              <a:cs typeface="Roboto"/>
              <a:sym typeface="Fira Sans Extra Condensed Medium"/>
            </a:endParaRPr>
          </a:p>
        </p:txBody>
      </p:sp>
      <p:sp>
        <p:nvSpPr>
          <p:cNvPr id="40" name="Google Shape;770;p36"/>
          <p:cNvSpPr/>
          <p:nvPr/>
        </p:nvSpPr>
        <p:spPr>
          <a:xfrm>
            <a:off x="416696" y="4115304"/>
            <a:ext cx="6541863" cy="618741"/>
          </a:xfrm>
          <a:custGeom>
            <a:avLst/>
            <a:gdLst/>
            <a:ahLst/>
            <a:cxnLst/>
            <a:rect l="l" t="t" r="r" b="b"/>
            <a:pathLst>
              <a:path w="218263" h="41377" extrusionOk="0">
                <a:moveTo>
                  <a:pt x="194929" y="41377"/>
                </a:moveTo>
                <a:lnTo>
                  <a:pt x="0" y="41377"/>
                </a:lnTo>
                <a:lnTo>
                  <a:pt x="0" y="0"/>
                </a:lnTo>
                <a:lnTo>
                  <a:pt x="194929" y="0"/>
                </a:lnTo>
                <a:lnTo>
                  <a:pt x="218263" y="2068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150" dist="28575" dir="5400000" algn="bl" rotWithShape="0">
              <a:srgbClr val="666666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o-RO" sz="1100" i="1" u="sng" dirty="0">
                <a:solidFill>
                  <a:srgbClr val="002060"/>
                </a:solidFill>
              </a:rPr>
              <a:t>Perioada de implementare: </a:t>
            </a:r>
            <a:r>
              <a:rPr lang="ro-RO" sz="1100" i="1" u="sng" dirty="0" smtClean="0">
                <a:solidFill>
                  <a:srgbClr val="002060"/>
                </a:solidFill>
              </a:rPr>
              <a:t>19.09.2022-19.09.2025 </a:t>
            </a:r>
            <a:endParaRPr lang="ro-RO" sz="1100" i="1" u="sng" dirty="0">
              <a:solidFill>
                <a:srgbClr val="002060"/>
              </a:solidFill>
            </a:endParaRPr>
          </a:p>
          <a:p>
            <a:pPr lvl="0" algn="ctr"/>
            <a:r>
              <a:rPr lang="ro-RO" sz="1100" dirty="0" smtClean="0">
                <a:solidFill>
                  <a:srgbClr val="002060"/>
                </a:solidFill>
              </a:rPr>
              <a:t>Construcția </a:t>
            </a:r>
            <a:r>
              <a:rPr lang="ro-RO" sz="1100" dirty="0">
                <a:solidFill>
                  <a:srgbClr val="002060"/>
                </a:solidFill>
              </a:rPr>
              <a:t>sistemelor de aprovizionare cu apă și sanitație a localităților </a:t>
            </a:r>
            <a:r>
              <a:rPr lang="ro-RO" sz="1100" dirty="0" smtClean="0">
                <a:solidFill>
                  <a:srgbClr val="002060"/>
                </a:solidFill>
              </a:rPr>
              <a:t>din</a:t>
            </a:r>
          </a:p>
          <a:p>
            <a:pPr lvl="0" algn="ctr"/>
            <a:r>
              <a:rPr lang="ro-RO" sz="1100" dirty="0" smtClean="0">
                <a:solidFill>
                  <a:srgbClr val="002060"/>
                </a:solidFill>
              </a:rPr>
              <a:t> </a:t>
            </a:r>
            <a:r>
              <a:rPr lang="ro-RO" sz="1100" dirty="0">
                <a:solidFill>
                  <a:srgbClr val="002060"/>
                </a:solidFill>
              </a:rPr>
              <a:t>lunca rîului Prut, raionul Hîncești, Etapa </a:t>
            </a:r>
            <a:r>
              <a:rPr lang="ro-RO" sz="1100" dirty="0" smtClean="0">
                <a:solidFill>
                  <a:srgbClr val="002060"/>
                </a:solidFill>
              </a:rPr>
              <a:t>I (60 446 112,65 lei)</a:t>
            </a:r>
            <a:endParaRPr sz="1100" b="1" dirty="0">
              <a:solidFill>
                <a:srgbClr val="00206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" name="Google Shape;772;p36"/>
          <p:cNvSpPr/>
          <p:nvPr/>
        </p:nvSpPr>
        <p:spPr>
          <a:xfrm>
            <a:off x="-36699" y="3941832"/>
            <a:ext cx="1458510" cy="346946"/>
          </a:xfrm>
          <a:custGeom>
            <a:avLst/>
            <a:gdLst/>
            <a:ahLst/>
            <a:cxnLst/>
            <a:rect l="l" t="t" r="r" b="b"/>
            <a:pathLst>
              <a:path w="60196" h="41377" extrusionOk="0">
                <a:moveTo>
                  <a:pt x="1" y="0"/>
                </a:moveTo>
                <a:lnTo>
                  <a:pt x="60196" y="0"/>
                </a:lnTo>
                <a:lnTo>
                  <a:pt x="60196" y="41377"/>
                </a:lnTo>
                <a:lnTo>
                  <a:pt x="1" y="4137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7150" dist="28575" dir="5400000" algn="bl" rotWithShape="0">
              <a:srgbClr val="666666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MO" sz="1200" b="1" dirty="0">
                <a:solidFill>
                  <a:srgbClr val="002060"/>
                </a:solidFill>
                <a:latin typeface="Vidaloka"/>
                <a:ea typeface="Vidaloka"/>
                <a:cs typeface="Vidaloka"/>
                <a:sym typeface="Roboto"/>
              </a:rPr>
              <a:t>28 370 925,84 lei</a:t>
            </a:r>
            <a:r>
              <a:rPr lang="en" sz="1200" b="1" dirty="0">
                <a:solidFill>
                  <a:srgbClr val="002060"/>
                </a:solidFill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lang="ro-MO" sz="1200" b="1" dirty="0">
                <a:solidFill>
                  <a:srgbClr val="002060"/>
                </a:solidFill>
                <a:latin typeface="Vidaloka"/>
                <a:ea typeface="Vidaloka"/>
                <a:cs typeface="Vidaloka"/>
                <a:sym typeface="Vidaloka"/>
              </a:rPr>
              <a:t>43 </a:t>
            </a:r>
            <a:r>
              <a:rPr lang="en" sz="1200" b="1" dirty="0" smtClean="0">
                <a:solidFill>
                  <a:srgbClr val="002060"/>
                </a:solidFill>
                <a:latin typeface="Vidaloka"/>
                <a:ea typeface="Vidaloka"/>
                <a:cs typeface="Vidaloka"/>
                <a:sym typeface="Fira Sans Extra Condensed"/>
              </a:rPr>
              <a:t>%</a:t>
            </a:r>
            <a:endParaRPr sz="1200" b="1" dirty="0">
              <a:solidFill>
                <a:srgbClr val="002060"/>
              </a:solidFill>
              <a:latin typeface="Vidaloka"/>
              <a:ea typeface="Vidaloka"/>
              <a:cs typeface="Vidaloka"/>
              <a:sym typeface="Fira Sans Extra Condensed"/>
            </a:endParaRPr>
          </a:p>
        </p:txBody>
      </p:sp>
      <p:sp>
        <p:nvSpPr>
          <p:cNvPr id="42" name="Google Shape;80;p18"/>
          <p:cNvSpPr txBox="1"/>
          <p:nvPr/>
        </p:nvSpPr>
        <p:spPr>
          <a:xfrm>
            <a:off x="7067151" y="406498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MO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64 933 733,58 lei</a:t>
            </a:r>
            <a:endParaRPr lang="ro-MO" sz="12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" y="114301"/>
            <a:ext cx="1549910" cy="42280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2023 Annual Report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1642C5"/>
      </a:accent1>
      <a:accent2>
        <a:srgbClr val="155FE5"/>
      </a:accent2>
      <a:accent3>
        <a:srgbClr val="2A8BFD"/>
      </a:accent3>
      <a:accent4>
        <a:srgbClr val="434343"/>
      </a:accent4>
      <a:accent5>
        <a:srgbClr val="888888"/>
      </a:accent5>
      <a:accent6>
        <a:srgbClr val="CCCC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1066</Words>
  <Application>Microsoft Office PowerPoint</Application>
  <PresentationFormat>Экран (16:9)</PresentationFormat>
  <Paragraphs>219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Fira Sans Extra Condensed Medium</vt:lpstr>
      <vt:lpstr>Poppins Bold</vt:lpstr>
      <vt:lpstr>Abel</vt:lpstr>
      <vt:lpstr>Montserrat</vt:lpstr>
      <vt:lpstr>Vidaloka</vt:lpstr>
      <vt:lpstr>Fira Sans Extra Condensed SemiBold</vt:lpstr>
      <vt:lpstr>Mukta</vt:lpstr>
      <vt:lpstr>Fira Sans Extra Condensed</vt:lpstr>
      <vt:lpstr>Muli</vt:lpstr>
      <vt:lpstr>Arial</vt:lpstr>
      <vt:lpstr>Roboto</vt:lpstr>
      <vt:lpstr>Business 2023 Annual Report Infographics by Slidesgo</vt:lpstr>
      <vt:lpstr>Raport privind progresul implementării Programului Operațional Regional 2022-2024</vt:lpstr>
      <vt:lpstr>Презентация PowerPoint</vt:lpstr>
      <vt:lpstr>Презентация PowerPoint</vt:lpstr>
      <vt:lpstr>Презентация PowerPoint</vt:lpstr>
      <vt:lpstr> Domeniul de intervenție: Sporirea atractivității turistice</vt:lpstr>
      <vt:lpstr>Domeniul de intervenție:  Revitalizarea urbană și dezvoltarea infrastructurii publice  Proiect: Crearea unei zone de agrement pentru  sporirea calității vieții locuitorilor din or. Ialoveni</vt:lpstr>
      <vt:lpstr>Презентация PowerPoint</vt:lpstr>
      <vt:lpstr> Domeniul de intervenție:  Aprovizionare cu apă și sanitație </vt:lpstr>
      <vt:lpstr>Презентация PowerPoint</vt:lpstr>
      <vt:lpstr>Proiectul “Îmbunătăţirea infrastructurii  de apă în Moldova Centrală” KfW  </vt:lpstr>
      <vt:lpstr> Domeniul de intervenție: Aprovizionarea cu apă și sanitație Proiectul: “Îmbunătățirea calității vieții cetățenilor or. Rezina:  asigurarea accesului la sistemul de canalizare” </vt:lpstr>
      <vt:lpstr>Презентация PowerPoint</vt:lpstr>
      <vt:lpstr>Valorificarea mijloacelor financiare din FNDRL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privind progresul implementării Programului Operațional Regional 2022-2024</dc:title>
  <dc:creator>user</dc:creator>
  <cp:lastModifiedBy>User</cp:lastModifiedBy>
  <cp:revision>95</cp:revision>
  <cp:lastPrinted>2024-04-24T12:12:16Z</cp:lastPrinted>
  <dcterms:modified xsi:type="dcterms:W3CDTF">2024-04-26T12:05:06Z</dcterms:modified>
</cp:coreProperties>
</file>