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27" r:id="rId5"/>
    <p:sldMasterId id="2147483703" r:id="rId6"/>
    <p:sldMasterId id="2147483715" r:id="rId7"/>
    <p:sldMasterId id="2147483648" r:id="rId8"/>
  </p:sldMasterIdLst>
  <p:notesMasterIdLst>
    <p:notesMasterId r:id="rId24"/>
  </p:notesMasterIdLst>
  <p:sldIdLst>
    <p:sldId id="278" r:id="rId9"/>
    <p:sldId id="267" r:id="rId10"/>
    <p:sldId id="381" r:id="rId11"/>
    <p:sldId id="282" r:id="rId12"/>
    <p:sldId id="286" r:id="rId13"/>
    <p:sldId id="281" r:id="rId14"/>
    <p:sldId id="382" r:id="rId15"/>
    <p:sldId id="280" r:id="rId16"/>
    <p:sldId id="383" r:id="rId17"/>
    <p:sldId id="285" r:id="rId18"/>
    <p:sldId id="387" r:id="rId19"/>
    <p:sldId id="386" r:id="rId20"/>
    <p:sldId id="384" r:id="rId21"/>
    <p:sldId id="385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9D7"/>
    <a:srgbClr val="EE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8" autoAdjust="0"/>
    <p:restoredTop sz="94655" autoAdjust="0"/>
  </p:normalViewPr>
  <p:slideViewPr>
    <p:cSldViewPr snapToGrid="0">
      <p:cViewPr varScale="1">
        <p:scale>
          <a:sx n="116" d="100"/>
          <a:sy n="116" d="100"/>
        </p:scale>
        <p:origin x="33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3C63F-932C-4E33-B267-229C602C10E1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F595D-7A20-49F8-B11F-67EFD204D3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15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4" hasCustomPrompt="1"/>
          </p:nvPr>
        </p:nvSpPr>
        <p:spPr>
          <a:xfrm>
            <a:off x="2047875" y="1588168"/>
            <a:ext cx="8115300" cy="9772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</a:p>
          <a:p>
            <a:pPr lvl="4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8118" y="2702651"/>
            <a:ext cx="8114951" cy="342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353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0639-0A37-4A3A-B1BB-B9CC23DE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12A3-C9FB-4F73-AD08-B727C5FC4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D76DA-9C75-481C-B6BF-0E5F678B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211AE-0D16-43A5-A5EF-8EF6AEE0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CE807-02B1-43E4-BE88-0FEEF163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B8E5C-1A26-44C8-A6BC-97C910AA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7C8BF-EE90-49CC-A3DD-67C4AFB5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D38AF-629E-47DF-8243-374E8BE2A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9849B-555F-4E86-9BDE-A7EAB0DFE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37DE2-2F4D-46EC-93E9-148B8460C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0A3BE5-AF1A-4AE4-9853-E46679B4B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6C2DAD-30E7-474E-954F-D61B8107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1C1C47-DA60-4AA0-887A-95BF4A5B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56482-6B95-423B-81DA-15139A98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81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7BDB-948C-43A3-B18B-B020C7F5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F0DC6-2058-4247-B1F2-8C721CCB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6440F-3895-41D7-98FC-D61B5231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8D02C-F4E7-4813-8511-AA9D5DE7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79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9739B6-4884-4BA9-8BEF-08B7FC40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184AA-5000-4BDE-BA50-E8BAB8FB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A6739-EF7F-4BA8-9BA1-33E79ABE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79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B034C-2AA1-4A9A-A966-0199B82F6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A904D-ECAC-4856-849B-F1794D4B0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4DD2C-17EF-48E2-8264-0353AC6E6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F7D23-EC3B-4E2F-AFF0-7F7525E4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F805C-F9DA-4926-843C-89DC2D6B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21BE8-7DD4-41AC-9FE9-FAFCF173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176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E408-8391-4673-AFE3-3A252872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57E5A-6452-4661-9D9C-70733CA52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169FC-F6A0-4FAE-888A-3CAEF110F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3AA72-1122-4A16-92F7-3E7607C9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1E049-D3A4-42F4-998C-DB0AAA02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8E6E4-4B56-4515-B060-95DF0AE2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35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30C2-4557-44A5-AE6F-DB053BA9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5E1C8-78BB-40C7-9A71-FFF1FF481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418BF-44A6-4B9F-BC71-014C68EB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1C88-E9A8-4250-AC63-3CB52BAC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F679B-3061-4E87-9E96-0F6921F9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9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19D5DF-CD42-4822-99F4-71B57673B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3DF93-61C1-4124-A1E3-E3E2FC75B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58DBB-9B86-4DAD-8983-EB0D4AFE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37B97-BE4F-4324-9BDA-BFFF6FD2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32C72-2056-465D-B4BE-101EE166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076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6542-699A-4C75-9996-94F06EE6F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14048-593D-4D70-A43F-1FEAD3191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B1E6D-99A4-4466-94D5-EBFF5C2D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6D5DF-F054-4E8D-A22F-E5D137B0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F9C1B-0023-4318-9D4E-42391A29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97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D50B-9B71-491B-A073-CB273C86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2B317-12F2-482D-890F-299F3C3E1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9C7F1-C6B1-4E01-AD5E-6EE87043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397AC-361A-4988-8BEA-019AFE74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127B3-D28F-4C44-B24A-10C5D12F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18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 hasCustomPrompt="1"/>
          </p:nvPr>
        </p:nvSpPr>
        <p:spPr>
          <a:xfrm>
            <a:off x="2047261" y="1581875"/>
            <a:ext cx="8114951" cy="45442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18416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21F6-093D-4F9F-B192-112FFC8D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00C08-545E-46C3-9BC0-D96571CF2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7ED4B-5569-40FF-90AF-E511D22D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54E03-1EA6-4200-857B-A6300079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574EE-FBDF-4205-9740-F37DAB28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871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9DD49-AA68-49FE-83A7-7407EAC2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07489-F24D-4FBF-9E81-5C5698435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15C0A-A892-4D8F-BB5D-03A8AD1E1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1D91B-C2B2-4E3E-BCC7-37E652FA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8B5E8-DEDB-4D26-AAC6-09F5E51D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08768-1760-4445-83C2-E0D7CF2A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574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71F3-E857-443D-87C7-1260B5918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85EE2-58DC-462B-BD5C-15568C29C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42966-B75B-4DA9-B7BD-79FCBACD9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3A155-8661-47F8-9D3A-45BA043A6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49C74-A705-4463-990C-CD297ABAA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4BEA1-5348-43A2-A4B7-9610C770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0127D9-C41D-4499-8881-BE1A6F09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4CCF1-98F8-4FF5-A36E-15D54E47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13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3C28-0D89-45CE-874D-1040E93CA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613B8-8863-4555-802A-D572A64B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08198-BC85-4A1D-BD0E-D71CD7F1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B460C-887F-41E1-A821-596AAA5B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090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480182-7528-4DEB-A657-2263CB8E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03D635-0C5B-4B40-BF7D-2761DCA5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477FF-ACCB-43B8-A5CC-B361692D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792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618A-F629-44D2-B4C7-859C7592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1D676-42F5-423E-89A7-F7874EAF8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77207-483A-4A0B-B7DB-96C12341F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C6D95-5F42-4ED0-9B97-6EB9960B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15EDB-B773-416B-86C0-D551A03F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B9CA6-B724-421A-B1D3-79778CB7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553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69E7-230D-423B-A5A8-7F76B38F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41765F-F000-4B68-93F6-4F25E546D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2DE84-CD40-4DFA-A72C-A27BACDA2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4710C-D056-446F-B39B-89EBB058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A126B-CA05-463D-AB1C-B9E5B463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C2A37-4F99-41BD-B943-FDB1EC04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514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D462-3B14-43A7-8E54-4A353ECF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2A4ED0-236B-442E-9EDC-9CAAE1304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3A57C-0D64-497B-A438-43C54F09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36BE-7E2A-452B-99F4-E1E65BBA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C9566-CBF0-44E7-84C5-2B565E1A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12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CB34F1-65CC-4ED5-9DB5-F5E9A8AAB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8AF15-D99C-4DC5-9295-DFA9DAE23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A003A-D00F-409A-918E-5FCDB64C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05D2-5496-42A5-8DB8-0168A04B1F5D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DC154-358A-4F6A-B67A-934F90DF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DBDC-F8FE-43DD-815A-AFD2C7D5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892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A902-BDD0-4152-96FE-0583D2CED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7A24C-5E89-4C83-8A74-C1E8F3628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E254-1ACD-4A25-B64D-07907CB47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9407D-C705-4582-8D28-204E0796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BB71A-8171-4DE6-8D9D-A2B9964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04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048117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095998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78060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CB92-1F2D-448D-B7F8-E8BD792A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A4293-6F6D-4D8D-8014-BFDC8F593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0A7C-87BC-4C5A-AEEF-4315B3C0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D550E-B184-494B-8580-8AB56E11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3D86C-F09A-4C5C-A6C6-F0905E5D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46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5047-B33F-4E0D-9C33-C5CE0306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04010-0ADF-4D83-AD98-1F688040B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79DE2-BDE7-4C12-A611-B6715393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E1ED0-2B5C-436D-A02B-7EF9DC18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C1F5B-952C-4883-A437-381B88BC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980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2667-F2F8-426A-A248-CAF93696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E7423-D301-46B0-BC5F-7DB7AEA49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31472-D842-4021-866D-7555C2CB0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B87E2-3336-4DCD-9450-96D376D0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DBBAA-8848-4CBF-9B34-264A3944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F0440-0D87-4FEF-81C4-C654CB29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793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0B27-80A0-4622-9C85-39650D82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F1295-82F3-4094-BD26-2199016A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BE9B1-1689-4DBE-8A76-BEF5E1409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A8D5E3-BDF0-4D7E-BD06-0362F29AE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275D9-654F-4109-956E-7C514B1E0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6CE63-0E4D-4995-A50B-4E0E7E36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05321-41E9-4439-BED7-DE1DEBE3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399AA-6707-486C-AB18-BF36AF43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02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607E-DFE0-44A1-BF82-A1CAF6A6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A9C73-49B3-4D8E-9BAE-D582FFA4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67AD4-00F6-4533-ABFF-2DE46126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B5EAB-F0AF-4155-8689-36297634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668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D534-A6AB-40D2-8B91-2673582A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DC771-ED00-47E4-8220-8760CA14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E99DC-E4FF-40A2-A46E-0F85B353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393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AAFA-F0C3-459E-995F-03B89B877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FC1CA-DDE0-4468-8B30-6320069A8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2FD8F-6966-48C0-B9B6-AC5ED3CD2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0808C-8690-46D9-9286-4C331ABE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D2AFD-7E15-4850-BF1E-59209DF6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8A840-9008-4877-80EB-63372FEB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143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6A81-DB6A-4F3F-B8C0-D1532638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1455AF-39F2-4CFD-B31D-7961FF22F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CCE14-1601-410B-8E08-9CC6A4828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7DE99-AA3D-423D-A398-100602CA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8FFE6-9D08-4BCD-B2AA-7783A259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2A2A-AA9A-4C05-A2FD-A815BAEC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63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90EA-A817-401A-84F3-9092C042E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551AC-20DA-4A98-85B6-7F58F90DC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7794F-C512-4DAB-87DE-F5C11B97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1150A-CBDA-4321-B23A-2D8136EF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4B58E-314D-4059-B51A-7203DC55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867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32FD0-3637-41EA-B607-7345C5E107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E31ED-6ABE-45F6-AE5F-87CCF4ECB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CCDD3-0B4A-49A2-8006-3787ACD9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DF03-E557-41CA-AF31-6F1E95FE97BF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E4F59-A825-4D9B-97A2-2DE499AA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44DC6-F487-43B6-BD92-36DB99A0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09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5288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 noChangeAspect="1"/>
          </p:cNvSpPr>
          <p:nvPr userDrawn="1"/>
        </p:nvSpPr>
        <p:spPr>
          <a:xfrm>
            <a:off x="4439817" y="1556792"/>
            <a:ext cx="7567534" cy="46805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880100" y="3609975"/>
            <a:ext cx="5421313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5" name="Rounded Rectangle 4"/>
          <p:cNvSpPr>
            <a:spLocks noChangeAspect="1"/>
          </p:cNvSpPr>
          <p:nvPr userDrawn="1"/>
        </p:nvSpPr>
        <p:spPr>
          <a:xfrm>
            <a:off x="213066" y="1556792"/>
            <a:ext cx="4082735" cy="46805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effectLst>
                <a:outerShdw blurRad="50800" dist="50800" dir="54000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05979" y="485298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white">
                    <a:alpha val="50000"/>
                  </a:prstClr>
                </a:solidFill>
              </a:rPr>
              <a:t>a water secure world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954253" y="4852988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10336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93675" y="1556792"/>
            <a:ext cx="4092575" cy="468052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Click the icon to add a photo</a:t>
            </a:r>
          </a:p>
          <a:p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880100" y="3609975"/>
            <a:ext cx="5421313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954253" y="4852988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319864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8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2048118" y="2059145"/>
            <a:ext cx="8114950" cy="38862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222501" y="4130675"/>
            <a:ext cx="5541878" cy="9382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Section break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22501" y="5068889"/>
            <a:ext cx="6993688" cy="4495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32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…add text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61938" y="2058988"/>
            <a:ext cx="1503362" cy="391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the icon to add a photo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0425626" y="2058988"/>
            <a:ext cx="1503362" cy="391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the icon to add a photo</a:t>
            </a:r>
          </a:p>
        </p:txBody>
      </p:sp>
    </p:spTree>
    <p:extLst>
      <p:ext uri="{BB962C8B-B14F-4D97-AF65-F5344CB8AC3E}">
        <p14:creationId xmlns:p14="http://schemas.microsoft.com/office/powerpoint/2010/main" val="218886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6BC3-3B16-4B6A-BB72-E0132B157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A6DE0-7254-47DF-A0D1-12BC6C627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A0B09-2624-4924-9BF4-02A21731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CAE26-6F46-4115-8B0F-82D827126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C3E09-5E81-4AD6-8DCD-F6D91FC2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19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F60C-3DEF-40C6-BE66-5C1019C4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BA5EA-E98B-4CDF-B249-15296938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F4977-E11A-4266-94D7-2C96B556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E7034-B782-4FB2-9431-F99573C6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2DEB5-E8AE-46E5-ACCB-C8CE5ABF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10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686B-B390-4975-847D-59C8C609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249C1-C4CD-456F-B676-262F69709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8D065-0E16-4953-8BEF-3D5810E6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F5-942E-4350-A644-BF8A5730FEB6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9CE6C-4E4E-4319-9355-6A297E19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2B12D-9384-4705-87D0-50FC7566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58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1" y="6604922"/>
            <a:ext cx="2082799" cy="253078"/>
          </a:xfrm>
          <a:prstGeom prst="round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295752" y="6604922"/>
            <a:ext cx="7600497" cy="253078"/>
          </a:xfrm>
          <a:prstGeom prst="round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Stakeholder Engagement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0" y="6629400"/>
            <a:ext cx="478582" cy="2286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9470" y="6604922"/>
            <a:ext cx="94916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April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54079" y="6604924"/>
            <a:ext cx="531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2019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52171" y="6604922"/>
            <a:ext cx="67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6C66C0-1198-43F2-B192-0F422C59EAAA}" type="slidenum">
              <a:rPr lang="en-GB" sz="1200" smtClean="0">
                <a:solidFill>
                  <a:schemeClr val="bg1"/>
                </a:solidFill>
              </a:rPr>
              <a:t>‹#›</a:t>
            </a:fld>
            <a:r>
              <a:rPr lang="en-GB" sz="1200" dirty="0">
                <a:solidFill>
                  <a:schemeClr val="bg1"/>
                </a:solidFill>
              </a:rPr>
              <a:t>/15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31" y="436794"/>
            <a:ext cx="2290569" cy="50510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0129287" y="6514068"/>
            <a:ext cx="1817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none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www.</a:t>
            </a:r>
            <a:r>
              <a:rPr lang="en-US" sz="1800" u="none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gwpcee.</a:t>
            </a:r>
            <a:r>
              <a:rPr lang="en-US" sz="1800" u="none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org</a:t>
            </a:r>
            <a:endParaRPr lang="en-GB" sz="1800" u="none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0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9" r:id="rId2"/>
    <p:sldLayoutId id="2147483700" r:id="rId3"/>
    <p:sldLayoutId id="2147483701" r:id="rId4"/>
    <p:sldLayoutId id="2147483693" r:id="rId5"/>
    <p:sldLayoutId id="21474836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9F46A-82C8-43F9-8839-6F3F1B02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75FC2-FD2B-4278-A721-89952B2DE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529B6-D32A-4321-9BED-1035548FD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7AF5-942E-4350-A644-BF8A5730FEB6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BDF9-06CD-4A2A-AB77-2CC269B4F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001E6-01C0-4DF8-8801-4152F60BD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FA342-8C43-4787-B7CF-F6F67C2A50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9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2D6A9-BDDD-438A-AB77-25CF8FDD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E59DF-A0DF-4FA0-8F13-46E9D4BBE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DB2C9-3590-4F8A-95D7-5668909DA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405D2-5496-42A5-8DB8-0168A04B1F5D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478B8-D6C7-40D2-9AC6-4AE058645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57662-ADF3-4F72-9CC1-8C967762E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387A-67F3-416C-A944-9ED94C6AC2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6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E2EC23-265D-4582-AE14-C97698EE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6BFF9-D629-49AB-B3C3-6538A5F28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9905D-7FFF-45AE-A396-45BB25790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EDF03-E557-41CA-AF31-6F1E95FE97BF}" type="datetimeFigureOut">
              <a:rPr lang="en-GB" smtClean="0"/>
              <a:t>15/04/2019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6662B-CF3C-408E-9435-E8C8EE57D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57E5D-5CBF-4257-8D48-5EF8A9B2C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2830A-8959-4315-B129-74A5B7F1D5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76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68" y="464360"/>
            <a:ext cx="4066178" cy="896657"/>
          </a:xfrm>
          <a:prstGeom prst="rect">
            <a:avLst/>
          </a:prstGeom>
        </p:spPr>
      </p:pic>
      <p:sp>
        <p:nvSpPr>
          <p:cNvPr id="6" name="Rounded Rectangle 5"/>
          <p:cNvSpPr>
            <a:spLocks noChangeAspect="1"/>
          </p:cNvSpPr>
          <p:nvPr userDrawn="1"/>
        </p:nvSpPr>
        <p:spPr>
          <a:xfrm>
            <a:off x="4439817" y="1556792"/>
            <a:ext cx="7567534" cy="46805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266194" y="6363774"/>
            <a:ext cx="1817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none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www.</a:t>
            </a:r>
            <a:r>
              <a:rPr lang="en-US" sz="1800" u="none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gwpcee.</a:t>
            </a:r>
            <a:r>
              <a:rPr lang="en-US" sz="1800" u="none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org</a:t>
            </a:r>
            <a:endParaRPr lang="en-GB" sz="1800" u="none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2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8" b="27968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464908" y="2466196"/>
            <a:ext cx="7471719" cy="1243013"/>
          </a:xfrm>
        </p:spPr>
        <p:txBody>
          <a:bodyPr/>
          <a:lstStyle/>
          <a:p>
            <a:r>
              <a:rPr lang="ro-MD" sz="3400" dirty="0"/>
              <a:t>De la întrebări simple la răspunsuri complexe</a:t>
            </a:r>
            <a:r>
              <a:rPr lang="en-GB" sz="3400" dirty="0"/>
              <a:t>: </a:t>
            </a:r>
            <a:br>
              <a:rPr lang="en-GB" sz="3400" dirty="0"/>
            </a:br>
            <a:r>
              <a:rPr lang="ro-MD" sz="3000" dirty="0"/>
              <a:t>De ce</a:t>
            </a:r>
            <a:r>
              <a:rPr lang="en-GB" sz="3000" dirty="0"/>
              <a:t>, </a:t>
            </a:r>
            <a:r>
              <a:rPr lang="ro-MD" sz="3000" dirty="0"/>
              <a:t>când, cum de interacționat cu părțile interesate </a:t>
            </a:r>
            <a:r>
              <a:rPr lang="en-GB" sz="3000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86237-096F-4E12-B0A8-0DF6F8DC16B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00242" y="4671755"/>
            <a:ext cx="4347160" cy="577767"/>
          </a:xfrm>
        </p:spPr>
        <p:txBody>
          <a:bodyPr/>
          <a:lstStyle/>
          <a:p>
            <a:r>
              <a:rPr lang="en-US" dirty="0"/>
              <a:t>Gergana Majercakova</a:t>
            </a:r>
          </a:p>
          <a:p>
            <a:r>
              <a:rPr lang="ro-MD" dirty="0"/>
              <a:t>Parteneriatul mondial pentru apă </a:t>
            </a:r>
          </a:p>
          <a:p>
            <a:r>
              <a:rPr lang="ro-MD" dirty="0"/>
              <a:t>Europa centrală și de est </a:t>
            </a:r>
            <a:endParaRPr lang="en-US" dirty="0"/>
          </a:p>
        </p:txBody>
      </p:sp>
      <p:pic>
        <p:nvPicPr>
          <p:cNvPr id="3073" name="Picture 5" descr="RDA_logo">
            <a:extLst>
              <a:ext uri="{FF2B5EF4-FFF2-40B4-BE49-F238E27FC236}">
                <a16:creationId xmlns:a16="http://schemas.microsoft.com/office/drawing/2014/main" id="{EA1BA9AD-FEF6-4C88-9DE2-15428AE52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9" y="286877"/>
            <a:ext cx="1045519" cy="10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docs-internal-guid-587e082e-d083-516f-1a25-4136d3a13f13" descr="https://lh5.googleusercontent.com/DHkiaxWb8TlD-zAQs6dcsKo9Ti0NPdG_LdXEAPen6Nk1Ch2iNPfvv6wT2tLIbmbr2R7wMALwAexTsSuB4vPZJ3XC74DE69UmWXzgt6p3CMp8IN2pzL5jb5prJPxH9eXQH20">
            <a:extLst>
              <a:ext uri="{FF2B5EF4-FFF2-40B4-BE49-F238E27FC236}">
                <a16:creationId xmlns:a16="http://schemas.microsoft.com/office/drawing/2014/main" id="{4102ED25-EA00-46A6-88EB-B0177EE3A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94" y="474607"/>
            <a:ext cx="2832530" cy="84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7" descr="stema straseni strejer2">
            <a:extLst>
              <a:ext uri="{FF2B5EF4-FFF2-40B4-BE49-F238E27FC236}">
                <a16:creationId xmlns:a16="http://schemas.microsoft.com/office/drawing/2014/main" id="{BFF2FBC2-8972-4F7A-8ED1-B460D7DDF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8" b="33748"/>
          <a:stretch>
            <a:fillRect/>
          </a:stretch>
        </p:blipFill>
        <p:spPr bwMode="auto">
          <a:xfrm>
            <a:off x="1309044" y="362618"/>
            <a:ext cx="1352550" cy="10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Obrázok 8" descr="SlovakAid GIS MALE">
            <a:extLst>
              <a:ext uri="{FF2B5EF4-FFF2-40B4-BE49-F238E27FC236}">
                <a16:creationId xmlns:a16="http://schemas.microsoft.com/office/drawing/2014/main" id="{D25C06B7-29AD-4F3B-9F9A-11B70B09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03" y="255985"/>
            <a:ext cx="2341754" cy="10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2767EF-9351-421B-BD38-276C04296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800" y="2738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44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589004" y="1037783"/>
            <a:ext cx="10659762" cy="594859"/>
          </a:xfrm>
        </p:spPr>
        <p:txBody>
          <a:bodyPr/>
          <a:lstStyle/>
          <a:p>
            <a:r>
              <a:rPr lang="en-GB" b="1" dirty="0"/>
              <a:t>Obliga</a:t>
            </a:r>
            <a:r>
              <a:rPr lang="ro-MD" b="1" dirty="0"/>
              <a:t>ția de a angaja și implica părțile interesate în conformitate cu Directiva-cadru privind apa a UE </a:t>
            </a:r>
            <a:endParaRPr lang="en-GB" b="1" dirty="0"/>
          </a:p>
          <a:p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730596" y="381896"/>
            <a:ext cx="8730807" cy="1123073"/>
          </a:xfrm>
        </p:spPr>
        <p:txBody>
          <a:bodyPr/>
          <a:lstStyle/>
          <a:p>
            <a:r>
              <a:rPr lang="pt-BR" dirty="0"/>
              <a:t>Directiva-cadru privind apa a UE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E7DB96-4B3B-4920-BE0C-64ABA1290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8325" y="1821343"/>
            <a:ext cx="12414421" cy="3424238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</a:pPr>
            <a:r>
              <a:rPr lang="ro-MD" sz="2000" dirty="0"/>
              <a:t>Directiva-cadru privind apa a UE nu specifică cine decide în privința sferei de aplicare și amploarei participării publicului și părților interesate. </a:t>
            </a:r>
            <a:endParaRPr lang="en-US" altLang="sv-SE" sz="2000" b="0" dirty="0"/>
          </a:p>
          <a:p>
            <a:pPr lvl="1">
              <a:lnSpc>
                <a:spcPct val="110000"/>
              </a:lnSpc>
            </a:pPr>
            <a:r>
              <a:rPr lang="ro-MD" sz="2000" dirty="0"/>
              <a:t>Directiva-cadru privind apa a UE  nu specifică cine va asigura participarea publicului la nivel local, regional, național și European. </a:t>
            </a:r>
            <a:endParaRPr lang="en-US" altLang="sv-SE" sz="2000" b="0" dirty="0"/>
          </a:p>
          <a:p>
            <a:pPr lvl="1">
              <a:lnSpc>
                <a:spcPct val="110000"/>
              </a:lnSpc>
            </a:pPr>
            <a:r>
              <a:rPr lang="ro-MD" sz="2000" dirty="0"/>
              <a:t>Directiva-cadru privind apa a UE este foarte c</a:t>
            </a:r>
            <a:r>
              <a:rPr lang="en-US" altLang="sv-SE" sz="2000" b="0" dirty="0"/>
              <a:t>omplex</a:t>
            </a:r>
            <a:r>
              <a:rPr lang="ro-MD" altLang="sv-SE" sz="2000" dirty="0"/>
              <a:t>ă pentru a fi înțeleasă de către publicul obișnuit și de către părțile interesate din alte sectoare. </a:t>
            </a:r>
            <a:endParaRPr lang="en-US" altLang="sv-SE" sz="2000" b="0" dirty="0"/>
          </a:p>
          <a:p>
            <a:pPr lvl="1">
              <a:lnSpc>
                <a:spcPct val="110000"/>
              </a:lnSpc>
            </a:pPr>
            <a:r>
              <a:rPr lang="en-US" altLang="sv-SE" sz="2000" b="0" dirty="0"/>
              <a:t>I</a:t>
            </a:r>
            <a:r>
              <a:rPr lang="ro-MD" altLang="sv-SE" sz="2000" b="0" dirty="0"/>
              <a:t>mplicarea are caracter</a:t>
            </a:r>
            <a:r>
              <a:rPr lang="en-US" altLang="sv-SE" sz="2000" b="0" dirty="0"/>
              <a:t> “formal”</a:t>
            </a:r>
            <a:r>
              <a:rPr lang="ro-MD" altLang="sv-SE" sz="2000" b="0" dirty="0"/>
              <a:t> și atelierele/consultațiile asociate sunt slab </a:t>
            </a:r>
            <a:r>
              <a:rPr lang="en-US" altLang="sv-SE" sz="2000" b="0" dirty="0"/>
              <a:t> </a:t>
            </a:r>
            <a:r>
              <a:rPr lang="ro-MD" altLang="sv-SE" sz="2000" b="0" dirty="0"/>
              <a:t>reprezentate </a:t>
            </a:r>
            <a:endParaRPr lang="en-US" altLang="sv-SE" sz="2000" b="0" dirty="0"/>
          </a:p>
          <a:p>
            <a:pPr lvl="1">
              <a:lnSpc>
                <a:spcPct val="110000"/>
              </a:lnSpc>
            </a:pPr>
            <a:r>
              <a:rPr lang="ro-MD" altLang="sv-SE" sz="2000" b="0" dirty="0"/>
              <a:t>Interacțiunea cu părțile interesate și publicul se consideră a fi un exercițiu voluntar (dreptul de a fi implicat) mai degrabă decât o obligație. </a:t>
            </a:r>
            <a:endParaRPr lang="en-US" altLang="sv-SE" sz="2000" b="0" dirty="0"/>
          </a:p>
          <a:p>
            <a:pPr lvl="1">
              <a:lnSpc>
                <a:spcPct val="110000"/>
              </a:lnSpc>
            </a:pPr>
            <a:r>
              <a:rPr lang="en-US" altLang="sv-SE" sz="2000" b="0" dirty="0"/>
              <a:t>P</a:t>
            </a:r>
            <a:r>
              <a:rPr lang="ro-MD" altLang="sv-SE" sz="2000" b="0" dirty="0"/>
              <a:t>articiparea publicului și părților interesate necesită capacități financiare. </a:t>
            </a:r>
            <a:endParaRPr lang="en-US" altLang="sv-SE" sz="2000" b="0" dirty="0"/>
          </a:p>
          <a:p>
            <a:pPr marL="0" indent="0">
              <a:buNone/>
            </a:pP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281541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A565040E-B6ED-4C7B-A38E-79B1DC59330D}"/>
              </a:ext>
            </a:extLst>
          </p:cNvPr>
          <p:cNvSpPr txBox="1">
            <a:spLocks/>
          </p:cNvSpPr>
          <p:nvPr/>
        </p:nvSpPr>
        <p:spPr>
          <a:xfrm>
            <a:off x="1065402" y="724272"/>
            <a:ext cx="9562621" cy="1123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MD" altLang="en-US" sz="4000" dirty="0">
                <a:solidFill>
                  <a:srgbClr val="00B050"/>
                </a:solidFill>
                <a:latin typeface="Calibri" panose="020F0502020204030204" pitchFamily="34" charset="0"/>
              </a:rPr>
              <a:t>CÂND părțile interesate trebuie să se implice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22E5BC90-E3CE-4A86-A86F-FC4DE99B4867}"/>
              </a:ext>
            </a:extLst>
          </p:cNvPr>
          <p:cNvSpPr/>
          <p:nvPr/>
        </p:nvSpPr>
        <p:spPr>
          <a:xfrm>
            <a:off x="1065402" y="1991907"/>
            <a:ext cx="9907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MD" altLang="sv-SE" sz="2400" b="1" dirty="0"/>
              <a:t>Cât mai curând cu putință</a:t>
            </a:r>
            <a:r>
              <a:rPr lang="en-US" altLang="sv-SE" sz="2400" dirty="0"/>
              <a:t>, </a:t>
            </a:r>
            <a:r>
              <a:rPr lang="ro-MD" altLang="sv-SE" sz="2400" dirty="0"/>
              <a:t>dar înainte de luarea deciziilor. </a:t>
            </a:r>
            <a:r>
              <a:rPr lang="en-US" altLang="sv-SE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MD" altLang="sv-SE" sz="2400" dirty="0"/>
              <a:t>Niciodată </a:t>
            </a:r>
            <a:r>
              <a:rPr lang="ro-MD" altLang="sv-SE" sz="2400" b="1" dirty="0"/>
              <a:t>nu este prea devreme</a:t>
            </a:r>
            <a:r>
              <a:rPr lang="en-US" altLang="sv-SE" sz="2400" b="1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MD" altLang="sv-SE" sz="2400" dirty="0"/>
              <a:t>În cazul implicării părților interesate la o etapă timpurie în proces, aceștia trebuie să fie informați despre </a:t>
            </a:r>
            <a:r>
              <a:rPr lang="ro-MD" altLang="sv-SE" sz="2400" b="1" dirty="0"/>
              <a:t>rolul lor </a:t>
            </a:r>
            <a:r>
              <a:rPr lang="ro-MD" altLang="sv-SE" sz="2400" dirty="0"/>
              <a:t>și cum aportul lor va fi gestionat. </a:t>
            </a:r>
            <a:r>
              <a:rPr lang="en-US" altLang="sv-SE" sz="2400" dirty="0"/>
              <a:t> 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0642D-F00A-4464-A8B0-AB29C3C56B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0" y="4220022"/>
            <a:ext cx="4010331" cy="22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2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A565040E-B6ED-4C7B-A38E-79B1DC59330D}"/>
              </a:ext>
            </a:extLst>
          </p:cNvPr>
          <p:cNvSpPr txBox="1">
            <a:spLocks/>
          </p:cNvSpPr>
          <p:nvPr/>
        </p:nvSpPr>
        <p:spPr>
          <a:xfrm>
            <a:off x="411112" y="441826"/>
            <a:ext cx="9562621" cy="1123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ro-MD" altLang="en-US" sz="4000" dirty="0">
                <a:solidFill>
                  <a:srgbClr val="00B050"/>
                </a:solidFill>
                <a:latin typeface="Calibri" panose="020F0502020204030204" pitchFamily="34" charset="0"/>
              </a:rPr>
              <a:t>CE trebuie să comunicați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22E5BC90-E3CE-4A86-A86F-FC4DE99B4867}"/>
              </a:ext>
            </a:extLst>
          </p:cNvPr>
          <p:cNvSpPr/>
          <p:nvPr/>
        </p:nvSpPr>
        <p:spPr>
          <a:xfrm>
            <a:off x="411112" y="2067408"/>
            <a:ext cx="10955867" cy="247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o-MD" altLang="sv-SE" sz="2400" dirty="0"/>
              <a:t>Determinați care probleme trebuie abordate la ce nivel.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o-MD" altLang="sv-SE" sz="2400" dirty="0"/>
              <a:t>Determinați ce fel de aporturi pot aduce diferite tipuri de persoane.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o-MD" altLang="sv-SE" sz="2400" dirty="0"/>
              <a:t>Comunicați (primele) rezultate cât mai curând cu putință la diferite scări și între unități relevante la aceeași scară.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o-MD" altLang="sv-SE" sz="2400" dirty="0"/>
              <a:t>Întocmiți un raport de monitorizare (a rezultatelor și următorilor pași), inclusiv cu privire la modul cum implicarea părților interesate a fost asigurată și organizată.  </a:t>
            </a:r>
          </a:p>
        </p:txBody>
      </p:sp>
    </p:spTree>
    <p:extLst>
      <p:ext uri="{BB962C8B-B14F-4D97-AF65-F5344CB8AC3E}">
        <p14:creationId xmlns:p14="http://schemas.microsoft.com/office/powerpoint/2010/main" val="144553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A565040E-B6ED-4C7B-A38E-79B1DC59330D}"/>
              </a:ext>
            </a:extLst>
          </p:cNvPr>
          <p:cNvSpPr txBox="1">
            <a:spLocks/>
          </p:cNvSpPr>
          <p:nvPr/>
        </p:nvSpPr>
        <p:spPr>
          <a:xfrm>
            <a:off x="411112" y="441826"/>
            <a:ext cx="9562621" cy="1123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MD" altLang="en-US" sz="4000" dirty="0">
                <a:solidFill>
                  <a:srgbClr val="00B050"/>
                </a:solidFill>
                <a:latin typeface="Calibri" panose="020F0502020204030204" pitchFamily="34" charset="0"/>
              </a:rPr>
              <a:t>CUM trebuie să se comunice </a:t>
            </a:r>
            <a:r>
              <a:rPr lang="en-US" altLang="en-US" sz="40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6E8578-0CD3-4810-934D-A0C721A64DE4}"/>
              </a:ext>
            </a:extLst>
          </p:cNvPr>
          <p:cNvSpPr txBox="1">
            <a:spLocks/>
          </p:cNvSpPr>
          <p:nvPr/>
        </p:nvSpPr>
        <p:spPr>
          <a:xfrm>
            <a:off x="2586567" y="1851494"/>
            <a:ext cx="7018866" cy="21528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o-MD" sz="2400" b="1" dirty="0"/>
              <a:t>Puneți întrebări bune</a:t>
            </a:r>
            <a:r>
              <a:rPr lang="sv-SE" sz="2400" b="1" dirty="0"/>
              <a:t>:</a:t>
            </a:r>
          </a:p>
          <a:p>
            <a:pPr lvl="1">
              <a:lnSpc>
                <a:spcPct val="100000"/>
              </a:lnSpc>
            </a:pPr>
            <a:r>
              <a:rPr lang="sv-SE" sz="2000" dirty="0"/>
              <a:t>Simpl</a:t>
            </a:r>
            <a:r>
              <a:rPr lang="ro-MD" sz="2000" dirty="0"/>
              <a:t>e</a:t>
            </a:r>
            <a:r>
              <a:rPr lang="sv-SE" sz="2000" dirty="0"/>
              <a:t>: </a:t>
            </a:r>
            <a:r>
              <a:rPr lang="ro-MD" sz="2000" dirty="0"/>
              <a:t> puneți întrebări directe și evitați să fiți vagi </a:t>
            </a:r>
            <a:endParaRPr lang="sv-SE" sz="2000" dirty="0"/>
          </a:p>
          <a:p>
            <a:pPr lvl="1">
              <a:lnSpc>
                <a:spcPct val="100000"/>
              </a:lnSpc>
            </a:pPr>
            <a:r>
              <a:rPr lang="ro-MD" sz="2000" dirty="0"/>
              <a:t>Focusați-vă pe</a:t>
            </a:r>
            <a:r>
              <a:rPr lang="en-US" sz="2000" dirty="0"/>
              <a:t>: </a:t>
            </a:r>
            <a:r>
              <a:rPr lang="ro-MD" sz="2000" dirty="0"/>
              <a:t>punerea întrebărilor despre idei multiple, probleme sau teme în cazul în care un chestionar de consultare a părților interesate îngreunează oferirea de răspunsuri, potențial diluând rezultatele dvs. </a:t>
            </a:r>
            <a:endParaRPr lang="sv-SE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24420-A492-431B-AA0C-84C162E59C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16" y="2370516"/>
            <a:ext cx="1811163" cy="1811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1408E7-645F-4887-9D31-3F3D6BD804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230" y="4013899"/>
            <a:ext cx="2234495" cy="2234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D240D3-956B-45C1-81FB-88655241CEA5}"/>
              </a:ext>
            </a:extLst>
          </p:cNvPr>
          <p:cNvSpPr txBox="1">
            <a:spLocks/>
          </p:cNvSpPr>
          <p:nvPr/>
        </p:nvSpPr>
        <p:spPr>
          <a:xfrm>
            <a:off x="1372620" y="4465181"/>
            <a:ext cx="6607860" cy="1916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MD" sz="2400" b="1" dirty="0"/>
              <a:t>Acordați atenție ce părțile interesate vă comunică </a:t>
            </a:r>
            <a:endParaRPr lang="sv-SE" sz="2400" b="1" dirty="0"/>
          </a:p>
          <a:p>
            <a:pPr lvl="1"/>
            <a:r>
              <a:rPr lang="ro-MD" sz="2000" b="0" dirty="0"/>
              <a:t>Nu irosiți timpul părților interesate prin bombardarea lor cu informații fără ”implicare” </a:t>
            </a:r>
            <a:endParaRPr lang="sv-SE" sz="2000" b="0" dirty="0"/>
          </a:p>
          <a:p>
            <a:pPr lvl="1"/>
            <a:r>
              <a:rPr lang="ro-MD" sz="2000" b="0" dirty="0"/>
              <a:t>Oferiți</a:t>
            </a:r>
            <a:r>
              <a:rPr lang="sv-SE" sz="2000" b="0" dirty="0"/>
              <a:t> feedback</a:t>
            </a:r>
          </a:p>
        </p:txBody>
      </p:sp>
    </p:spTree>
    <p:extLst>
      <p:ext uri="{BB962C8B-B14F-4D97-AF65-F5344CB8AC3E}">
        <p14:creationId xmlns:p14="http://schemas.microsoft.com/office/powerpoint/2010/main" val="8653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A565040E-B6ED-4C7B-A38E-79B1DC59330D}"/>
              </a:ext>
            </a:extLst>
          </p:cNvPr>
          <p:cNvSpPr txBox="1">
            <a:spLocks/>
          </p:cNvSpPr>
          <p:nvPr/>
        </p:nvSpPr>
        <p:spPr>
          <a:xfrm>
            <a:off x="411112" y="441826"/>
            <a:ext cx="9562621" cy="11230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0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ro-MD" altLang="en-US" sz="4000" dirty="0">
                <a:solidFill>
                  <a:srgbClr val="00B050"/>
                </a:solidFill>
                <a:latin typeface="Calibri" panose="020F0502020204030204" pitchFamily="34" charset="0"/>
              </a:rPr>
              <a:t>Exemple bune</a:t>
            </a:r>
            <a:endParaRPr lang="en-US" altLang="en-US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o-MD" altLang="en-US" dirty="0">
                <a:solidFill>
                  <a:srgbClr val="00B050"/>
                </a:solidFill>
                <a:latin typeface="Calibri" panose="020F0502020204030204" pitchFamily="34" charset="0"/>
              </a:rPr>
              <a:t>Dialoguri de consultare națională privind secetele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22E5BC90-E3CE-4A86-A86F-FC4DE99B4867}"/>
              </a:ext>
            </a:extLst>
          </p:cNvPr>
          <p:cNvSpPr/>
          <p:nvPr/>
        </p:nvSpPr>
        <p:spPr>
          <a:xfrm>
            <a:off x="465251" y="1716746"/>
            <a:ext cx="9454341" cy="3995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28 dialoguri în 10 țări  - implicarea principalelor părți interesate pe parcursul întregului proiect.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Principalele părți implicate din diferite sectoare (aprovizionare cu apă, agricultură, energetic, turistic), diferite nivele (ministerial, agenții sectoriale, autorități locale, asociații, etc) purtând discuții pe marginea aceluiași subiect  – transpunerea în practică a GIRA.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Asigurarea asumării rezultatelor proiectului (Linii directoare) de către părțile interesate  – le vor utiliza ulterior, adaptate nevoilor lor, sugestiilor, etc.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o-MD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Un accent puternic pe identificarea următorilor pași  spre întocmirea Planului de Gestiunea a Secetei  – schimb de experiență.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D6C055B-BF40-4ABC-85A8-0E46D0C5D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512" y="2644154"/>
            <a:ext cx="1787592" cy="2512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3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442677" y="2575926"/>
            <a:ext cx="7449665" cy="1123073"/>
          </a:xfrm>
        </p:spPr>
        <p:txBody>
          <a:bodyPr/>
          <a:lstStyle/>
          <a:p>
            <a:r>
              <a:rPr lang="ro-MD" dirty="0"/>
              <a:t>Vă mulțumesc pentru atenție</a:t>
            </a:r>
            <a:r>
              <a:rPr lang="en-GB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D441-A33D-4F90-8BDE-995991D57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033" y="3237223"/>
            <a:ext cx="8114951" cy="34235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4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816445" y="285807"/>
            <a:ext cx="8344927" cy="1123073"/>
          </a:xfrm>
        </p:spPr>
        <p:txBody>
          <a:bodyPr/>
          <a:lstStyle/>
          <a:p>
            <a:pPr algn="ctr"/>
            <a:r>
              <a:rPr lang="en-GB" dirty="0"/>
              <a:t>Con</a:t>
            </a:r>
            <a:r>
              <a:rPr lang="ro-MD" dirty="0"/>
              <a:t>ținut și scop 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066E77-AF5D-4D62-ABC6-14DFFFD6CD61}"/>
              </a:ext>
            </a:extLst>
          </p:cNvPr>
          <p:cNvSpPr txBox="1">
            <a:spLocks/>
          </p:cNvSpPr>
          <p:nvPr/>
        </p:nvSpPr>
        <p:spPr>
          <a:xfrm>
            <a:off x="406025" y="1847223"/>
            <a:ext cx="8373907" cy="35413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MD" sz="2400" b="1" dirty="0">
                <a:solidFill>
                  <a:srgbClr val="00B050"/>
                </a:solidFill>
              </a:rPr>
              <a:t>De ce</a:t>
            </a:r>
            <a:r>
              <a:rPr lang="sv-SE" sz="2400" b="1" dirty="0">
                <a:solidFill>
                  <a:srgbClr val="00B050"/>
                </a:solidFill>
              </a:rPr>
              <a:t>,</a:t>
            </a:r>
            <a:r>
              <a:rPr lang="ro-MD" sz="2400" b="1" dirty="0">
                <a:solidFill>
                  <a:srgbClr val="00B050"/>
                </a:solidFill>
              </a:rPr>
              <a:t> cum, când</a:t>
            </a:r>
            <a:endParaRPr lang="sv-SE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lvl="1"/>
            <a:r>
              <a:rPr lang="ro-MD" sz="2000" dirty="0"/>
              <a:t>Care sunt motivele pentru a participa și a se implica? </a:t>
            </a:r>
            <a:endParaRPr lang="en-US" sz="2000" dirty="0"/>
          </a:p>
          <a:p>
            <a:pPr lvl="1"/>
            <a:r>
              <a:rPr lang="ro-MD" sz="2000" dirty="0"/>
              <a:t>Care sunt beneficiile implicării și care sunt capcanele? </a:t>
            </a:r>
            <a:r>
              <a:rPr lang="en-US" sz="2000" dirty="0"/>
              <a:t> </a:t>
            </a:r>
          </a:p>
          <a:p>
            <a:pPr lvl="1"/>
            <a:r>
              <a:rPr lang="ro-MD" sz="2000" dirty="0"/>
              <a:t>Ce știm despre metodele de abordare a părților interesate? </a:t>
            </a:r>
            <a:endParaRPr lang="en-US" sz="2000" dirty="0"/>
          </a:p>
          <a:p>
            <a:endParaRPr lang="sv-SE" dirty="0"/>
          </a:p>
          <a:p>
            <a:r>
              <a:rPr lang="ro-MD" sz="2400" b="1" dirty="0">
                <a:solidFill>
                  <a:srgbClr val="00B050"/>
                </a:solidFill>
              </a:rPr>
              <a:t>Scopul acestui atelier</a:t>
            </a:r>
            <a:r>
              <a:rPr lang="sv-SE" sz="2400" b="1" dirty="0">
                <a:solidFill>
                  <a:srgbClr val="00B050"/>
                </a:solidFill>
              </a:rPr>
              <a:t>:</a:t>
            </a:r>
          </a:p>
          <a:p>
            <a:pPr lvl="1"/>
            <a:r>
              <a:rPr lang="ro-MD" sz="2000" dirty="0"/>
              <a:t>Identificarea metodelor și strategiilor potrivite de interacționare cu părțile interesate </a:t>
            </a:r>
            <a:endParaRPr lang="sv-SE" sz="2000" dirty="0"/>
          </a:p>
          <a:p>
            <a:pPr lvl="1"/>
            <a:r>
              <a:rPr lang="ro-MD" sz="2000" dirty="0"/>
              <a:t>De a conștientiza faptul că necesitățile ”proiectului” trebuie satisfăcute pentru a garanta succesul acestuia.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16843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50" y="1853515"/>
            <a:ext cx="10824518" cy="4272650"/>
          </a:xfrm>
        </p:spPr>
        <p:txBody>
          <a:bodyPr/>
          <a:lstStyle/>
          <a:p>
            <a:pPr algn="just"/>
            <a:r>
              <a:rPr lang="ro-MD" dirty="0"/>
              <a:t>Implicarea părților interesate în derularea proiectului va avea ca rezultat   relații mai pozitive și rezultate mai bune. </a:t>
            </a:r>
          </a:p>
          <a:p>
            <a:pPr algn="just"/>
            <a:r>
              <a:rPr lang="ro-MD" dirty="0"/>
              <a:t>Trebuie să învățăm, cum să încurajăm participarea părților interesate (în alte cuvinte: combina aspecte  tehnice cu aspecte sociale de comunicare).  </a:t>
            </a:r>
          </a:p>
          <a:p>
            <a:r>
              <a:rPr lang="ro-MD" dirty="0"/>
              <a:t>Stăruiți-vă să oferiți consultații cu sinceritate: părțile interesate vor ști dacă o activitate de consultație este doar un efort simbolic.</a:t>
            </a:r>
          </a:p>
          <a:p>
            <a:r>
              <a:rPr lang="ro-MD" dirty="0"/>
              <a:t>Nu este suficient să se dezvolte un cadru de consultanță a părților interesate. </a:t>
            </a:r>
            <a:r>
              <a:rPr lang="en-GB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816445" y="285807"/>
            <a:ext cx="8344927" cy="1123073"/>
          </a:xfrm>
        </p:spPr>
        <p:txBody>
          <a:bodyPr/>
          <a:lstStyle/>
          <a:p>
            <a:pPr algn="ctr"/>
            <a:r>
              <a:rPr lang="ro-MD" dirty="0"/>
              <a:t>Principalele obiective ale implicării părților interesate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8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o-MD" dirty="0"/>
              <a:t>Forme esențiale de implicare a părților interesate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A23EF4-29E4-4517-A9DD-52B03938D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1924" y="1489172"/>
            <a:ext cx="4623084" cy="3513441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altLang="sv-SE" sz="2200" b="1" dirty="0">
                <a:solidFill>
                  <a:schemeClr val="bg1"/>
                </a:solidFill>
              </a:rPr>
              <a:t>Dialog</a:t>
            </a:r>
            <a:r>
              <a:rPr lang="ro-MD" altLang="sv-SE" sz="2200" b="1" dirty="0">
                <a:solidFill>
                  <a:schemeClr val="bg1"/>
                </a:solidFill>
              </a:rPr>
              <a:t> în vederea luării unor</a:t>
            </a:r>
          </a:p>
          <a:p>
            <a:pPr algn="ctr">
              <a:spcBef>
                <a:spcPct val="50000"/>
              </a:spcBef>
            </a:pPr>
            <a:r>
              <a:rPr lang="ro-MD" altLang="sv-SE" sz="2200" b="1" dirty="0">
                <a:solidFill>
                  <a:schemeClr val="bg1"/>
                </a:solidFill>
              </a:rPr>
              <a:t> decizii mai bune </a:t>
            </a:r>
            <a:endParaRPr lang="en-US" altLang="sv-SE" sz="2200" b="1" dirty="0">
              <a:solidFill>
                <a:schemeClr val="bg1"/>
              </a:solidFill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2141A01F-278D-4B7C-B75F-D9378D251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3491" y="4532826"/>
            <a:ext cx="16044" cy="976136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7775885-E5A1-44F9-8C14-545D681EB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4897" y="5653418"/>
            <a:ext cx="2933394" cy="4321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o-MD" altLang="sv-SE" sz="2400" b="1" dirty="0">
                <a:cs typeface="Arial" panose="020B0604020202020204" pitchFamily="34" charset="0"/>
              </a:rPr>
              <a:t>Trebuie încurajat</a:t>
            </a:r>
            <a:endParaRPr lang="en-US" altLang="sv-SE" sz="2400" b="1" dirty="0">
              <a:cs typeface="Arial" panose="020B0604020202020204" pitchFamily="34" charset="0"/>
            </a:endParaRP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0CDED624-03FD-4D3D-8B14-EAFDAC3C7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554" y="2153823"/>
            <a:ext cx="2578737" cy="23460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r>
              <a:rPr lang="en-US" altLang="sv-SE" sz="2400" b="1" dirty="0">
                <a:cs typeface="Arial" panose="020B0604020202020204" pitchFamily="34" charset="0"/>
              </a:rPr>
              <a:t>   Consulta</a:t>
            </a:r>
            <a:r>
              <a:rPr lang="ro-MD" altLang="sv-SE" sz="2400" b="1" dirty="0">
                <a:cs typeface="Arial" panose="020B0604020202020204" pitchFamily="34" charset="0"/>
              </a:rPr>
              <a:t>ții</a:t>
            </a:r>
            <a:endParaRPr lang="en-US" altLang="sv-SE" sz="2400" b="1" dirty="0">
              <a:cs typeface="Arial" panose="020B0604020202020204" pitchFamily="34" charset="0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43AA2CEE-4822-4DB3-88E3-8B2595D24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1958" y="4588256"/>
            <a:ext cx="11816" cy="927521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B87427F8-88BC-4BCC-83E2-703362DF0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0757" y="4532826"/>
            <a:ext cx="3349" cy="98295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9CD1E0B-FEDB-43A5-B2C5-FAAE4BD06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691" y="5653418"/>
            <a:ext cx="2945343" cy="4321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o-MD" altLang="sv-SE" sz="2400" b="1" dirty="0">
                <a:cs typeface="Arial" panose="020B0604020202020204" pitchFamily="34" charset="0"/>
              </a:rPr>
              <a:t>Trebuie asigurate</a:t>
            </a:r>
            <a:endParaRPr lang="en-US" altLang="sv-SE" sz="2400" b="1" dirty="0">
              <a:cs typeface="Arial" panose="020B0604020202020204" pitchFamily="34" charset="0"/>
            </a:endParaRPr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B89D7A4F-49B4-496E-A44F-BC4ED6FC8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61" y="2543502"/>
            <a:ext cx="1728788" cy="1674019"/>
          </a:xfrm>
          <a:prstGeom prst="ellipse">
            <a:avLst/>
          </a:prstGeom>
          <a:solidFill>
            <a:srgbClr val="7508E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o-MD" altLang="sv-SE" sz="2400" b="1" dirty="0">
                <a:solidFill>
                  <a:schemeClr val="bg1"/>
                </a:solidFill>
                <a:cs typeface="Arial" panose="020B0604020202020204" pitchFamily="34" charset="0"/>
              </a:rPr>
              <a:t>Activități </a:t>
            </a:r>
          </a:p>
          <a:p>
            <a:pPr algn="ctr"/>
            <a:r>
              <a:rPr lang="ro-MD" altLang="sv-SE" sz="2400" b="1" dirty="0">
                <a:solidFill>
                  <a:schemeClr val="bg1"/>
                </a:solidFill>
                <a:cs typeface="Arial" panose="020B0604020202020204" pitchFamily="34" charset="0"/>
              </a:rPr>
              <a:t>de </a:t>
            </a:r>
          </a:p>
          <a:p>
            <a:pPr algn="ctr"/>
            <a:r>
              <a:rPr lang="ro-MD" altLang="sv-SE" sz="2400" b="1" dirty="0">
                <a:solidFill>
                  <a:schemeClr val="bg1"/>
                </a:solidFill>
                <a:cs typeface="Arial" panose="020B0604020202020204" pitchFamily="34" charset="0"/>
              </a:rPr>
              <a:t>informare</a:t>
            </a:r>
            <a:endParaRPr lang="en-US" altLang="sv-SE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o-MD" dirty="0"/>
              <a:t>Gradația implicării</a:t>
            </a: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D41C8950-7C04-4B83-BE1E-30E1153263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00924" y="1435442"/>
            <a:ext cx="7642425" cy="4220289"/>
          </a:xfrm>
          <a:prstGeom prst="line">
            <a:avLst/>
          </a:prstGeom>
          <a:ln w="123825">
            <a:headEnd/>
            <a:tailEnd type="triangl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square" lIns="69056" tIns="34529" rIns="69056" bIns="34529" anchor="ctr">
            <a:spAutoFit/>
          </a:bodyPr>
          <a:lstStyle/>
          <a:p>
            <a:endParaRPr lang="sv-SE" sz="135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FE98ECA-D35A-4EDC-8F04-CA6D1D9F23EC}"/>
              </a:ext>
            </a:extLst>
          </p:cNvPr>
          <p:cNvSpPr txBox="1">
            <a:spLocks noChangeArrowheads="1"/>
          </p:cNvSpPr>
          <p:nvPr/>
        </p:nvSpPr>
        <p:spPr>
          <a:xfrm>
            <a:off x="469710" y="503638"/>
            <a:ext cx="7886700" cy="8869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sv-SE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E432F07-D7CE-4EBE-8981-AD41EE4867FC}"/>
              </a:ext>
            </a:extLst>
          </p:cNvPr>
          <p:cNvSpPr txBox="1">
            <a:spLocks noChangeArrowheads="1"/>
          </p:cNvSpPr>
          <p:nvPr/>
        </p:nvSpPr>
        <p:spPr>
          <a:xfrm>
            <a:off x="1248689" y="1807634"/>
            <a:ext cx="2776538" cy="3257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sv-SE" sz="1500" dirty="0"/>
          </a:p>
          <a:p>
            <a:endParaRPr lang="en-GB" altLang="sv-SE" sz="15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F2CAE1-8C30-48FE-8910-81B72A880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694" y="5560504"/>
            <a:ext cx="1056378" cy="43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>
            <a:spAutoFit/>
          </a:bodyPr>
          <a:lstStyle/>
          <a:p>
            <a:pPr algn="ctr" eaLnBrk="0" hangingPunct="0"/>
            <a:r>
              <a:rPr lang="ro-MD" altLang="sv-SE" sz="2400" b="1" dirty="0">
                <a:ea typeface="+mj-ea"/>
                <a:cs typeface="+mj-cs"/>
              </a:rPr>
              <a:t>Ignorat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248857-998A-43C5-BA35-4C488A589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425" y="4908954"/>
            <a:ext cx="3224023" cy="40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o-MD" altLang="sv-SE" sz="2400" b="1" dirty="0">
                <a:ea typeface="+mj-ea"/>
                <a:cs typeface="+mj-cs"/>
              </a:rPr>
              <a:t>Controlat sau manipulat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DBA801C9-0EDE-40DC-86DC-02F6AE85F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551" y="3999505"/>
            <a:ext cx="1258742" cy="40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GB" altLang="sv-SE" sz="2400" b="1" dirty="0">
                <a:ea typeface="+mj-ea"/>
                <a:cs typeface="+mj-cs"/>
              </a:rPr>
              <a:t>Inform</a:t>
            </a:r>
            <a:r>
              <a:rPr lang="ro-MD" altLang="sv-SE" sz="2400" b="1" dirty="0">
                <a:ea typeface="+mj-ea"/>
                <a:cs typeface="+mj-cs"/>
              </a:rPr>
              <a:t>at</a:t>
            </a:r>
            <a:endParaRPr lang="en-GB" altLang="sv-SE" sz="2400" b="1" dirty="0">
              <a:ea typeface="+mj-ea"/>
              <a:cs typeface="+mj-cs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3A091ACA-33D2-40B5-84AC-AEBAAE6E9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702" y="1493689"/>
            <a:ext cx="2993342" cy="40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9056" tIns="34529" rIns="69056" bIns="34529" anchor="ctr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o-MD" altLang="sv-SE" sz="2400" b="1" dirty="0">
                <a:ea typeface="+mj-ea"/>
                <a:cs typeface="+mj-cs"/>
              </a:rPr>
              <a:t>Auto gestiune</a:t>
            </a:r>
            <a:endParaRPr lang="en-GB" altLang="sv-SE" sz="2400" b="1" dirty="0">
              <a:ea typeface="+mj-ea"/>
              <a:cs typeface="+mj-cs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4C37995-F42B-4E9F-85EC-A114DA687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140" y="3026868"/>
            <a:ext cx="1358256" cy="40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GB" altLang="sv-SE" sz="2400" b="1" dirty="0">
                <a:ea typeface="+mj-ea"/>
                <a:cs typeface="+mj-cs"/>
              </a:rPr>
              <a:t>Consult</a:t>
            </a:r>
            <a:r>
              <a:rPr lang="ro-MD" altLang="sv-SE" sz="2400" b="1" dirty="0">
                <a:ea typeface="+mj-ea"/>
                <a:cs typeface="+mj-cs"/>
              </a:rPr>
              <a:t>at</a:t>
            </a:r>
            <a:endParaRPr lang="en-GB" altLang="sv-SE" sz="2400" b="1" dirty="0">
              <a:ea typeface="+mj-ea"/>
              <a:cs typeface="+mj-cs"/>
            </a:endParaRP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BBFAD8D9-8B8B-4761-BA87-3A97E0BB4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883" y="2354545"/>
            <a:ext cx="947374" cy="40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GB" altLang="sv-SE" sz="2400" b="1" dirty="0">
                <a:ea typeface="+mj-ea"/>
                <a:cs typeface="+mj-cs"/>
              </a:rPr>
              <a:t>Dialog</a:t>
            </a:r>
          </a:p>
        </p:txBody>
      </p:sp>
    </p:spTree>
    <p:extLst>
      <p:ext uri="{BB962C8B-B14F-4D97-AF65-F5344CB8AC3E}">
        <p14:creationId xmlns:p14="http://schemas.microsoft.com/office/powerpoint/2010/main" val="308439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1070919" y="1588168"/>
            <a:ext cx="9092256" cy="977232"/>
          </a:xfrm>
        </p:spPr>
        <p:txBody>
          <a:bodyPr/>
          <a:lstStyle/>
          <a:p>
            <a:r>
              <a:rPr lang="ro-MD" b="1" dirty="0"/>
              <a:t>Principalele probleme de la toate nivelele sunt identificate și aprobate.</a:t>
            </a:r>
          </a:p>
          <a:p>
            <a:r>
              <a:rPr lang="ro-MD" b="1" dirty="0"/>
              <a:t>Cunoștințe, experiență și îngrijorările părților interesate sunt transpuse în planuri și măsuri. 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810" y="3295776"/>
            <a:ext cx="8114951" cy="3423513"/>
          </a:xfrm>
        </p:spPr>
        <p:txBody>
          <a:bodyPr/>
          <a:lstStyle/>
          <a:p>
            <a:pPr marL="0" indent="0">
              <a:buNone/>
            </a:pPr>
            <a:r>
              <a:rPr lang="ro-MD" sz="2200" dirty="0">
                <a:solidFill>
                  <a:srgbClr val="00B050"/>
                </a:solidFill>
              </a:rPr>
              <a:t>Prin urmare</a:t>
            </a:r>
            <a:r>
              <a:rPr lang="en-GB" sz="2200" dirty="0">
                <a:solidFill>
                  <a:srgbClr val="00B050"/>
                </a:solidFill>
              </a:rPr>
              <a:t>:</a:t>
            </a:r>
          </a:p>
          <a:p>
            <a:endParaRPr lang="en-GB" sz="2200" dirty="0">
              <a:solidFill>
                <a:srgbClr val="00B050"/>
              </a:solidFill>
            </a:endParaRPr>
          </a:p>
          <a:p>
            <a:r>
              <a:rPr lang="ro-MD" sz="2200" dirty="0">
                <a:solidFill>
                  <a:srgbClr val="00B050"/>
                </a:solidFill>
              </a:rPr>
              <a:t>Măsurile/rezultatele proiectului au șanse mai bune de a fi acceptate </a:t>
            </a:r>
          </a:p>
          <a:p>
            <a:r>
              <a:rPr lang="ro-MD" sz="2200" dirty="0">
                <a:solidFill>
                  <a:srgbClr val="00B050"/>
                </a:solidFill>
              </a:rPr>
              <a:t>Conflictele sunt reduse la minim odată ce planul de acțiune este convenit. </a:t>
            </a:r>
          </a:p>
          <a:p>
            <a:r>
              <a:rPr lang="ro-MD" sz="2200" dirty="0">
                <a:solidFill>
                  <a:srgbClr val="00B050"/>
                </a:solidFill>
              </a:rPr>
              <a:t>Viitorii implementatori sunt bine conștienți de costuri </a:t>
            </a:r>
          </a:p>
          <a:p>
            <a:r>
              <a:rPr lang="ro-MD" sz="2200" dirty="0">
                <a:solidFill>
                  <a:srgbClr val="00B050"/>
                </a:solidFill>
              </a:rPr>
              <a:t>Regulamentele sunt executării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o-MD" dirty="0"/>
              <a:t>Beneficiile participării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48FA05-ABE2-4138-9331-44B96D6362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3523" y="4548839"/>
            <a:ext cx="2399304" cy="203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5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43281" y="458802"/>
            <a:ext cx="9253645" cy="1123073"/>
          </a:xfrm>
        </p:spPr>
        <p:txBody>
          <a:bodyPr/>
          <a:lstStyle/>
          <a:p>
            <a:r>
              <a:rPr lang="ro-MD" dirty="0"/>
              <a:t>Pași t</a:t>
            </a:r>
            <a:r>
              <a:rPr lang="sv-SE" dirty="0"/>
              <a:t>radi</a:t>
            </a:r>
            <a:r>
              <a:rPr lang="ro-MD" dirty="0"/>
              <a:t>ț</a:t>
            </a:r>
            <a:r>
              <a:rPr lang="sv-SE" dirty="0"/>
              <a:t>ional</a:t>
            </a:r>
            <a:r>
              <a:rPr lang="ro-MD" dirty="0"/>
              <a:t>i în cazul implicării persoanelor interesate 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C9D10A-C914-42A3-8759-878CAD0A0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453" y="1485521"/>
            <a:ext cx="8115300" cy="34242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v-SE" sz="8000" b="1" dirty="0"/>
              <a:t>1</a:t>
            </a:r>
            <a:r>
              <a:rPr lang="ro-MD" sz="8000" b="1" dirty="0"/>
              <a:t>. Identificarea/analiza părților interesate:</a:t>
            </a:r>
          </a:p>
          <a:p>
            <a:pPr lvl="1">
              <a:lnSpc>
                <a:spcPct val="150000"/>
              </a:lnSpc>
            </a:pPr>
            <a:r>
              <a:rPr lang="ro-MD" sz="6400" b="0" dirty="0"/>
              <a:t>Identificarea principalelor părți interesate </a:t>
            </a:r>
          </a:p>
          <a:p>
            <a:pPr lvl="1">
              <a:lnSpc>
                <a:spcPct val="150000"/>
              </a:lnSpc>
            </a:pPr>
            <a:r>
              <a:rPr lang="ro-MD" sz="6400" dirty="0"/>
              <a:t>Evaluarea interesului părților interesate și potențialului impact a implementării </a:t>
            </a:r>
            <a:r>
              <a:rPr lang="ro-MD" sz="6400"/>
              <a:t>proiectului asupra </a:t>
            </a:r>
            <a:r>
              <a:rPr lang="ro-MD" sz="6400" dirty="0"/>
              <a:t>acestor interese </a:t>
            </a:r>
            <a:endParaRPr lang="ro-MD" sz="6400" b="0" dirty="0"/>
          </a:p>
          <a:p>
            <a:pPr lvl="1">
              <a:lnSpc>
                <a:spcPct val="150000"/>
              </a:lnSpc>
            </a:pPr>
            <a:r>
              <a:rPr lang="ro-MD" sz="6400" b="0" dirty="0"/>
              <a:t>Evaluați influența și importanța părților interesate identificate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o-MD" sz="8000" b="1" dirty="0"/>
              <a:t>2. Selectarea metodelor potrivite pentru implicarea părților interesate (nu uitați să evitați “fatigabilitate consultativă”)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o-MD" sz="8000" b="1" dirty="0"/>
              <a:t>3. Facilitați dezvoltarea canalelor de comunicare și utilizării unui limbaj adecvat  (nu uitați de  principiile “adecvat scopului urmărit ” și “adecvat părții interesate”)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o-MD" sz="8000" b="1" dirty="0"/>
              <a:t>4. Schițați o strategie de participare a părților interesate (parte a Planului de lucru)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158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2047875" y="1588168"/>
            <a:ext cx="8115300" cy="977232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28B9A53-449C-4CF6-90DD-EA5E83FA6B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605983"/>
              </p:ext>
            </p:extLst>
          </p:nvPr>
        </p:nvGraphicFramePr>
        <p:xfrm>
          <a:off x="815546" y="1649825"/>
          <a:ext cx="10948085" cy="443123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856836">
                  <a:extLst>
                    <a:ext uri="{9D8B030D-6E8A-4147-A177-3AD203B41FA5}">
                      <a16:colId xmlns:a16="http://schemas.microsoft.com/office/drawing/2014/main" val="3331465552"/>
                    </a:ext>
                  </a:extLst>
                </a:gridCol>
                <a:gridCol w="7091249">
                  <a:extLst>
                    <a:ext uri="{9D8B030D-6E8A-4147-A177-3AD203B41FA5}">
                      <a16:colId xmlns:a16="http://schemas.microsoft.com/office/drawing/2014/main" val="3816745171"/>
                    </a:ext>
                  </a:extLst>
                </a:gridCol>
              </a:tblGrid>
              <a:tr h="29234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MD" altLang="sv-SE" sz="2400" b="1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Gradul de participare</a:t>
                      </a:r>
                      <a:endParaRPr kumimoji="0" lang="ro-MD" altLang="sv-SE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MD" altLang="sv-SE" sz="2400" b="1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Metode</a:t>
                      </a:r>
                      <a:endParaRPr kumimoji="0" lang="ro-MD" altLang="sv-SE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323511"/>
                  </a:ext>
                </a:extLst>
              </a:tr>
              <a:tr h="101291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MD" altLang="sv-SE" sz="1800" b="1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Informație </a:t>
                      </a:r>
                      <a:r>
                        <a:rPr kumimoji="0" lang="ro-MD" altLang="sv-SE" sz="1800" b="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(publicul are acces la informații)</a:t>
                      </a:r>
                      <a:endParaRPr kumimoji="0" lang="ro-MD" altLang="sv-S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9D7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MD" altLang="sv-SE" sz="180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Broșure, fluturașe, conferințe de presă, info-centre, expoziții, evenimente „cu ușile deschise“,  distribuirea pe internet, evenimente culturale, evenimente speciale (educative)  pentru grupuri țintă, infotisment în mass media,   infotainment in mass media, talk show-uri în mass media</a:t>
                      </a:r>
                      <a:endParaRPr kumimoji="0" lang="ro-MD" altLang="sv-S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632157"/>
                  </a:ext>
                </a:extLst>
              </a:tr>
              <a:tr h="80019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MD" altLang="sv-SE" sz="1800" b="1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Consultații </a:t>
                      </a:r>
                      <a:r>
                        <a:rPr kumimoji="0" lang="ro-MD" altLang="sv-SE" sz="1800" b="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(publicul are posibilități de a-și exprima opiniile, a face declarații) </a:t>
                      </a:r>
                      <a:endParaRPr kumimoji="0" lang="ro-MD" altLang="sv-S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9D7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MD" altLang="sv-S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Apel la comentarii scrise, interviuri, dezbateri publice, audieri, organizarea sondajelor de opinie, studii publice</a:t>
                      </a:r>
                      <a:r>
                        <a:rPr kumimoji="0" lang="en-US" altLang="sv-S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</a:t>
                      </a:r>
                      <a:r>
                        <a:rPr kumimoji="0" lang="ro-MD" altLang="sv-S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discuții în mediul online </a:t>
                      </a:r>
                      <a:r>
                        <a:rPr kumimoji="0" lang="en-US" altLang="sv-S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(e-forum), </a:t>
                      </a:r>
                      <a:r>
                        <a:rPr kumimoji="0" lang="ro-MD" altLang="sv-S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chestionare.</a:t>
                      </a:r>
                      <a:endParaRPr kumimoji="0" lang="en-US" alt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384856"/>
                  </a:ext>
                </a:extLst>
              </a:tr>
              <a:tr h="84772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MD" altLang="sv-SE" sz="1800" b="1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Discuții </a:t>
                      </a:r>
                      <a:r>
                        <a:rPr kumimoji="0" lang="ro-MD" altLang="sv-SE" sz="1800" b="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(interacțiuni directe între public și autoritățile guvernamentale)</a:t>
                      </a:r>
                      <a:endParaRPr kumimoji="0" lang="ro-MD" altLang="sv-S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9D7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MD" altLang="sv-S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Ateliere</a:t>
                      </a:r>
                      <a:r>
                        <a:rPr kumimoji="0" lang="en-US" altLang="sv-S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seminar</a:t>
                      </a:r>
                      <a:r>
                        <a:rPr kumimoji="0" lang="ro-MD" altLang="sv-S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</a:t>
                      </a:r>
                      <a:r>
                        <a:rPr kumimoji="0" lang="en-US" altLang="sv-S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</a:t>
                      </a:r>
                      <a:r>
                        <a:rPr kumimoji="0" lang="ro-MD" altLang="sv-S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mese rotunde</a:t>
                      </a:r>
                      <a:r>
                        <a:rPr kumimoji="0" lang="en-US" altLang="sv-S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, </a:t>
                      </a:r>
                      <a:r>
                        <a:rPr kumimoji="0" lang="ro-MD" altLang="sv-S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conferințe specializate </a:t>
                      </a:r>
                      <a:endParaRPr kumimoji="0" lang="en-US" alt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314097"/>
                  </a:ext>
                </a:extLst>
              </a:tr>
              <a:tr h="109177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MD" altLang="sv-SE" sz="1800" b="1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Co-decizie  </a:t>
                      </a:r>
                      <a:r>
                        <a:rPr kumimoji="0" lang="ro-MD" altLang="sv-SE" sz="1800" b="0" u="none" strike="noStrike" cap="none" normalizeH="0" baseline="0" noProof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(publicul contribuie la procesul de luare a deciziilor) </a:t>
                      </a:r>
                      <a:endParaRPr kumimoji="0" lang="ro-MD" altLang="sv-SE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9D7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v-S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Negotiations resulting in voluntary agreements, stakeholders are  members of advisory boards, organization of public vote (referendum)</a:t>
                      </a:r>
                      <a:endParaRPr kumimoji="0" lang="en-US" altLang="sv-S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068592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070919" y="458802"/>
            <a:ext cx="8426007" cy="1123073"/>
          </a:xfrm>
        </p:spPr>
        <p:txBody>
          <a:bodyPr/>
          <a:lstStyle/>
          <a:p>
            <a:r>
              <a:rPr lang="ro-MD" dirty="0"/>
              <a:t>Alegerea metodei potrivite de implicare 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708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6A390-7ABD-4DE1-91EE-F6F627DA6E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o-MD" dirty="0"/>
              <a:t>Evitați ipotezele greșite 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8D49AC-F926-4F79-9DE1-4A3E315E5E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9134" y="1673429"/>
            <a:ext cx="8113713" cy="4545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o-MD" sz="2400" dirty="0"/>
              <a:t>Angajarea și </a:t>
            </a:r>
            <a:r>
              <a:rPr lang="sv-SE" sz="2400" dirty="0"/>
              <a:t>participa</a:t>
            </a:r>
            <a:r>
              <a:rPr lang="ro-MD" sz="2400" dirty="0"/>
              <a:t>rea este condusă de exprimarea intereselor și accesului </a:t>
            </a:r>
            <a:r>
              <a:rPr lang="sv-SE" sz="2400" dirty="0"/>
              <a:t> – </a:t>
            </a:r>
            <a:r>
              <a:rPr lang="ro-MD" sz="2400" dirty="0"/>
              <a:t>aceasta poate crește </a:t>
            </a:r>
            <a:r>
              <a:rPr lang="sv-SE" sz="2400" dirty="0"/>
              <a:t> </a:t>
            </a:r>
            <a:r>
              <a:rPr lang="ro-MD" sz="2400" b="1" u="sng" dirty="0"/>
              <a:t>sau</a:t>
            </a:r>
            <a:r>
              <a:rPr lang="sv-SE" sz="2400" dirty="0"/>
              <a:t> </a:t>
            </a:r>
            <a:r>
              <a:rPr lang="ro-MD" sz="2400" dirty="0"/>
              <a:t> reduce nivelul (posibilelor) conflicte/dispute </a:t>
            </a: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o-MD" sz="2400" b="1" dirty="0"/>
              <a:t>Prin urmare</a:t>
            </a:r>
            <a:r>
              <a:rPr lang="sv-SE" sz="2400" b="1" dirty="0"/>
              <a:t>, </a:t>
            </a:r>
            <a:r>
              <a:rPr lang="ro-MD" sz="2400" b="1" dirty="0"/>
              <a:t>fiți pregătiți să gestionați situațiile conflictuale</a:t>
            </a:r>
            <a:r>
              <a:rPr lang="sv-SE" sz="2400" b="1" dirty="0"/>
              <a:t>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BE345A-30B0-4F9A-ADAB-6097DCADDB27}"/>
              </a:ext>
            </a:extLst>
          </p:cNvPr>
          <p:cNvSpPr txBox="1">
            <a:spLocks/>
          </p:cNvSpPr>
          <p:nvPr/>
        </p:nvSpPr>
        <p:spPr>
          <a:xfrm>
            <a:off x="979252" y="4144167"/>
            <a:ext cx="8179172" cy="1493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lnSpc>
                <a:spcPct val="120000"/>
              </a:lnSpc>
              <a:buNone/>
            </a:pPr>
            <a:r>
              <a:rPr lang="sv-SE" sz="8000" b="1" dirty="0"/>
              <a:t>Im</a:t>
            </a:r>
            <a:r>
              <a:rPr lang="ro-MD" sz="8000" b="1" dirty="0"/>
              <a:t>bunătățiți gradul de informare și capacitatea părților interesate</a:t>
            </a:r>
            <a:r>
              <a:rPr lang="sv-SE" sz="8000" b="1" dirty="0"/>
              <a:t>:</a:t>
            </a:r>
          </a:p>
          <a:p>
            <a:pPr lvl="1">
              <a:lnSpc>
                <a:spcPct val="120000"/>
              </a:lnSpc>
            </a:pPr>
            <a:r>
              <a:rPr lang="ro-MD" sz="8000" b="0" dirty="0"/>
              <a:t>Părțile interesate înțeleg obiectivele urmărite în cadrul proiectului? </a:t>
            </a:r>
            <a:endParaRPr lang="sv-SE" sz="8000" b="0" dirty="0"/>
          </a:p>
          <a:p>
            <a:pPr lvl="1">
              <a:lnSpc>
                <a:spcPct val="120000"/>
              </a:lnSpc>
            </a:pPr>
            <a:r>
              <a:rPr lang="ro-MD" sz="8000" b="0" dirty="0"/>
              <a:t>Părțile interesate demonstrează interes/preocupare? </a:t>
            </a:r>
            <a:endParaRPr lang="sv-SE" sz="8000" b="0" dirty="0"/>
          </a:p>
          <a:p>
            <a:pPr lvl="1">
              <a:lnSpc>
                <a:spcPct val="120000"/>
              </a:lnSpc>
            </a:pPr>
            <a:r>
              <a:rPr lang="ro-MD" sz="8000" b="0" dirty="0"/>
              <a:t>Sunt părțile interesate gata să vorbească și să poarte răspundere? </a:t>
            </a:r>
            <a:endParaRPr lang="sv-SE" sz="8000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679B27-A53A-4AF9-ADB5-7C2A350189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559" y="2212117"/>
            <a:ext cx="4223966" cy="270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46453"/>
      </p:ext>
    </p:extLst>
  </p:cSld>
  <p:clrMapOvr>
    <a:masterClrMapping/>
  </p:clrMapOvr>
</p:sld>
</file>

<file path=ppt/theme/theme1.xml><?xml version="1.0" encoding="utf-8"?>
<a:theme xmlns:a="http://schemas.openxmlformats.org/drawingml/2006/main" name="GW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993_GWP_Central_Eastern_Europe_v1.potx [Read-Only]" id="{4DDC2551-735F-4D93-AC0C-3B29F5949FC9}" vid="{7BB75979-0297-422F-B346-99FFFC30A82B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WP 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993_GWP_Central_Eastern_Europe_v1.potx [Read-Only]" id="{4DDC2551-735F-4D93-AC0C-3B29F5949FC9}" vid="{A09AA9D8-7C0D-492B-A8F6-9C98F28F56B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EE2D106F8D64FBE6B5E6E41A8196C" ma:contentTypeVersion="11" ma:contentTypeDescription="Create a new document." ma:contentTypeScope="" ma:versionID="a6e2d4fe0cd80e6b043a0e9419600461">
  <xsd:schema xmlns:xsd="http://www.w3.org/2001/XMLSchema" xmlns:xs="http://www.w3.org/2001/XMLSchema" xmlns:p="http://schemas.microsoft.com/office/2006/metadata/properties" xmlns:ns1="http://schemas.microsoft.com/sharepoint/v3" xmlns:ns2="03eb6472-9667-4329-8d75-d0150534e3d6" xmlns:ns3="d8bc29a6-d2c8-422f-b108-41543c0432a9" targetNamespace="http://schemas.microsoft.com/office/2006/metadata/properties" ma:root="true" ma:fieldsID="e93820698116033e2bef096898d3c57f" ns1:_="" ns2:_="" ns3:_="">
    <xsd:import namespace="http://schemas.microsoft.com/sharepoint/v3"/>
    <xsd:import namespace="03eb6472-9667-4329-8d75-d0150534e3d6"/>
    <xsd:import namespace="d8bc29a6-d2c8-422f-b108-41543c0432a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b6472-9667-4329-8d75-d0150534e3d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4441e93f-bdbf-457f-9a0e-7bb92134c37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b9883890-21c3-42be-92ac-dff36157c1b6}" ma:internalName="TaxCatchAll" ma:showField="CatchAllData" ma:web="03eb6472-9667-4329-8d75-d0150534e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b9883890-21c3-42be-92ac-dff36157c1b6}" ma:internalName="TaxCatchAllLabel" ma:readOnly="true" ma:showField="CatchAllDataLabel" ma:web="03eb6472-9667-4329-8d75-d0150534e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c29a6-d2c8-422f-b108-41543c043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eb6472-9667-4329-8d75-d0150534e3d6"/>
    <PublishingExpirationDate xmlns="http://schemas.microsoft.com/sharepoint/v3" xsi:nil="true"/>
    <TaxKeywordTaxHTField xmlns="03eb6472-9667-4329-8d75-d0150534e3d6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6C78EB-A239-4D33-8086-A50A36656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eb6472-9667-4329-8d75-d0150534e3d6"/>
    <ds:schemaRef ds:uri="d8bc29a6-d2c8-422f-b108-41543c043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004848-12CA-42C3-A816-2C3DAD7FA9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B70447-B59C-4D7D-B21D-ABFA01131C3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3eb6472-9667-4329-8d75-d0150534e3d6"/>
    <ds:schemaRef ds:uri="d8bc29a6-d2c8-422f-b108-41543c0432a9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P993_GWP_Central_Eastern_Europe_v1</Template>
  <TotalTime>324</TotalTime>
  <Words>972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GWP</vt:lpstr>
      <vt:lpstr>2_Custom Design</vt:lpstr>
      <vt:lpstr>Custom Design</vt:lpstr>
      <vt:lpstr>1_Custom Design</vt:lpstr>
      <vt:lpstr>GWP Titles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 Ivanov</dc:creator>
  <cp:lastModifiedBy>Gergana Majerčáková</cp:lastModifiedBy>
  <cp:revision>139</cp:revision>
  <dcterms:created xsi:type="dcterms:W3CDTF">2019-04-01T13:56:20Z</dcterms:created>
  <dcterms:modified xsi:type="dcterms:W3CDTF">2019-04-15T06:54:12Z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0x0101004D7EE2D106F8D64FBE6B5E6E41A8196C</vt:lpwstr>
  </property>
</Properties>
</file>