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294" r:id="rId2"/>
    <p:sldId id="288" r:id="rId3"/>
    <p:sldId id="301" r:id="rId4"/>
    <p:sldId id="306" r:id="rId5"/>
    <p:sldId id="304" r:id="rId6"/>
    <p:sldId id="302" r:id="rId7"/>
    <p:sldId id="303" r:id="rId8"/>
    <p:sldId id="305" r:id="rId9"/>
    <p:sldId id="307" r:id="rId10"/>
    <p:sldId id="298" r:id="rId11"/>
    <p:sldId id="269" r:id="rId12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8" userDrawn="1">
          <p15:clr>
            <a:srgbClr val="A4A3A4"/>
          </p15:clr>
        </p15:guide>
        <p15:guide id="2" orient="horz" pos="1933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orient="horz" pos="4269" userDrawn="1">
          <p15:clr>
            <a:srgbClr val="A4A3A4"/>
          </p15:clr>
        </p15:guide>
        <p15:guide id="5" orient="horz" pos="2727" userDrawn="1">
          <p15:clr>
            <a:srgbClr val="A4A3A4"/>
          </p15:clr>
        </p15:guide>
        <p15:guide id="6" orient="horz" pos="3760">
          <p15:clr>
            <a:srgbClr val="A4A3A4"/>
          </p15:clr>
        </p15:guide>
        <p15:guide id="7" orient="horz" pos="4201" userDrawn="1">
          <p15:clr>
            <a:srgbClr val="A4A3A4"/>
          </p15:clr>
        </p15:guide>
        <p15:guide id="8" orient="horz" pos="3928">
          <p15:clr>
            <a:srgbClr val="A4A3A4"/>
          </p15:clr>
        </p15:guide>
        <p15:guide id="9" orient="horz" pos="4110" userDrawn="1">
          <p15:clr>
            <a:srgbClr val="A4A3A4"/>
          </p15:clr>
        </p15:guide>
        <p15:guide id="10" pos="451" userDrawn="1">
          <p15:clr>
            <a:srgbClr val="A4A3A4"/>
          </p15:clr>
        </p15:guide>
        <p15:guide id="11" pos="3120" userDrawn="1">
          <p15:clr>
            <a:srgbClr val="A4A3A4"/>
          </p15:clr>
        </p15:guide>
        <p15:guide id="12" pos="5914" userDrawn="1">
          <p15:clr>
            <a:srgbClr val="A4A3A4"/>
          </p15:clr>
        </p15:guide>
        <p15:guide id="13" pos="4718">
          <p15:clr>
            <a:srgbClr val="A4A3A4"/>
          </p15:clr>
        </p15:guide>
        <p15:guide id="14" pos="308" userDrawn="1">
          <p15:clr>
            <a:srgbClr val="A4A3A4"/>
          </p15:clr>
        </p15:guide>
        <p15:guide id="15" pos="4390" userDrawn="1">
          <p15:clr>
            <a:srgbClr val="A4A3A4"/>
          </p15:clr>
        </p15:guide>
        <p15:guide id="16" pos="57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62729"/>
    <a:srgbClr val="575759"/>
    <a:srgbClr val="636363"/>
    <a:srgbClr val="000000"/>
    <a:srgbClr val="653165"/>
    <a:srgbClr val="8FAD15"/>
    <a:srgbClr val="005F83"/>
    <a:srgbClr val="00B5E2"/>
    <a:srgbClr val="CF1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529" autoAdjust="0"/>
  </p:normalViewPr>
  <p:slideViewPr>
    <p:cSldViewPr snapToGrid="0" snapToObjects="1">
      <p:cViewPr>
        <p:scale>
          <a:sx n="75" d="100"/>
          <a:sy n="75" d="100"/>
        </p:scale>
        <p:origin x="-894" y="72"/>
      </p:cViewPr>
      <p:guideLst>
        <p:guide orient="horz" pos="1038"/>
        <p:guide orient="horz" pos="1933"/>
        <p:guide orient="horz" pos="527"/>
        <p:guide orient="horz" pos="4269"/>
        <p:guide orient="horz" pos="2727"/>
        <p:guide orient="horz" pos="3760"/>
        <p:guide orient="horz" pos="4201"/>
        <p:guide orient="horz" pos="3928"/>
        <p:guide orient="horz" pos="4110"/>
        <p:guide pos="451"/>
        <p:guide pos="3120"/>
        <p:guide pos="5914"/>
        <p:guide pos="4718"/>
        <p:guide pos="308"/>
        <p:guide pos="4390"/>
        <p:guide pos="57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-3720" y="-12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9826C64F-84FD-9D42-A26E-FCAA94408A3A}" type="datetime1">
              <a:rPr lang="en-GB" smtClean="0"/>
              <a:pPr/>
              <a:t>12/06/2018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AE9301C6-3DA6-5D4C-AFD8-5932A40E0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83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1046E2B7-3FA7-3147-8D88-3668B3B663DE}" type="datetime1">
              <a:rPr lang="en-GB" smtClean="0"/>
              <a:pPr/>
              <a:t>12/06/2018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03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724CA2DB-581E-4848-9114-B50C4CE20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26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slide - black">
    <p:bg>
      <p:bgPr>
        <a:solidFill>
          <a:srgbClr val="26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3327324"/>
            <a:ext cx="9906000" cy="1301537"/>
          </a:xfrm>
          <a:prstGeom prst="rect">
            <a:avLst/>
          </a:prstGeom>
          <a:solidFill>
            <a:srgbClr val="CF142B"/>
          </a:solidFill>
          <a:ln>
            <a:noFill/>
          </a:ln>
          <a:extLst/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2000" y="3491508"/>
            <a:ext cx="8135088" cy="481794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4000"/>
              </a:lnSpc>
              <a:buFontTx/>
              <a:buNone/>
              <a:defRPr sz="3600" cap="all" baseline="0">
                <a:solidFill>
                  <a:srgbClr val="FFFFFF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1pPr>
          </a:lstStyle>
          <a:p>
            <a:r>
              <a:rPr lang="en-GB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2000" y="4053935"/>
            <a:ext cx="8135088" cy="413562"/>
          </a:xfrm>
          <a:prstGeom prst="rect">
            <a:avLst/>
          </a:prstGeom>
        </p:spPr>
        <p:txBody>
          <a:bodyPr lIns="0" rIns="0" bIns="0">
            <a:normAutofit/>
          </a:bodyPr>
          <a:lstStyle>
            <a:lvl1pPr marL="0" indent="0" algn="l">
              <a:buNone/>
              <a:defRPr sz="2400" b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Subtitle</a:t>
            </a:r>
            <a:endParaRPr lang="en-US" dirty="0"/>
          </a:p>
        </p:txBody>
      </p:sp>
      <p:pic>
        <p:nvPicPr>
          <p:cNvPr id="9" name="Picture 8" descr="GGF_REV_CMYK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592794"/>
            <a:ext cx="29088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1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5705" userDrawn="1">
          <p15:clr>
            <a:srgbClr val="FBAE40"/>
          </p15:clr>
        </p15:guide>
        <p15:guide id="3" pos="55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and image LH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08662" y="1602000"/>
            <a:ext cx="4290000" cy="44178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11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495300" y="1602000"/>
            <a:ext cx="2667600" cy="441960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>
          <a:xfrm>
            <a:off x="3619200" y="1602000"/>
            <a:ext cx="2667600" cy="441960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6"/>
          </p:nvPr>
        </p:nvSpPr>
        <p:spPr>
          <a:xfrm>
            <a:off x="6743100" y="1602000"/>
            <a:ext cx="2667600" cy="441960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89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sz="quarter" idx="26"/>
          </p:nvPr>
        </p:nvSpPr>
        <p:spPr>
          <a:xfrm>
            <a:off x="6743100" y="1600198"/>
            <a:ext cx="2667600" cy="441960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40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7"/>
          </p:nvPr>
        </p:nvSpPr>
        <p:spPr>
          <a:xfrm>
            <a:off x="495300" y="1602000"/>
            <a:ext cx="5796000" cy="4421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6"/>
          </p:nvPr>
        </p:nvSpPr>
        <p:spPr>
          <a:xfrm>
            <a:off x="6743100" y="1602000"/>
            <a:ext cx="2667600" cy="441960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056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emphasi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>
          <a:xfrm>
            <a:off x="495300" y="1600206"/>
            <a:ext cx="2667600" cy="180975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5"/>
          </p:nvPr>
        </p:nvSpPr>
        <p:spPr>
          <a:xfrm>
            <a:off x="3619200" y="1600205"/>
            <a:ext cx="2667600" cy="441960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6"/>
          </p:nvPr>
        </p:nvSpPr>
        <p:spPr>
          <a:xfrm>
            <a:off x="6743100" y="1600206"/>
            <a:ext cx="2667600" cy="180975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7"/>
          </p:nvPr>
        </p:nvSpPr>
        <p:spPr>
          <a:xfrm>
            <a:off x="495300" y="4109176"/>
            <a:ext cx="2667600" cy="191063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8"/>
          </p:nvPr>
        </p:nvSpPr>
        <p:spPr>
          <a:xfrm>
            <a:off x="6743100" y="4109176"/>
            <a:ext cx="2667600" cy="191063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30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21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5304" y="1926000"/>
            <a:ext cx="8905081" cy="30575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ctr">
              <a:defRPr lang="en-GB" dirty="0" smtClean="0"/>
            </a:lvl1pPr>
            <a:lvl2pPr algn="ctr">
              <a:defRPr lang="en-GB" dirty="0" smtClean="0"/>
            </a:lvl2pPr>
            <a:lvl3pPr algn="ctr">
              <a:defRPr lang="en-GB" dirty="0" smtClean="0"/>
            </a:lvl3pPr>
            <a:lvl4pPr algn="ctr">
              <a:defRPr lang="en-GB" dirty="0" smtClean="0"/>
            </a:lvl4pPr>
            <a:lvl5pPr algn="ctr">
              <a:defRPr lang="en-GB" dirty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498000"/>
            <a:ext cx="9906000" cy="360000"/>
          </a:xfrm>
          <a:prstGeom prst="rect">
            <a:avLst/>
          </a:prstGeom>
          <a:solidFill>
            <a:srgbClr val="CF142B"/>
          </a:solidFill>
          <a:ln>
            <a:noFill/>
          </a:ln>
          <a:extLst/>
        </p:spPr>
        <p:txBody>
          <a:bodyPr lIns="0" tIns="0" rIns="0" bIns="0"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51" y="5368208"/>
            <a:ext cx="2233332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83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69E7B2AD-34D6-4093-8772-DC8079B6D005}" type="datetimeFigureOut">
              <a:rPr lang="en-US" smtClean="0"/>
              <a:pPr/>
              <a:t>6/12/2018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7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_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2000" y="3491508"/>
            <a:ext cx="8135088" cy="481794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ts val="4000"/>
              </a:lnSpc>
              <a:buFontTx/>
              <a:buNone/>
              <a:defRPr sz="3600" cap="all" baseline="0">
                <a:solidFill>
                  <a:schemeClr val="bg2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1pPr>
          </a:lstStyle>
          <a:p>
            <a:r>
              <a:rPr lang="en-GB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2000" y="4053935"/>
            <a:ext cx="8135088" cy="413562"/>
          </a:xfrm>
          <a:prstGeom prst="rect">
            <a:avLst/>
          </a:prstGeom>
        </p:spPr>
        <p:txBody>
          <a:bodyPr lIns="0" rIns="0" bIns="0">
            <a:normAutofit/>
          </a:bodyPr>
          <a:lstStyle>
            <a:lvl1pPr marL="0" indent="0" algn="l">
              <a:buNone/>
              <a:defRPr sz="2400" b="0">
                <a:solidFill>
                  <a:srgbClr val="0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Subtitle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498000"/>
            <a:ext cx="9906000" cy="360000"/>
          </a:xfrm>
          <a:prstGeom prst="rect">
            <a:avLst/>
          </a:prstGeom>
          <a:solidFill>
            <a:srgbClr val="CF142B"/>
          </a:solidFill>
          <a:ln>
            <a:noFill/>
          </a:ln>
          <a:extLst/>
        </p:spPr>
        <p:txBody>
          <a:bodyPr lIns="0" tIns="0" rIns="0" bIns="0"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05" y="588190"/>
            <a:ext cx="2908536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6217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5705">
          <p15:clr>
            <a:srgbClr val="FBAE40"/>
          </p15:clr>
        </p15:guide>
        <p15:guide id="3" pos="55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2456724"/>
            <a:ext cx="5853245" cy="1294667"/>
          </a:xfrm>
        </p:spPr>
        <p:txBody>
          <a:bodyPr lIns="0" tIns="0" rIns="0" bIns="0" anchor="t"/>
          <a:lstStyle>
            <a:lvl1pPr marL="0" indent="0" algn="l">
              <a:lnSpc>
                <a:spcPts val="4400"/>
              </a:lnSpc>
              <a:buNone/>
              <a:defRPr sz="3600" b="1" cap="all" normalizeH="0" baseline="0">
                <a:solidFill>
                  <a:srgbClr val="FF0000"/>
                </a:solidFill>
                <a:latin typeface="+mj-lt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3890238"/>
            <a:ext cx="8420100" cy="150018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400"/>
              </a:lnSpc>
              <a:buNone/>
              <a:defRPr sz="20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77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95303" y="1602005"/>
            <a:ext cx="8928000" cy="43275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buClr>
                <a:schemeClr val="bg2"/>
              </a:buClr>
              <a:defRPr lang="en-US" dirty="0" smtClean="0"/>
            </a:lvl3pPr>
            <a:lvl4pPr>
              <a:buClr>
                <a:schemeClr val="bg2"/>
              </a:buClr>
              <a:defRPr lang="en-US" dirty="0" smtClean="0"/>
            </a:lvl4pPr>
            <a:lvl5pPr>
              <a:buClr>
                <a:schemeClr val="bg2"/>
              </a:buClr>
              <a:defRPr lang="en-US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68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26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302" y="1602000"/>
            <a:ext cx="4201200" cy="4424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  <a:lvl2pPr>
              <a:lnSpc>
                <a:spcPts val="2000"/>
              </a:lnSpc>
              <a:buClr>
                <a:schemeClr val="bg1"/>
              </a:buClr>
              <a:defRPr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197462" y="1602000"/>
            <a:ext cx="4201200" cy="4424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  <a:lvl2pPr>
              <a:lnSpc>
                <a:spcPts val="2000"/>
              </a:lnSpc>
              <a:buClr>
                <a:schemeClr val="bg1"/>
              </a:buClr>
              <a:defRPr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buClr>
                <a:srgbClr val="FFFFFF"/>
              </a:buCl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9388"/>
            <a:ext cx="8903362" cy="69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mtClean="0"/>
              <a:t>DOCUMENT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1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299" y="1602000"/>
            <a:ext cx="4329000" cy="4424362"/>
          </a:xfrm>
          <a:prstGeom prst="rect">
            <a:avLst/>
          </a:prstGeom>
        </p:spPr>
        <p:txBody>
          <a:bodyPr/>
          <a:lstStyle>
            <a:lvl2pPr>
              <a:buClr>
                <a:schemeClr val="bg1"/>
              </a:buCl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069662" y="1602000"/>
            <a:ext cx="4329000" cy="4424362"/>
          </a:xfrm>
          <a:prstGeom prst="rect">
            <a:avLst/>
          </a:prstGeom>
        </p:spPr>
        <p:txBody>
          <a:bodyPr/>
          <a:lstStyle>
            <a:lvl2pPr>
              <a:buClr>
                <a:schemeClr val="bg1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02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 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644934" y="1602000"/>
            <a:ext cx="3618500" cy="17208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00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[ ]%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787874" y="3154563"/>
            <a:ext cx="3086382" cy="1044426"/>
          </a:xfrm>
          <a:prstGeom prst="rect">
            <a:avLst/>
          </a:prstGeom>
        </p:spPr>
        <p:txBody>
          <a:bodyPr anchor="b"/>
          <a:lstStyle>
            <a:lvl1pPr>
              <a:defRPr sz="1800">
                <a:solidFill>
                  <a:srgbClr val="575759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1pPr>
            <a:lvl2pPr>
              <a:buClr>
                <a:schemeClr val="bg1"/>
              </a:buClr>
              <a:defRPr>
                <a:solidFill>
                  <a:schemeClr val="accent5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2pPr>
            <a:lvl3pPr>
              <a:defRPr>
                <a:solidFill>
                  <a:schemeClr val="accent5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3pPr>
            <a:lvl4pPr>
              <a:defRPr>
                <a:solidFill>
                  <a:schemeClr val="accent5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4pPr>
            <a:lvl5pPr>
              <a:defRPr>
                <a:solidFill>
                  <a:schemeClr val="accent5"/>
                </a:solidFill>
                <a:latin typeface="DejaVu Serif" panose="02060603050605020204" pitchFamily="18" charset="0"/>
                <a:ea typeface="DejaVu Serif" panose="02060603050605020204" pitchFamily="18" charset="0"/>
                <a:cs typeface="DejaVu Serif" panose="02060603050605020204" pitchFamily="18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970662" y="1602006"/>
            <a:ext cx="4428000" cy="2620055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9388"/>
            <a:ext cx="8903362" cy="69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95300" y="1837267"/>
            <a:ext cx="86777" cy="2361722"/>
          </a:xfrm>
          <a:prstGeom prst="rect">
            <a:avLst/>
          </a:prstGeom>
          <a:solidFill>
            <a:srgbClr val="005F83"/>
          </a:solidFill>
          <a:ln>
            <a:noFill/>
          </a:ln>
          <a:extLst/>
        </p:spPr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5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299" y="1602000"/>
            <a:ext cx="4329000" cy="44243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069662" y="1602000"/>
            <a:ext cx="4329000" cy="442436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lang="en-GB" smtClean="0"/>
            </a:lvl1pPr>
            <a:lvl2pPr>
              <a:defRPr lang="en-GB" smtClean="0"/>
            </a:lvl2pPr>
            <a:lvl3pPr>
              <a:defRPr lang="en-GB" smtClean="0"/>
            </a:lvl3pPr>
            <a:lvl4pPr>
              <a:defRPr lang="en-GB" smtClean="0"/>
            </a:lvl4pPr>
            <a:lvl5pPr>
              <a:defRPr lang="en-GB" dirty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78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and image RH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5304" y="1602000"/>
            <a:ext cx="4289425" cy="4418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62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39388"/>
            <a:ext cx="8903362" cy="691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36604" y="6372006"/>
            <a:ext cx="245232" cy="365125"/>
          </a:xfrm>
          <a:prstGeom prst="rect">
            <a:avLst/>
          </a:prstGeom>
        </p:spPr>
        <p:txBody>
          <a:bodyPr vert="horz" lIns="0" tIns="46800" rIns="0" bIns="46800" rtlCol="0" anchor="b"/>
          <a:lstStyle>
            <a:lvl1pPr algn="r">
              <a:defRPr sz="900" b="1" i="0">
                <a:solidFill>
                  <a:srgbClr val="000000"/>
                </a:solidFill>
                <a:latin typeface="DejaVu Serif"/>
                <a:cs typeface="DejaVu Serif"/>
              </a:defRPr>
            </a:lvl1pPr>
          </a:lstStyle>
          <a:p>
            <a:pPr algn="l"/>
            <a:fld id="{B4E91B32-A1B8-4F48-9F40-4B12F7C17A7E}" type="slidenum">
              <a:rPr lang="en-GB" smtClean="0"/>
              <a:pPr algn="l"/>
              <a:t>‹#›</a:t>
            </a:fld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9360401" y="6561211"/>
            <a:ext cx="11700" cy="126000"/>
          </a:xfrm>
          <a:prstGeom prst="rect">
            <a:avLst/>
          </a:prstGeom>
          <a:solidFill>
            <a:srgbClr val="CF142B"/>
          </a:solidFill>
          <a:ln w="28575" cap="flat" cmpd="sng">
            <a:noFill/>
            <a:round/>
            <a:headEnd type="none" w="med" len="med"/>
            <a:tailEnd type="none" w="med" len="med"/>
          </a:ln>
          <a:extLst/>
        </p:spPr>
        <p:txBody>
          <a:bodyPr lIns="0" tIns="0" rIns="0" bIns="0" rtlCol="0" anchor="ctr"/>
          <a:lstStyle/>
          <a:p>
            <a:pPr algn="ctr"/>
            <a:endParaRPr lang="en-GB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41401" y="6375607"/>
            <a:ext cx="8246532" cy="365125"/>
          </a:xfrm>
          <a:prstGeom prst="rect">
            <a:avLst/>
          </a:prstGeom>
        </p:spPr>
        <p:txBody>
          <a:bodyPr vert="horz" lIns="0" tIns="46800" rIns="0" bIns="46800" rtlCol="0" anchor="b"/>
          <a:lstStyle>
            <a:lvl1pPr>
              <a:defRPr lang="en-GB" sz="850" b="0" i="0" kern="1200" dirty="0">
                <a:solidFill>
                  <a:srgbClr val="000000"/>
                </a:solidFill>
                <a:latin typeface="DejaVu Serif"/>
                <a:ea typeface="+mn-ea"/>
                <a:cs typeface="DejaVu Serif"/>
              </a:defRPr>
            </a:lvl1pPr>
          </a:lstStyle>
          <a:p>
            <a:pPr algn="r"/>
            <a:r>
              <a:rPr lang="en-GB" smtClean="0"/>
              <a:t>DOCUMENT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2000"/>
            <a:ext cx="89028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1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709" r:id="rId2"/>
    <p:sldLayoutId id="2147483691" r:id="rId3"/>
    <p:sldLayoutId id="2147483690" r:id="rId4"/>
    <p:sldLayoutId id="2147483705" r:id="rId5"/>
    <p:sldLayoutId id="2147483710" r:id="rId6"/>
    <p:sldLayoutId id="2147483712" r:id="rId7"/>
    <p:sldLayoutId id="2147483711" r:id="rId8"/>
    <p:sldLayoutId id="2147483703" r:id="rId9"/>
    <p:sldLayoutId id="2147483714" r:id="rId10"/>
    <p:sldLayoutId id="2147483707" r:id="rId11"/>
    <p:sldLayoutId id="2147483715" r:id="rId12"/>
    <p:sldLayoutId id="2147483713" r:id="rId13"/>
    <p:sldLayoutId id="2147483706" r:id="rId14"/>
    <p:sldLayoutId id="2147483695" r:id="rId15"/>
    <p:sldLayoutId id="2147483701" r:id="rId16"/>
    <p:sldLayoutId id="2147483716" r:id="rId17"/>
  </p:sldLayoutIdLst>
  <p:hf hdr="0" dt="0"/>
  <p:txStyles>
    <p:titleStyle>
      <a:lvl1pPr marL="0" indent="0" algn="l" defTabSz="457200" rtl="0" eaLnBrk="1" latinLnBrk="0" hangingPunct="1">
        <a:lnSpc>
          <a:spcPts val="3000"/>
        </a:lnSpc>
        <a:spcBef>
          <a:spcPct val="0"/>
        </a:spcBef>
        <a:buFontTx/>
        <a:buNone/>
        <a:defRPr lang="en-US" sz="2800" b="1" i="0" kern="1200" dirty="0">
          <a:solidFill>
            <a:schemeClr val="bg2"/>
          </a:solidFill>
          <a:latin typeface="DejaVu Serif" panose="02060603050605020204" pitchFamily="18" charset="0"/>
          <a:ea typeface="DejaVu Serif" panose="02060603050605020204" pitchFamily="18" charset="0"/>
          <a:cs typeface="DejaVu Serif" panose="02060603050605020204" pitchFamily="18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tx2"/>
        </a:buClr>
        <a:buFontTx/>
        <a:buNone/>
        <a:tabLst/>
        <a:defRPr lang="en-GB" sz="1600" b="1" kern="1200" dirty="0" smtClean="0">
          <a:solidFill>
            <a:srgbClr val="CF142B"/>
          </a:solidFill>
          <a:latin typeface="DejaVu Serif"/>
          <a:ea typeface="+mn-ea"/>
          <a:cs typeface="DejaVu Serif"/>
        </a:defRPr>
      </a:lvl1pPr>
      <a:lvl2pPr marL="0" indent="0" algn="l" defTabSz="4572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bg1"/>
        </a:buClr>
        <a:buFontTx/>
        <a:buNone/>
        <a:tabLst/>
        <a:defRPr lang="en-GB" sz="1600" b="0" kern="1200" dirty="0" smtClean="0">
          <a:solidFill>
            <a:srgbClr val="000000"/>
          </a:solidFill>
          <a:latin typeface="+mn-lt"/>
          <a:ea typeface="+mn-ea"/>
          <a:cs typeface="Verdana"/>
        </a:defRPr>
      </a:lvl2pPr>
      <a:lvl3pPr marL="90488" indent="-90488" algn="l" defTabSz="4572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bg2"/>
        </a:buClr>
        <a:buFont typeface="Arial" panose="020B0604020202020204" pitchFamily="34" charset="0"/>
        <a:buChar char="•"/>
        <a:defRPr lang="en-GB" sz="1600" b="0" kern="1200" dirty="0" smtClean="0">
          <a:solidFill>
            <a:srgbClr val="00000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271463" indent="-90488" algn="l" defTabSz="4572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bg2"/>
        </a:buClr>
        <a:buFontTx/>
        <a:buChar char="̶"/>
        <a:defRPr lang="en-US" sz="1600" b="0" kern="1200" dirty="0" smtClean="0">
          <a:solidFill>
            <a:srgbClr val="00000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360000" indent="-90488" algn="l" defTabSz="4572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bg2"/>
        </a:buClr>
        <a:buFont typeface="Helvetica" panose="020B0604020202020204" pitchFamily="34" charset="0"/>
        <a:buChar char="»"/>
        <a:tabLst/>
        <a:defRPr lang="en-GB" sz="1600" b="0" u="none" kern="1200" dirty="0">
          <a:solidFill>
            <a:srgbClr val="00000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iana.nastas@gmail.com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vic.md/" TargetMode="External"/><Relationship Id="rId2" Type="http://schemas.openxmlformats.org/officeDocument/2006/relationships/hyperlink" Target="http://finantare.gov.md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eef.md/index.php?pag=cat&amp;id=920&amp;l=ro" TargetMode="External"/><Relationship Id="rId4" Type="http://schemas.openxmlformats.org/officeDocument/2006/relationships/hyperlink" Target="http://www.ifad.md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aptc.eu/struct_file.php?id_pr=75" TargetMode="External"/><Relationship Id="rId2" Type="http://schemas.openxmlformats.org/officeDocument/2006/relationships/hyperlink" Target="http://blacksea-cbc.net/programme/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://www.m4eg.eu/" TargetMode="External"/><Relationship Id="rId4" Type="http://schemas.openxmlformats.org/officeDocument/2006/relationships/hyperlink" Target="https://ec.europa.eu/programmes/creative-europ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i.int/" TargetMode="External"/><Relationship Id="rId2" Type="http://schemas.openxmlformats.org/officeDocument/2006/relationships/hyperlink" Target="http://sgpmoldova.org/ro/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erasmus-plus/programme-guide/part-b/three-key-actions/key-action-2/strategic-partnerships-field-education-training-youth_en" TargetMode="External"/><Relationship Id="rId2" Type="http://schemas.openxmlformats.org/officeDocument/2006/relationships/hyperlink" Target="https://www.visegradfund.org/apply/grants/visegrad-grants/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822" y="2736211"/>
            <a:ext cx="8999621" cy="2635447"/>
          </a:xfrm>
        </p:spPr>
        <p:txBody>
          <a:bodyPr/>
          <a:lstStyle/>
          <a:p>
            <a:pPr algn="ctr"/>
            <a:r>
              <a:rPr lang="en-GB" dirty="0" err="1" smtClean="0"/>
              <a:t>Oportunit</a:t>
            </a:r>
            <a:r>
              <a:rPr lang="ro-RO" dirty="0" err="1" smtClean="0"/>
              <a:t>ăți</a:t>
            </a:r>
            <a:r>
              <a:rPr lang="ro-RO" dirty="0" smtClean="0"/>
              <a:t> de finanțare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Momente importante: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76625"/>
            <a:ext cx="89028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o-RO" sz="2000" b="0" dirty="0" smtClean="0"/>
              <a:t>Unele programe desfășoară apelurile de propuneri de proiect în două etape</a:t>
            </a:r>
          </a:p>
          <a:p>
            <a:pPr marL="342900" indent="-342900">
              <a:buAutoNum type="arabicPeriod"/>
            </a:pPr>
            <a:r>
              <a:rPr lang="ro-RO" sz="2000" b="0" dirty="0" smtClean="0"/>
              <a:t>Uneori, perioada de la depunerea notei conceptuale până la semnarea contractului de grant și demararea activităților poate fi de până la șapte luni</a:t>
            </a:r>
          </a:p>
          <a:p>
            <a:pPr marL="342900" indent="-342900">
              <a:buAutoNum type="arabicPeriod"/>
            </a:pPr>
            <a:r>
              <a:rPr lang="ro-RO" sz="2000" b="0" dirty="0" smtClean="0"/>
              <a:t>Ghidul </a:t>
            </a:r>
            <a:r>
              <a:rPr lang="ro-RO" sz="2000" b="0" dirty="0" err="1" smtClean="0"/>
              <a:t>aplicantului</a:t>
            </a:r>
            <a:r>
              <a:rPr lang="ro-RO" sz="2000" b="0" dirty="0" smtClean="0"/>
              <a:t> trebuie citit cu atenție</a:t>
            </a:r>
          </a:p>
          <a:p>
            <a:pPr marL="342900" indent="-342900">
              <a:buAutoNum type="arabicPeriod"/>
            </a:pPr>
            <a:r>
              <a:rPr lang="ro-RO" sz="2000" b="0" dirty="0" smtClean="0"/>
              <a:t>Contribuția </a:t>
            </a:r>
            <a:r>
              <a:rPr lang="ro-RO" sz="2000" b="0" dirty="0" err="1" smtClean="0"/>
              <a:t>aplicantului</a:t>
            </a:r>
            <a:r>
              <a:rPr lang="ro-RO" sz="2000" b="0" dirty="0" smtClean="0"/>
              <a:t> (min 10% din suma totală)</a:t>
            </a:r>
            <a:endParaRPr lang="en-GB" sz="2000" b="0" dirty="0" smtClean="0"/>
          </a:p>
          <a:p>
            <a:pPr marL="342900" indent="-342900">
              <a:buAutoNum type="arabicPeriod"/>
            </a:pPr>
            <a:r>
              <a:rPr lang="en-GB" sz="2000" b="0" dirty="0" smtClean="0"/>
              <a:t>De </a:t>
            </a:r>
            <a:r>
              <a:rPr lang="en-GB" sz="2000" b="0" dirty="0" err="1" smtClean="0"/>
              <a:t>obicei</a:t>
            </a:r>
            <a:r>
              <a:rPr lang="en-GB" sz="2000" b="0" dirty="0" smtClean="0"/>
              <a:t>, </a:t>
            </a:r>
            <a:r>
              <a:rPr lang="en-GB" sz="2000" b="0" dirty="0" err="1" smtClean="0"/>
              <a:t>formularul</a:t>
            </a:r>
            <a:r>
              <a:rPr lang="en-GB" sz="2000" b="0" dirty="0" smtClean="0"/>
              <a:t> de </a:t>
            </a:r>
            <a:r>
              <a:rPr lang="en-GB" sz="2000" b="0" dirty="0" err="1" smtClean="0"/>
              <a:t>aplicare</a:t>
            </a:r>
            <a:r>
              <a:rPr lang="en-GB" sz="2000" b="0" dirty="0" smtClean="0"/>
              <a:t> </a:t>
            </a:r>
            <a:r>
              <a:rPr lang="en-GB" sz="2000" b="0" dirty="0" err="1" smtClean="0"/>
              <a:t>trebuie</a:t>
            </a:r>
            <a:r>
              <a:rPr lang="en-GB" sz="2000" b="0" dirty="0" smtClean="0"/>
              <a:t> </a:t>
            </a:r>
            <a:r>
              <a:rPr lang="en-GB" sz="2000" b="0" dirty="0" err="1" smtClean="0"/>
              <a:t>completat</a:t>
            </a:r>
            <a:r>
              <a:rPr lang="en-GB" sz="2000" b="0" dirty="0" smtClean="0"/>
              <a:t> </a:t>
            </a:r>
            <a:r>
              <a:rPr lang="ro-RO" sz="2000" b="0" dirty="0" smtClean="0"/>
              <a:t>în engleză</a:t>
            </a:r>
            <a:endParaRPr lang="ro-RO" sz="2000" b="0" dirty="0"/>
          </a:p>
          <a:p>
            <a:pPr marL="342900" indent="-342900">
              <a:buAutoNum type="arabicPeriod"/>
            </a:pPr>
            <a:r>
              <a:rPr lang="ro-RO" sz="2000" b="0" dirty="0" smtClean="0"/>
              <a:t>Fiți </a:t>
            </a:r>
            <a:r>
              <a:rPr lang="ro-RO" sz="2000" b="0" dirty="0" err="1" smtClean="0"/>
              <a:t>proactivi</a:t>
            </a:r>
            <a:r>
              <a:rPr lang="ro-RO" sz="2000" b="0" dirty="0" smtClean="0"/>
              <a:t>. Bateți la ușile ambasadelor/donatorilor și spuneți-le cu mult timp înainte care sunt necesitățile de dezvoltare ale regiunii/localității Dvs.</a:t>
            </a:r>
            <a:endParaRPr lang="en-GB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95301" y="1926000"/>
            <a:ext cx="9202152" cy="3057525"/>
          </a:xfrm>
        </p:spPr>
        <p:txBody>
          <a:bodyPr/>
          <a:lstStyle/>
          <a:p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 smtClean="0"/>
              <a:t>informa</a:t>
            </a:r>
            <a:r>
              <a:rPr lang="ro-RO" dirty="0" smtClean="0"/>
              <a:t>ții suplimentare, Vă rugăm să contactați</a:t>
            </a:r>
            <a:r>
              <a:rPr lang="en-GB" dirty="0" smtClean="0"/>
              <a:t>: </a:t>
            </a:r>
          </a:p>
          <a:p>
            <a:pPr lvl="1"/>
            <a:r>
              <a:rPr lang="ro-RO" dirty="0" smtClean="0"/>
              <a:t>Diana Nastas</a:t>
            </a:r>
            <a:endParaRPr lang="en-GB" dirty="0" smtClean="0"/>
          </a:p>
          <a:p>
            <a:pPr lvl="1"/>
            <a:r>
              <a:rPr lang="en-GB" dirty="0" smtClean="0"/>
              <a:t>T: </a:t>
            </a:r>
            <a:r>
              <a:rPr lang="ro-RO" dirty="0" smtClean="0"/>
              <a:t>060 356 980</a:t>
            </a:r>
            <a:endParaRPr lang="en-GB" dirty="0" smtClean="0"/>
          </a:p>
          <a:p>
            <a:pPr lvl="1"/>
            <a:r>
              <a:rPr lang="en-GB" dirty="0" smtClean="0"/>
              <a:t>E: </a:t>
            </a:r>
            <a:r>
              <a:rPr lang="ro-RO" dirty="0" smtClean="0">
                <a:hlinkClick r:id="rId2"/>
              </a:rPr>
              <a:t>diana.nastas@gmail.com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Unde găsim anunțuri despre oportunități de finanțare?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00790" y="1732572"/>
            <a:ext cx="9381046" cy="4418012"/>
          </a:xfrm>
        </p:spPr>
        <p:txBody>
          <a:bodyPr/>
          <a:lstStyle/>
          <a:p>
            <a:pPr lvl="2">
              <a:buFont typeface="Wingdings" pitchFamily="2" charset="2"/>
              <a:buChar char="Ø"/>
            </a:pPr>
            <a:r>
              <a:rPr lang="en-GB" sz="2000" dirty="0" smtClean="0"/>
              <a:t> </a:t>
            </a:r>
            <a:r>
              <a:rPr lang="ro-RO" sz="2000" dirty="0"/>
              <a:t> </a:t>
            </a:r>
            <a:r>
              <a:rPr lang="ro-RO" sz="2000" dirty="0">
                <a:hlinkClick r:id="rId2"/>
              </a:rPr>
              <a:t> </a:t>
            </a:r>
            <a:r>
              <a:rPr lang="en-US" sz="2000" dirty="0">
                <a:hlinkClick r:id="rId2"/>
              </a:rPr>
              <a:t>http://finantare.gov.md/</a:t>
            </a:r>
            <a:r>
              <a:rPr lang="ro-RO" sz="2000" dirty="0"/>
              <a:t> </a:t>
            </a:r>
          </a:p>
          <a:p>
            <a:pPr lvl="2">
              <a:buFont typeface="Wingdings" pitchFamily="2" charset="2"/>
              <a:buChar char="Ø"/>
            </a:pPr>
            <a:endParaRPr lang="en-GB" sz="2000" dirty="0" smtClean="0"/>
          </a:p>
          <a:p>
            <a:pPr lvl="2">
              <a:buFont typeface="Wingdings" pitchFamily="2" charset="2"/>
              <a:buChar char="Ø"/>
            </a:pPr>
            <a:r>
              <a:rPr lang="en-GB" sz="2000" dirty="0" smtClean="0"/>
              <a:t> </a:t>
            </a:r>
            <a:r>
              <a:rPr lang="ro-RO" sz="2000" dirty="0" smtClean="0"/>
              <a:t> </a:t>
            </a:r>
            <a:r>
              <a:rPr lang="ro-RO" sz="2000" dirty="0" err="1" smtClean="0">
                <a:hlinkClick r:id="rId3"/>
              </a:rPr>
              <a:t>www.civic.md</a:t>
            </a:r>
            <a:r>
              <a:rPr lang="ro-RO" sz="2000" dirty="0" smtClean="0"/>
              <a:t>, rubrica </a:t>
            </a:r>
            <a:r>
              <a:rPr lang="ro-RO" sz="2000" i="1" dirty="0" smtClean="0"/>
              <a:t>Granturi</a:t>
            </a:r>
            <a:endParaRPr lang="ro-RO" sz="2000" dirty="0" smtClean="0"/>
          </a:p>
          <a:p>
            <a:pPr lvl="2">
              <a:buFont typeface="Wingdings" pitchFamily="2" charset="2"/>
              <a:buChar char="Ø"/>
            </a:pPr>
            <a:endParaRPr lang="ro-RO" sz="2000" dirty="0" smtClean="0"/>
          </a:p>
          <a:p>
            <a:pPr lvl="2">
              <a:buFont typeface="Wingdings" pitchFamily="2" charset="2"/>
              <a:buChar char="Ø"/>
            </a:pPr>
            <a:r>
              <a:rPr lang="ro-RO" sz="2000" dirty="0"/>
              <a:t> </a:t>
            </a:r>
            <a:r>
              <a:rPr lang="ro-RO" sz="2000" dirty="0" smtClean="0"/>
              <a:t> </a:t>
            </a:r>
            <a:r>
              <a:rPr lang="ro-RO" sz="2000" dirty="0" err="1" smtClean="0">
                <a:hlinkClick r:id="rId4"/>
              </a:rPr>
              <a:t>www.ifad.md</a:t>
            </a:r>
            <a:r>
              <a:rPr lang="ro-RO" sz="2000" dirty="0" smtClean="0"/>
              <a:t>, Programe în </a:t>
            </a:r>
            <a:r>
              <a:rPr lang="ro-RO" sz="2000" dirty="0" smtClean="0"/>
              <a:t>derulare</a:t>
            </a:r>
          </a:p>
          <a:p>
            <a:pPr lvl="2">
              <a:buFont typeface="Wingdings" pitchFamily="2" charset="2"/>
              <a:buChar char="Ø"/>
            </a:pPr>
            <a:endParaRPr lang="ro-RO" sz="2000" dirty="0" smtClean="0"/>
          </a:p>
          <a:p>
            <a:pPr lvl="2">
              <a:buFont typeface="Wingdings" pitchFamily="2" charset="2"/>
              <a:buChar char="Ø"/>
            </a:pPr>
            <a:r>
              <a:rPr lang="ro-RO" sz="2000" dirty="0"/>
              <a:t> </a:t>
            </a:r>
            <a:r>
              <a:rPr lang="ro-RO" sz="2000" dirty="0" smtClean="0"/>
              <a:t>paginile web și pe rețelele de socializare ale diverșilor </a:t>
            </a:r>
            <a:r>
              <a:rPr lang="ro-RO" sz="2000" dirty="0" smtClean="0"/>
              <a:t>donatori</a:t>
            </a:r>
          </a:p>
          <a:p>
            <a:pPr lvl="2">
              <a:buFont typeface="Wingdings" pitchFamily="2" charset="2"/>
              <a:buChar char="Ø"/>
            </a:pPr>
            <a:endParaRPr lang="ro-RO" sz="2000" dirty="0"/>
          </a:p>
          <a:p>
            <a:pPr lvl="2">
              <a:buFont typeface="Wingdings" pitchFamily="2" charset="2"/>
              <a:buChar char="Ø"/>
            </a:pPr>
            <a:r>
              <a:rPr lang="ro-RO" sz="2000" dirty="0" smtClean="0"/>
              <a:t> Fundația </a:t>
            </a:r>
            <a:r>
              <a:rPr lang="ro-RO" sz="2000" dirty="0" err="1"/>
              <a:t>Est-Europeană</a:t>
            </a:r>
            <a:r>
              <a:rPr lang="ro-RO" sz="2000" dirty="0"/>
              <a:t>, rubrica </a:t>
            </a:r>
            <a:r>
              <a:rPr lang="ro-RO" sz="2000" i="1" dirty="0"/>
              <a:t>Granturi</a:t>
            </a:r>
            <a:r>
              <a:rPr lang="ro-RO" sz="2000" dirty="0"/>
              <a:t> </a:t>
            </a:r>
            <a:r>
              <a:rPr lang="ro-RO" sz="2000" dirty="0">
                <a:hlinkClick r:id="rId5"/>
              </a:rPr>
              <a:t>http://www.eef.md/index.php?pag=cat&amp;id=920&amp;l=ro</a:t>
            </a:r>
            <a:r>
              <a:rPr lang="ro-RO" sz="2000" dirty="0"/>
              <a:t> </a:t>
            </a:r>
          </a:p>
          <a:p>
            <a:pPr lvl="2">
              <a:buFont typeface="Wingdings" pitchFamily="2" charset="2"/>
              <a:buChar char="Ø"/>
            </a:pPr>
            <a:endParaRPr lang="ro-RO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9436604" y="6364201"/>
            <a:ext cx="245232" cy="365125"/>
          </a:xfrm>
        </p:spPr>
        <p:txBody>
          <a:bodyPr/>
          <a:lstStyle/>
          <a:p>
            <a:pPr algn="l"/>
            <a:fld id="{B4E91B32-A1B8-4F48-9F40-4B12F7C17A7E}" type="slidenum">
              <a:rPr lang="en-GB" smtClean="0"/>
              <a:pPr algn="l"/>
              <a:t>2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1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Programe Europene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o-RO" sz="2000" dirty="0" smtClean="0"/>
              <a:t>Programul </a:t>
            </a:r>
            <a:r>
              <a:rPr lang="ro-RO" sz="2000" dirty="0"/>
              <a:t>Operațional Comun România – Republica Moldova </a:t>
            </a:r>
            <a:r>
              <a:rPr lang="ro-RO" sz="2000" dirty="0" smtClean="0"/>
              <a:t>2014-2020</a:t>
            </a:r>
          </a:p>
          <a:p>
            <a:pPr marL="342900" indent="-342900">
              <a:buFontTx/>
              <a:buAutoNum type="arabicPeriod"/>
            </a:pPr>
            <a:r>
              <a:rPr lang="ro-RO" sz="2000" dirty="0"/>
              <a:t>Programul Operațional comun ”Bazinul Mării Negre” 2014-2020</a:t>
            </a:r>
            <a:r>
              <a:rPr lang="en-US" sz="2000" dirty="0"/>
              <a:t> </a:t>
            </a:r>
            <a:r>
              <a:rPr lang="ro-RO" sz="2000" b="0" u="sng" dirty="0">
                <a:hlinkClick r:id="rId2"/>
              </a:rPr>
              <a:t>http://blacksea-cbc.net/programme/</a:t>
            </a:r>
            <a:r>
              <a:rPr lang="ro-RO" sz="2000" b="0" dirty="0"/>
              <a:t> </a:t>
            </a:r>
            <a:endParaRPr lang="en-US" sz="2000" b="0" dirty="0"/>
          </a:p>
          <a:p>
            <a:pPr marL="342900" indent="-342900">
              <a:buFontTx/>
              <a:buAutoNum type="arabicPeriod"/>
            </a:pPr>
            <a:r>
              <a:rPr lang="ro-RO" sz="2000" dirty="0"/>
              <a:t>Programul de Cooperare teritorială Moldova – Ucraina 2014-2020</a:t>
            </a:r>
            <a:r>
              <a:rPr lang="en-US" sz="2000" dirty="0"/>
              <a:t> </a:t>
            </a:r>
            <a:r>
              <a:rPr lang="ro-RO" sz="2000" b="0" u="sng" dirty="0">
                <a:hlinkClick r:id="rId3"/>
              </a:rPr>
              <a:t>http://eaptc.eu/struct_file.php?id_pr=75</a:t>
            </a:r>
            <a:r>
              <a:rPr lang="ro-RO" sz="2000" b="0" dirty="0"/>
              <a:t> </a:t>
            </a:r>
            <a:endParaRPr lang="en-US" sz="2000" b="0" dirty="0"/>
          </a:p>
          <a:p>
            <a:pPr marL="342900" indent="-342900">
              <a:buAutoNum type="arabicPeriod"/>
            </a:pPr>
            <a:r>
              <a:rPr lang="ro-RO" sz="2000" dirty="0"/>
              <a:t>Programul Transnațional „Dunărea” </a:t>
            </a:r>
            <a:r>
              <a:rPr lang="ro-RO" sz="2000" dirty="0" smtClean="0"/>
              <a:t>2014-2020</a:t>
            </a:r>
          </a:p>
          <a:p>
            <a:pPr marL="342900" indent="-342900">
              <a:buAutoNum type="arabicPeriod"/>
            </a:pPr>
            <a:r>
              <a:rPr lang="ro-RO" sz="2000" dirty="0" smtClean="0"/>
              <a:t>Competitivitatea </a:t>
            </a:r>
            <a:r>
              <a:rPr lang="ro-RO" sz="2000" dirty="0"/>
              <a:t>Întreprinderilor şi a Întreprinderilor Mici şi </a:t>
            </a:r>
            <a:r>
              <a:rPr lang="ro-RO" sz="2000" dirty="0" smtClean="0"/>
              <a:t>Mijlocii: COSME 2014-2020</a:t>
            </a:r>
          </a:p>
          <a:p>
            <a:pPr marL="342900" indent="-342900">
              <a:buAutoNum type="arabicPeriod"/>
            </a:pPr>
            <a:r>
              <a:rPr lang="ro-RO" sz="2000" dirty="0"/>
              <a:t>Orizont 2020 </a:t>
            </a:r>
            <a:endParaRPr lang="ro-RO" sz="2000" dirty="0" smtClean="0"/>
          </a:p>
          <a:p>
            <a:pPr marL="342900" indent="-342900">
              <a:buAutoNum type="arabicPeriod"/>
            </a:pPr>
            <a:r>
              <a:rPr lang="ro-RO" sz="2000" dirty="0" smtClean="0"/>
              <a:t>Europa </a:t>
            </a:r>
            <a:r>
              <a:rPr lang="ro-RO" sz="2000" dirty="0"/>
              <a:t>creativă </a:t>
            </a:r>
            <a:r>
              <a:rPr lang="ro-RO" sz="2000" dirty="0" smtClean="0"/>
              <a:t> 2014-2020</a:t>
            </a:r>
            <a:r>
              <a:rPr lang="en-US" sz="2000" dirty="0" smtClean="0"/>
              <a:t> </a:t>
            </a:r>
            <a:r>
              <a:rPr lang="ro-RO" sz="2000" b="0" u="sng" dirty="0">
                <a:hlinkClick r:id="rId4"/>
              </a:rPr>
              <a:t>https://ec.europa.eu/programmes/creative-europe</a:t>
            </a:r>
            <a:r>
              <a:rPr lang="ro-RO" sz="2000" u="sng" dirty="0">
                <a:hlinkClick r:id="rId4"/>
              </a:rPr>
              <a:t>/</a:t>
            </a:r>
            <a:r>
              <a:rPr lang="ro-RO" sz="2000" dirty="0"/>
              <a:t> </a:t>
            </a:r>
            <a:endParaRPr lang="en-GB" sz="2000" dirty="0" smtClean="0"/>
          </a:p>
          <a:p>
            <a:pPr marL="342900" indent="-342900">
              <a:buAutoNum type="arabicPeriod"/>
            </a:pPr>
            <a:r>
              <a:rPr lang="en-GB" sz="2000" dirty="0" err="1" smtClean="0"/>
              <a:t>Primarii</a:t>
            </a:r>
            <a:r>
              <a:rPr lang="en-GB" sz="2000" dirty="0" smtClean="0"/>
              <a:t> </a:t>
            </a:r>
            <a:r>
              <a:rPr lang="en-GB" sz="2000" dirty="0" err="1" smtClean="0"/>
              <a:t>pentru</a:t>
            </a:r>
            <a:r>
              <a:rPr lang="en-GB" sz="2000" dirty="0" smtClean="0"/>
              <a:t> </a:t>
            </a:r>
            <a:r>
              <a:rPr lang="en-GB" sz="2000" dirty="0" err="1" smtClean="0"/>
              <a:t>Cre</a:t>
            </a:r>
            <a:r>
              <a:rPr lang="ro-RO" sz="2000" dirty="0" err="1" smtClean="0"/>
              <a:t>ștere</a:t>
            </a:r>
            <a:r>
              <a:rPr lang="ro-RO" sz="2000" dirty="0" smtClean="0"/>
              <a:t> Economică </a:t>
            </a:r>
            <a:r>
              <a:rPr lang="ro-RO" sz="2000" b="0" dirty="0" smtClean="0">
                <a:hlinkClick r:id="rId5"/>
              </a:rPr>
              <a:t>www.m4eg.eu</a:t>
            </a:r>
            <a:r>
              <a:rPr lang="ro-RO" sz="2000" b="0" dirty="0" smtClean="0"/>
              <a:t> </a:t>
            </a:r>
            <a:endParaRPr lang="en-US" sz="2000" b="0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Alți donatori: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17800"/>
            <a:ext cx="8902800" cy="435133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USAID: Proiect de competitivitate, Agricultura performantă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SIDA</a:t>
            </a:r>
            <a:r>
              <a:rPr lang="en-GB" sz="2000" dirty="0" smtClean="0"/>
              <a:t>: </a:t>
            </a:r>
            <a:r>
              <a:rPr lang="en-GB" sz="2000" dirty="0" err="1" smtClean="0"/>
              <a:t>proiecte</a:t>
            </a:r>
            <a:r>
              <a:rPr lang="en-GB" sz="2000" dirty="0" smtClean="0"/>
              <a:t> </a:t>
            </a:r>
            <a:r>
              <a:rPr lang="en-GB" sz="2000" dirty="0" err="1" smtClean="0"/>
              <a:t>pentru</a:t>
            </a:r>
            <a:r>
              <a:rPr lang="en-GB" sz="2000" dirty="0" smtClean="0"/>
              <a:t> </a:t>
            </a:r>
            <a:r>
              <a:rPr lang="en-GB" sz="2000" dirty="0" err="1" smtClean="0"/>
              <a:t>facilitarea</a:t>
            </a:r>
            <a:r>
              <a:rPr lang="en-GB" sz="2000" dirty="0" smtClean="0"/>
              <a:t> </a:t>
            </a:r>
            <a:r>
              <a:rPr lang="en-GB" sz="2000" dirty="0" err="1" smtClean="0"/>
              <a:t>transferului</a:t>
            </a:r>
            <a:r>
              <a:rPr lang="en-GB" sz="2000" dirty="0" smtClean="0"/>
              <a:t> </a:t>
            </a:r>
            <a:r>
              <a:rPr lang="en-GB" sz="2000" dirty="0" err="1" smtClean="0"/>
              <a:t>tehnologic</a:t>
            </a:r>
            <a:r>
              <a:rPr lang="en-GB" sz="2000" dirty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apelul</a:t>
            </a:r>
            <a:r>
              <a:rPr lang="en-GB" sz="2000" dirty="0" smtClean="0"/>
              <a:t> se </a:t>
            </a:r>
            <a:r>
              <a:rPr lang="en-GB" sz="2000" dirty="0" err="1" smtClean="0"/>
              <a:t>lanseaz</a:t>
            </a:r>
            <a:r>
              <a:rPr lang="ro-RO" sz="2000" dirty="0" smtClean="0"/>
              <a:t>ă de două ori pe an</a:t>
            </a:r>
            <a:r>
              <a:rPr lang="en-GB" sz="2000" dirty="0" smtClean="0"/>
              <a:t>)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DANIDA: business </a:t>
            </a:r>
            <a:r>
              <a:rPr lang="ro-RO" sz="2000" dirty="0" err="1" smtClean="0"/>
              <a:t>finance</a:t>
            </a:r>
            <a:r>
              <a:rPr lang="ro-RO" sz="2000" dirty="0" smtClean="0"/>
              <a:t>; </a:t>
            </a:r>
            <a:r>
              <a:rPr lang="ro-RO" sz="2000" dirty="0" err="1" smtClean="0"/>
              <a:t>business</a:t>
            </a:r>
            <a:r>
              <a:rPr lang="ro-RO" sz="2000" dirty="0" smtClean="0"/>
              <a:t> </a:t>
            </a:r>
            <a:r>
              <a:rPr lang="ro-RO" sz="2000" dirty="0" err="1" smtClean="0"/>
              <a:t>partnerships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ADA: parteneriate de afaceri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Fundația </a:t>
            </a:r>
            <a:r>
              <a:rPr lang="ro-RO" sz="2000" dirty="0" err="1" smtClean="0"/>
              <a:t>Heks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Ambasada Germaniei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Guvernul Japoniei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err="1" smtClean="0"/>
              <a:t>Slovak</a:t>
            </a:r>
            <a:r>
              <a:rPr lang="ro-RO" sz="2000" dirty="0" smtClean="0"/>
              <a:t> </a:t>
            </a:r>
            <a:r>
              <a:rPr lang="ro-RO" sz="2000" dirty="0" err="1" smtClean="0"/>
              <a:t>Aid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Agenția de Dezvoltare Cehă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Ministerul de Externe al Poloniei – </a:t>
            </a:r>
            <a:r>
              <a:rPr lang="ro-RO" sz="2000" dirty="0" err="1" smtClean="0"/>
              <a:t>Solidarity</a:t>
            </a:r>
            <a:r>
              <a:rPr lang="ro-RO" sz="2000" dirty="0" smtClean="0"/>
              <a:t> </a:t>
            </a:r>
            <a:r>
              <a:rPr lang="ro-RO" sz="2000" dirty="0" smtClean="0"/>
              <a:t>Fund, </a:t>
            </a:r>
            <a:r>
              <a:rPr lang="ro-RO" sz="2000" dirty="0" err="1" smtClean="0"/>
              <a:t>Polish</a:t>
            </a:r>
            <a:r>
              <a:rPr lang="ro-RO" sz="2000" dirty="0" smtClean="0"/>
              <a:t> </a:t>
            </a:r>
            <a:r>
              <a:rPr lang="ro-RO" sz="2000" dirty="0" err="1" smtClean="0"/>
              <a:t>Aid</a:t>
            </a:r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GEF – programul de granturi mici al facilității globale </a:t>
            </a:r>
            <a:r>
              <a:rPr lang="ro-RO" sz="2000" dirty="0"/>
              <a:t>de mediu </a:t>
            </a:r>
            <a:r>
              <a:rPr lang="ro-RO" sz="2000" b="0" dirty="0">
                <a:hlinkClick r:id="rId2"/>
              </a:rPr>
              <a:t>http://sgpmoldova.org/ro</a:t>
            </a:r>
            <a:r>
              <a:rPr lang="ro-RO" sz="2000" b="0" dirty="0" smtClean="0">
                <a:hlinkClick r:id="rId2"/>
              </a:rPr>
              <a:t>/</a:t>
            </a:r>
            <a:r>
              <a:rPr lang="ro-RO" sz="2000" b="0" dirty="0" smtClean="0"/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Fondul de Bună Guvernare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CEI – Inițiativa Europeană Centrală </a:t>
            </a:r>
            <a:r>
              <a:rPr lang="ro-RO" sz="2000" b="0" dirty="0" smtClean="0">
                <a:hlinkClick r:id="rId3"/>
              </a:rPr>
              <a:t>http</a:t>
            </a:r>
            <a:r>
              <a:rPr lang="ro-RO" sz="2000" b="0" dirty="0">
                <a:hlinkClick r:id="rId3"/>
              </a:rPr>
              <a:t>://www.cei.int</a:t>
            </a:r>
            <a:r>
              <a:rPr lang="ro-RO" sz="2000" b="0" dirty="0" smtClean="0">
                <a:hlinkClick r:id="rId3"/>
              </a:rPr>
              <a:t>/</a:t>
            </a:r>
            <a:r>
              <a:rPr lang="ro-RO" sz="2000" b="0" dirty="0" smtClean="0"/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o-RO" sz="2000" b="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Programe de parteneriate de afaceri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862" y="2012943"/>
            <a:ext cx="8902800" cy="4351338"/>
          </a:xfrm>
        </p:spPr>
        <p:txBody>
          <a:bodyPr/>
          <a:lstStyle/>
          <a:p>
            <a:r>
              <a:rPr lang="ro-RO" sz="2000" dirty="0" smtClean="0">
                <a:solidFill>
                  <a:srgbClr val="002060"/>
                </a:solidFill>
              </a:rPr>
              <a:t>Beneficiari</a:t>
            </a:r>
            <a:r>
              <a:rPr lang="ro-RO" sz="2000" dirty="0" smtClean="0"/>
              <a:t>: </a:t>
            </a:r>
            <a:r>
              <a:rPr lang="ro-RO" sz="2000" b="0" dirty="0" smtClean="0"/>
              <a:t>Companii din Moldova, care au un partener în țara </a:t>
            </a:r>
            <a:r>
              <a:rPr lang="ro-RO" sz="2000" b="0" dirty="0" smtClean="0"/>
              <a:t>finanțatoare</a:t>
            </a:r>
          </a:p>
          <a:p>
            <a:endParaRPr lang="ro-RO" sz="2000" b="0" dirty="0" smtClean="0"/>
          </a:p>
          <a:p>
            <a:r>
              <a:rPr lang="ro-RO" sz="2000" dirty="0" smtClean="0">
                <a:solidFill>
                  <a:srgbClr val="002060"/>
                </a:solidFill>
              </a:rPr>
              <a:t>Investiții eligibile</a:t>
            </a:r>
            <a:r>
              <a:rPr lang="ro-RO" sz="2000" dirty="0" smtClean="0"/>
              <a:t>: </a:t>
            </a:r>
            <a:r>
              <a:rPr lang="vi-VN" sz="2000" b="0" dirty="0"/>
              <a:t>Sporirea calificării propriilor angajați din Republica Moldova, a furnizorilor sau a distribuitorilor din Republica Moldova; îmbunătățirea colaborării cu autoritățile publice locale și instituțiile publice; asigurarea cu certificate internaționale a produselor de origine din Republica </a:t>
            </a:r>
            <a:r>
              <a:rPr lang="vi-VN" sz="2000" b="0" dirty="0" smtClean="0"/>
              <a:t>Moldova</a:t>
            </a:r>
            <a:endParaRPr lang="ro-RO" sz="2000" b="0" dirty="0" smtClean="0"/>
          </a:p>
          <a:p>
            <a:endParaRPr lang="ro-RO" sz="2000" b="0" dirty="0" smtClean="0"/>
          </a:p>
          <a:p>
            <a:r>
              <a:rPr lang="ro-RO" sz="2000" dirty="0" smtClean="0">
                <a:solidFill>
                  <a:srgbClr val="002060"/>
                </a:solidFill>
              </a:rPr>
              <a:t>Suma grantului</a:t>
            </a:r>
            <a:r>
              <a:rPr lang="ro-RO" sz="2000" b="0" dirty="0" smtClean="0"/>
              <a:t>: </a:t>
            </a:r>
            <a:r>
              <a:rPr lang="en-US" sz="2000" b="0" dirty="0"/>
              <a:t>- max. 50% din costurile directe de proiect (max. 200.000 Euro) - max. 20.000 Euro pentru finanțarea unui studiu de fezabilitate pentru un astfel de proiect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Apeluri deschise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495300" y="1602000"/>
            <a:ext cx="8902800" cy="477000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BR" sz="2600" dirty="0" smtClean="0"/>
              <a:t>Granturi </a:t>
            </a:r>
            <a:r>
              <a:rPr lang="pt-BR" sz="2600" b="1" dirty="0" smtClean="0"/>
              <a:t>Visegrad</a:t>
            </a:r>
            <a:r>
              <a:rPr lang="ro-RO" sz="2600" b="1" dirty="0" smtClean="0"/>
              <a:t> - </a:t>
            </a:r>
            <a:r>
              <a:rPr lang="pt-BR" sz="2600" dirty="0" smtClean="0"/>
              <a:t>sprijină </a:t>
            </a:r>
            <a:r>
              <a:rPr lang="pt-BR" sz="2600" dirty="0"/>
              <a:t>parteneriate regionale între ONG-uri și organizații ale societății civile, instituții publice și municipalități, companii private și organizații nonprofit, precum și centre de educație și cercetare care contribuie la cooperarea în regiunea Visegrad. </a:t>
            </a:r>
            <a:endParaRPr lang="x-none" sz="2600" dirty="0" smtClean="0"/>
          </a:p>
          <a:p>
            <a:r>
              <a:rPr lang="en-US" sz="2600" u="sng" dirty="0" smtClean="0">
                <a:hlinkClick r:id="rId2"/>
              </a:rPr>
              <a:t>https</a:t>
            </a:r>
            <a:r>
              <a:rPr lang="en-US" sz="2600" u="sng" dirty="0">
                <a:hlinkClick r:id="rId2"/>
              </a:rPr>
              <a:t>://</a:t>
            </a:r>
            <a:r>
              <a:rPr lang="en-US" sz="2600" u="sng" dirty="0" smtClean="0">
                <a:hlinkClick r:id="rId2"/>
              </a:rPr>
              <a:t>www.visegradfund.org/apply/grants/visegrad-grants/</a:t>
            </a:r>
            <a:endParaRPr lang="x-none" sz="2600" u="sng" dirty="0"/>
          </a:p>
          <a:p>
            <a:r>
              <a:rPr lang="x-none" sz="2600" u="sng" dirty="0" smtClean="0">
                <a:solidFill>
                  <a:srgbClr val="002060"/>
                </a:solidFill>
              </a:rPr>
              <a:t>Data limită: 01 octombrie 2018</a:t>
            </a:r>
          </a:p>
          <a:p>
            <a:endParaRPr lang="x-none" sz="2600" u="sng" dirty="0" smtClean="0"/>
          </a:p>
          <a:p>
            <a:endParaRPr lang="x-none" sz="2600" u="sng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x-none" sz="2600" b="1" u="sng" dirty="0"/>
              <a:t>ERASMUS+ </a:t>
            </a:r>
            <a:r>
              <a:rPr lang="x-none" sz="2600" dirty="0"/>
              <a:t>Parteneriate strategice în domeniul educației, formării tinerilor </a:t>
            </a:r>
            <a:r>
              <a:rPr lang="x-none" sz="2600" dirty="0" smtClean="0"/>
              <a:t>și Inițiative </a:t>
            </a:r>
            <a:r>
              <a:rPr lang="x-none" sz="2600" dirty="0"/>
              <a:t>transnaționale de </a:t>
            </a:r>
            <a:r>
              <a:rPr lang="x-none" sz="2600" dirty="0" smtClean="0"/>
              <a:t>tineret</a:t>
            </a:r>
          </a:p>
          <a:p>
            <a:r>
              <a:rPr lang="ru-RU" sz="2600" u="sng" dirty="0">
                <a:hlinkClick r:id="rId3"/>
              </a:rPr>
              <a:t>https://ec.europa.eu/programmes/erasmus-plus/programme-guide/part-b/three-key-actions/key-action-2/strategic-partnerships-field-education-training-youth_en</a:t>
            </a:r>
            <a:endParaRPr lang="ru-RU" sz="2600" dirty="0"/>
          </a:p>
          <a:p>
            <a:r>
              <a:rPr lang="x-none" sz="2600" u="sng" dirty="0">
                <a:solidFill>
                  <a:srgbClr val="002060"/>
                </a:solidFill>
              </a:rPr>
              <a:t>Data limită: </a:t>
            </a:r>
            <a:r>
              <a:rPr lang="x-none" sz="2600" u="sng" dirty="0" smtClean="0">
                <a:solidFill>
                  <a:srgbClr val="002060"/>
                </a:solidFill>
              </a:rPr>
              <a:t>04 </a:t>
            </a:r>
            <a:r>
              <a:rPr lang="x-none" sz="2600" u="sng">
                <a:solidFill>
                  <a:srgbClr val="002060"/>
                </a:solidFill>
              </a:rPr>
              <a:t>octombrie </a:t>
            </a:r>
            <a:r>
              <a:rPr lang="x-none" sz="2600" u="sng" smtClean="0">
                <a:solidFill>
                  <a:srgbClr val="002060"/>
                </a:solidFill>
              </a:rPr>
              <a:t>2018</a:t>
            </a:r>
            <a:endParaRPr lang="ro-RO" sz="2600" u="sng" dirty="0" smtClean="0">
              <a:solidFill>
                <a:srgbClr val="002060"/>
              </a:solidFill>
            </a:endParaRPr>
          </a:p>
          <a:p>
            <a:endParaRPr lang="ro-RO" sz="2000" u="sng" dirty="0">
              <a:solidFill>
                <a:srgbClr val="002060"/>
              </a:solidFill>
            </a:endParaRPr>
          </a:p>
          <a:p>
            <a:endParaRPr lang="x-none" sz="2000" u="sng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Apeluri deschise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1800" dirty="0" smtClean="0"/>
              <a:t>COSME: Sprijinirea dezvoltării și promovarea produselor turistice tematice transnaționale: exploatarea </a:t>
            </a:r>
            <a:r>
              <a:rPr lang="ro-RO" sz="1800" dirty="0" err="1" smtClean="0"/>
              <a:t>sinergiilor</a:t>
            </a:r>
            <a:r>
              <a:rPr lang="ro-RO" sz="1800" dirty="0" smtClean="0"/>
              <a:t> între turism și industriile creative și culturale</a:t>
            </a:r>
          </a:p>
          <a:p>
            <a:r>
              <a:rPr lang="ro-RO" sz="1800" dirty="0" smtClean="0"/>
              <a:t>Bugetul total: 2 </a:t>
            </a:r>
            <a:r>
              <a:rPr lang="ro-RO" sz="1800" dirty="0" err="1" smtClean="0"/>
              <a:t>mln</a:t>
            </a:r>
            <a:r>
              <a:rPr lang="ro-RO" sz="1800" dirty="0" smtClean="0"/>
              <a:t> euro</a:t>
            </a:r>
          </a:p>
          <a:p>
            <a:r>
              <a:rPr lang="ro-RO" sz="1800" dirty="0" smtClean="0"/>
              <a:t>Max grant per </a:t>
            </a:r>
            <a:r>
              <a:rPr lang="ro-RO" sz="1800" dirty="0" smtClean="0"/>
              <a:t>proiect</a:t>
            </a:r>
            <a:r>
              <a:rPr lang="ro-RO" sz="1800" dirty="0" smtClean="0"/>
              <a:t>: 400 000 euro</a:t>
            </a:r>
          </a:p>
          <a:p>
            <a:r>
              <a:rPr lang="en-US" sz="1800" b="0" u="sng" dirty="0"/>
              <a:t>http://ec.europa.eu/research/participants/portal/desktop/en/opportunities/cosme/calls/cos-toursyn-2018-3-01.html#c,topics=callIdentifier/t/COS-TOURSYN-2018-3-01/1/1/1/default-group&amp;callStatus/t/Forthcoming/1/1/0/default-group&amp;callStatus/t/Open/1/1/0/default-group&amp;callStatus/t/Closed/0/1/0/default-group&amp;+identifier/desc</a:t>
            </a:r>
            <a:r>
              <a:rPr lang="ro-RO" sz="1800" b="0" u="sng" dirty="0"/>
              <a:t>  </a:t>
            </a:r>
            <a:endParaRPr lang="ro-RO" sz="1800" b="0" u="sng" dirty="0" smtClean="0"/>
          </a:p>
          <a:p>
            <a:r>
              <a:rPr lang="ro-RO" sz="1800" b="0" dirty="0" smtClean="0"/>
              <a:t>Vor fi finanțate 5-7 propuneri</a:t>
            </a:r>
          </a:p>
          <a:p>
            <a:r>
              <a:rPr lang="ro-RO" sz="1800" b="0" dirty="0" smtClean="0"/>
              <a:t>Valoarea </a:t>
            </a:r>
            <a:r>
              <a:rPr lang="ro-RO" sz="1800" b="0" dirty="0" smtClean="0"/>
              <a:t>max. </a:t>
            </a:r>
            <a:r>
              <a:rPr lang="ro-RO" sz="1800" b="0" dirty="0" smtClean="0"/>
              <a:t>a grantului: 75% din costurile eligibile</a:t>
            </a:r>
          </a:p>
          <a:p>
            <a:r>
              <a:rPr lang="ro-RO" sz="1800" b="0" dirty="0" smtClean="0"/>
              <a:t>Aplicant: entități publice sau private, instituții de cercetare, ONG-uri, etc.</a:t>
            </a:r>
            <a:endParaRPr lang="ro-RO" sz="1800" b="0" dirty="0"/>
          </a:p>
          <a:p>
            <a:pPr>
              <a:lnSpc>
                <a:spcPct val="90000"/>
              </a:lnSpc>
            </a:pPr>
            <a:r>
              <a:rPr lang="ro-RO" sz="1800" u="sng" dirty="0">
                <a:solidFill>
                  <a:srgbClr val="002060"/>
                </a:solidFill>
              </a:rPr>
              <a:t>Data limită: 19 iuie 2018; Apel într-o singură etapă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Apeluri deschise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Orizont 2020: </a:t>
            </a:r>
          </a:p>
          <a:p>
            <a:r>
              <a:rPr lang="ro-RO" sz="2000" dirty="0" smtClean="0"/>
              <a:t>INNOSUP-05-2018-2020 – </a:t>
            </a:r>
            <a:r>
              <a:rPr lang="vi-VN" sz="2000" dirty="0" smtClean="0"/>
              <a:t>Învăț</a:t>
            </a:r>
            <a:r>
              <a:rPr lang="ro-RO" sz="2000" dirty="0" err="1" smtClean="0"/>
              <a:t>area</a:t>
            </a:r>
            <a:r>
              <a:rPr lang="ro-RO" sz="2000" dirty="0" smtClean="0"/>
              <a:t> de la egala la egal a agențiilor de inovare</a:t>
            </a:r>
          </a:p>
          <a:p>
            <a:r>
              <a:rPr lang="x-none" sz="2000" u="sng">
                <a:solidFill>
                  <a:srgbClr val="002060"/>
                </a:solidFill>
              </a:rPr>
              <a:t>Data limită: </a:t>
            </a:r>
            <a:r>
              <a:rPr lang="x-none" sz="2000" u="sng" smtClean="0">
                <a:solidFill>
                  <a:srgbClr val="002060"/>
                </a:solidFill>
              </a:rPr>
              <a:t>1</a:t>
            </a:r>
            <a:r>
              <a:rPr lang="ro-RO" sz="2000" u="sng" dirty="0" smtClean="0">
                <a:solidFill>
                  <a:srgbClr val="002060"/>
                </a:solidFill>
              </a:rPr>
              <a:t>8</a:t>
            </a:r>
            <a:r>
              <a:rPr lang="x-none" sz="2000" u="sng" smtClean="0">
                <a:solidFill>
                  <a:srgbClr val="002060"/>
                </a:solidFill>
              </a:rPr>
              <a:t> </a:t>
            </a:r>
            <a:r>
              <a:rPr lang="x-none" sz="2000" u="sng">
                <a:solidFill>
                  <a:srgbClr val="002060"/>
                </a:solidFill>
              </a:rPr>
              <a:t>octombrie </a:t>
            </a:r>
            <a:r>
              <a:rPr lang="x-none" sz="2000" u="sng" smtClean="0">
                <a:solidFill>
                  <a:srgbClr val="002060"/>
                </a:solidFill>
              </a:rPr>
              <a:t>2018</a:t>
            </a:r>
            <a:endParaRPr lang="ro-RO" sz="2000" u="sng" dirty="0" smtClean="0">
              <a:solidFill>
                <a:srgbClr val="002060"/>
              </a:solidFill>
            </a:endParaRPr>
          </a:p>
          <a:p>
            <a:endParaRPr lang="ro-RO" sz="2000" u="sng" dirty="0">
              <a:solidFill>
                <a:srgbClr val="00206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/>
              <a:t>Granturi norvegiene</a:t>
            </a:r>
          </a:p>
          <a:p>
            <a:r>
              <a:rPr lang="x-none" sz="2000" u="sng">
                <a:solidFill>
                  <a:srgbClr val="002060"/>
                </a:solidFill>
              </a:rPr>
              <a:t>Data limită: </a:t>
            </a:r>
            <a:r>
              <a:rPr lang="x-none" sz="2000" u="sng" smtClean="0">
                <a:solidFill>
                  <a:srgbClr val="002060"/>
                </a:solidFill>
              </a:rPr>
              <a:t>1</a:t>
            </a:r>
            <a:r>
              <a:rPr lang="ro-RO" sz="2000" u="sng" dirty="0" smtClean="0">
                <a:solidFill>
                  <a:srgbClr val="002060"/>
                </a:solidFill>
              </a:rPr>
              <a:t> iulie</a:t>
            </a:r>
            <a:r>
              <a:rPr lang="x-none" sz="2000" u="sng" smtClean="0">
                <a:solidFill>
                  <a:srgbClr val="002060"/>
                </a:solidFill>
              </a:rPr>
              <a:t> </a:t>
            </a:r>
            <a:r>
              <a:rPr lang="x-none" sz="2000" u="sng">
                <a:solidFill>
                  <a:srgbClr val="002060"/>
                </a:solidFill>
              </a:rPr>
              <a:t>2018</a:t>
            </a:r>
            <a:endParaRPr lang="ro-RO" sz="2000" u="sng" dirty="0">
              <a:solidFill>
                <a:srgbClr val="002060"/>
              </a:solidFill>
            </a:endParaRPr>
          </a:p>
          <a:p>
            <a:endParaRPr lang="x-none" u="sng">
              <a:solidFill>
                <a:srgbClr val="002060"/>
              </a:solidFill>
            </a:endParaRPr>
          </a:p>
          <a:p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5300" y="35941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7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Fonduri și programe naționale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24269"/>
            <a:ext cx="8902800" cy="435133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FNDR</a:t>
            </a:r>
          </a:p>
          <a:p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FISM</a:t>
            </a:r>
          </a:p>
          <a:p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ODIMM:  Femei în afaceri, Pare 1+</a:t>
            </a:r>
            <a:r>
              <a:rPr lang="ro-RO" sz="2000" dirty="0" err="1" smtClean="0"/>
              <a:t>1</a:t>
            </a:r>
            <a:r>
              <a:rPr lang="ro-RO" sz="2000" dirty="0" smtClean="0"/>
              <a:t>, Business Academy for </a:t>
            </a:r>
            <a:r>
              <a:rPr lang="ro-RO" sz="2000" dirty="0" err="1" smtClean="0"/>
              <a:t>Women</a:t>
            </a:r>
            <a:endParaRPr lang="ro-RO" sz="2000" dirty="0" smtClean="0"/>
          </a:p>
          <a:p>
            <a:endParaRPr lang="ro-R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o-RO" sz="2000" dirty="0" smtClean="0"/>
              <a:t>Agenția națională pentru cercetare și dezvoltare: concursul proiectelor de transfer tehnologic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or_ppt_v2">
  <a:themeElements>
    <a:clrScheme name="GGF">
      <a:dk1>
        <a:sysClr val="windowText" lastClr="000000"/>
      </a:dk1>
      <a:lt1>
        <a:srgbClr val="FFFFFF"/>
      </a:lt1>
      <a:dk2>
        <a:srgbClr val="00247D"/>
      </a:dk2>
      <a:lt2>
        <a:srgbClr val="CF142B"/>
      </a:lt2>
      <a:accent1>
        <a:srgbClr val="636363"/>
      </a:accent1>
      <a:accent2>
        <a:srgbClr val="00B5E2"/>
      </a:accent2>
      <a:accent3>
        <a:srgbClr val="8FAD15"/>
      </a:accent3>
      <a:accent4>
        <a:srgbClr val="FFD100"/>
      </a:accent4>
      <a:accent5>
        <a:srgbClr val="653165"/>
      </a:accent5>
      <a:accent6>
        <a:srgbClr val="005F83"/>
      </a:accent6>
      <a:hlink>
        <a:srgbClr val="115740"/>
      </a:hlink>
      <a:folHlink>
        <a:srgbClr val="005F83"/>
      </a:folHlink>
    </a:clrScheme>
    <a:fontScheme name="GGF">
      <a:majorFont>
        <a:latin typeface="DejaVu Serif"/>
        <a:ea typeface=""/>
        <a:cs typeface=""/>
      </a:majorFont>
      <a:minorFont>
        <a:latin typeface="DejaVu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xtLst>
          <a:ext uri="{91240B29-F687-4F45-9708-019B960494DF}">
            <a14:hiddenLine xmlns:a14="http://schemas.microsoft.com/office/drawing/2010/main" w="25400" cap="flat">
              <a:solidFill>
                <a:srgbClr val="000000"/>
              </a:solidFill>
              <a:round/>
              <a:headEnd type="none" w="med" len="med"/>
              <a:tailEnd type="none" w="med" len="med"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GGF_20160120</Template>
  <TotalTime>2021</TotalTime>
  <Words>640</Words>
  <Application>Microsoft Office PowerPoint</Application>
  <PresentationFormat>A4 Paper (210x297 mm)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Essor_ppt_v2</vt:lpstr>
      <vt:lpstr>Oportunități de finanțare</vt:lpstr>
      <vt:lpstr>Unde găsim anunțuri despre oportunități de finanțare?</vt:lpstr>
      <vt:lpstr>Programe Europene</vt:lpstr>
      <vt:lpstr>Alți donatori:</vt:lpstr>
      <vt:lpstr>Programe de parteneriate de afaceri</vt:lpstr>
      <vt:lpstr>Apeluri deschise</vt:lpstr>
      <vt:lpstr>Apeluri deschise</vt:lpstr>
      <vt:lpstr>Apeluri deschise</vt:lpstr>
      <vt:lpstr>Fonduri și programe naționale</vt:lpstr>
      <vt:lpstr>Momente importante: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to go here</dc:title>
  <dc:creator>Kyra</dc:creator>
  <cp:lastModifiedBy>RePack by Diakov</cp:lastModifiedBy>
  <cp:revision>90</cp:revision>
  <cp:lastPrinted>2014-07-29T10:09:39Z</cp:lastPrinted>
  <dcterms:created xsi:type="dcterms:W3CDTF">2016-01-20T08:21:11Z</dcterms:created>
  <dcterms:modified xsi:type="dcterms:W3CDTF">2018-06-12T13:46:50Z</dcterms:modified>
</cp:coreProperties>
</file>