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8"/>
  </p:notesMasterIdLst>
  <p:sldIdLst>
    <p:sldId id="256" r:id="rId2"/>
    <p:sldId id="270" r:id="rId3"/>
    <p:sldId id="271" r:id="rId4"/>
    <p:sldId id="281" r:id="rId5"/>
    <p:sldId id="283" r:id="rId6"/>
    <p:sldId id="282" r:id="rId7"/>
    <p:sldId id="284" r:id="rId8"/>
    <p:sldId id="285" r:id="rId9"/>
    <p:sldId id="286" r:id="rId10"/>
    <p:sldId id="287" r:id="rId11"/>
    <p:sldId id="288" r:id="rId12"/>
    <p:sldId id="289" r:id="rId13"/>
    <p:sldId id="290" r:id="rId14"/>
    <p:sldId id="291" r:id="rId15"/>
    <p:sldId id="292" r:id="rId16"/>
    <p:sldId id="279" r:id="rId17"/>
  </p:sldIdLst>
  <p:sldSz cx="9144000" cy="6858000" type="screen4x3"/>
  <p:notesSz cx="6958013" cy="10018713"/>
  <p:defaultTextStyle>
    <a:defPPr>
      <a:defRPr lang="en-US"/>
    </a:defPPr>
    <a:lvl1pPr algn="l" rtl="0" eaLnBrk="0" fontAlgn="base" hangingPunct="0">
      <a:spcBef>
        <a:spcPct val="0"/>
      </a:spcBef>
      <a:spcAft>
        <a:spcPct val="0"/>
      </a:spcAft>
      <a:defRPr sz="3200" kern="1200">
        <a:solidFill>
          <a:schemeClr val="tx1"/>
        </a:solidFill>
        <a:latin typeface="Frutiger 45 Light" pitchFamily="34" charset="0"/>
        <a:ea typeface="+mn-ea"/>
        <a:cs typeface="+mn-cs"/>
      </a:defRPr>
    </a:lvl1pPr>
    <a:lvl2pPr marL="457200" algn="l" rtl="0" eaLnBrk="0" fontAlgn="base" hangingPunct="0">
      <a:spcBef>
        <a:spcPct val="0"/>
      </a:spcBef>
      <a:spcAft>
        <a:spcPct val="0"/>
      </a:spcAft>
      <a:defRPr sz="3200" kern="1200">
        <a:solidFill>
          <a:schemeClr val="tx1"/>
        </a:solidFill>
        <a:latin typeface="Frutiger 45 Light" pitchFamily="34" charset="0"/>
        <a:ea typeface="+mn-ea"/>
        <a:cs typeface="+mn-cs"/>
      </a:defRPr>
    </a:lvl2pPr>
    <a:lvl3pPr marL="914400" algn="l" rtl="0" eaLnBrk="0" fontAlgn="base" hangingPunct="0">
      <a:spcBef>
        <a:spcPct val="0"/>
      </a:spcBef>
      <a:spcAft>
        <a:spcPct val="0"/>
      </a:spcAft>
      <a:defRPr sz="3200" kern="1200">
        <a:solidFill>
          <a:schemeClr val="tx1"/>
        </a:solidFill>
        <a:latin typeface="Frutiger 45 Light" pitchFamily="34" charset="0"/>
        <a:ea typeface="+mn-ea"/>
        <a:cs typeface="+mn-cs"/>
      </a:defRPr>
    </a:lvl3pPr>
    <a:lvl4pPr marL="1371600" algn="l" rtl="0" eaLnBrk="0" fontAlgn="base" hangingPunct="0">
      <a:spcBef>
        <a:spcPct val="0"/>
      </a:spcBef>
      <a:spcAft>
        <a:spcPct val="0"/>
      </a:spcAft>
      <a:defRPr sz="3200" kern="1200">
        <a:solidFill>
          <a:schemeClr val="tx1"/>
        </a:solidFill>
        <a:latin typeface="Frutiger 45 Light" pitchFamily="34" charset="0"/>
        <a:ea typeface="+mn-ea"/>
        <a:cs typeface="+mn-cs"/>
      </a:defRPr>
    </a:lvl4pPr>
    <a:lvl5pPr marL="1828800" algn="l" rtl="0" eaLnBrk="0" fontAlgn="base" hangingPunct="0">
      <a:spcBef>
        <a:spcPct val="0"/>
      </a:spcBef>
      <a:spcAft>
        <a:spcPct val="0"/>
      </a:spcAft>
      <a:defRPr sz="3200" kern="1200">
        <a:solidFill>
          <a:schemeClr val="tx1"/>
        </a:solidFill>
        <a:latin typeface="Frutiger 45 Light" pitchFamily="34" charset="0"/>
        <a:ea typeface="+mn-ea"/>
        <a:cs typeface="+mn-cs"/>
      </a:defRPr>
    </a:lvl5pPr>
    <a:lvl6pPr marL="2286000" algn="l" defTabSz="914400" rtl="0" eaLnBrk="1" latinLnBrk="0" hangingPunct="1">
      <a:defRPr sz="3200" kern="1200">
        <a:solidFill>
          <a:schemeClr val="tx1"/>
        </a:solidFill>
        <a:latin typeface="Frutiger 45 Light" pitchFamily="34" charset="0"/>
        <a:ea typeface="+mn-ea"/>
        <a:cs typeface="+mn-cs"/>
      </a:defRPr>
    </a:lvl6pPr>
    <a:lvl7pPr marL="2743200" algn="l" defTabSz="914400" rtl="0" eaLnBrk="1" latinLnBrk="0" hangingPunct="1">
      <a:defRPr sz="3200" kern="1200">
        <a:solidFill>
          <a:schemeClr val="tx1"/>
        </a:solidFill>
        <a:latin typeface="Frutiger 45 Light" pitchFamily="34" charset="0"/>
        <a:ea typeface="+mn-ea"/>
        <a:cs typeface="+mn-cs"/>
      </a:defRPr>
    </a:lvl7pPr>
    <a:lvl8pPr marL="3200400" algn="l" defTabSz="914400" rtl="0" eaLnBrk="1" latinLnBrk="0" hangingPunct="1">
      <a:defRPr sz="3200" kern="1200">
        <a:solidFill>
          <a:schemeClr val="tx1"/>
        </a:solidFill>
        <a:latin typeface="Frutiger 45 Light" pitchFamily="34" charset="0"/>
        <a:ea typeface="+mn-ea"/>
        <a:cs typeface="+mn-cs"/>
      </a:defRPr>
    </a:lvl8pPr>
    <a:lvl9pPr marL="3657600" algn="l" defTabSz="914400" rtl="0" eaLnBrk="1" latinLnBrk="0" hangingPunct="1">
      <a:defRPr sz="3200" kern="1200">
        <a:solidFill>
          <a:schemeClr val="tx1"/>
        </a:solidFill>
        <a:latin typeface="Frutiger 45 Light"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6600"/>
    <a:srgbClr val="008000"/>
    <a:srgbClr val="99FF99"/>
    <a:srgbClr val="FFFFCC"/>
    <a:srgbClr val="CCECFF"/>
    <a:srgbClr val="4A53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2833802-FEF1-4C79-8D5D-14CF1EAF98D9}" styleName="Helle Formatvorlage 2 - Akz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656" autoAdjust="0"/>
  </p:normalViewPr>
  <p:slideViewPr>
    <p:cSldViewPr snapToGrid="0">
      <p:cViewPr varScale="1">
        <p:scale>
          <a:sx n="89" d="100"/>
          <a:sy n="89" d="100"/>
        </p:scale>
        <p:origin x="1584" y="1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2" d="100"/>
          <a:sy n="82" d="100"/>
        </p:scale>
        <p:origin x="282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5139" cy="502676"/>
          </a:xfrm>
          <a:prstGeom prst="rect">
            <a:avLst/>
          </a:prstGeom>
        </p:spPr>
        <p:txBody>
          <a:bodyPr vert="horz" lIns="97009" tIns="48504" rIns="97009" bIns="48504" rtlCol="0"/>
          <a:lstStyle>
            <a:lvl1pPr algn="l">
              <a:defRPr sz="1300"/>
            </a:lvl1pPr>
          </a:lstStyle>
          <a:p>
            <a:endParaRPr lang="en-GB" dirty="0"/>
          </a:p>
        </p:txBody>
      </p:sp>
      <p:sp>
        <p:nvSpPr>
          <p:cNvPr id="3" name="Date Placeholder 2"/>
          <p:cNvSpPr>
            <a:spLocks noGrp="1"/>
          </p:cNvSpPr>
          <p:nvPr>
            <p:ph type="dt" idx="1"/>
          </p:nvPr>
        </p:nvSpPr>
        <p:spPr>
          <a:xfrm>
            <a:off x="3941264" y="0"/>
            <a:ext cx="3015139" cy="502676"/>
          </a:xfrm>
          <a:prstGeom prst="rect">
            <a:avLst/>
          </a:prstGeom>
        </p:spPr>
        <p:txBody>
          <a:bodyPr vert="horz" lIns="97009" tIns="48504" rIns="97009" bIns="48504" rtlCol="0"/>
          <a:lstStyle>
            <a:lvl1pPr algn="r">
              <a:defRPr sz="1300"/>
            </a:lvl1pPr>
          </a:lstStyle>
          <a:p>
            <a:fld id="{16D13F9E-1922-4C6A-B06C-233C40780256}" type="datetimeFigureOut">
              <a:rPr lang="en-GB" smtClean="0"/>
              <a:pPr/>
              <a:t>22/05/2025</a:t>
            </a:fld>
            <a:endParaRPr lang="en-GB" dirty="0"/>
          </a:p>
        </p:txBody>
      </p:sp>
      <p:sp>
        <p:nvSpPr>
          <p:cNvPr id="4" name="Slide Image Placeholder 3"/>
          <p:cNvSpPr>
            <a:spLocks noGrp="1" noRot="1" noChangeAspect="1"/>
          </p:cNvSpPr>
          <p:nvPr>
            <p:ph type="sldImg" idx="2"/>
          </p:nvPr>
        </p:nvSpPr>
        <p:spPr>
          <a:xfrm>
            <a:off x="1225550" y="1252538"/>
            <a:ext cx="4506913" cy="3381375"/>
          </a:xfrm>
          <a:prstGeom prst="rect">
            <a:avLst/>
          </a:prstGeom>
          <a:noFill/>
          <a:ln w="12700">
            <a:solidFill>
              <a:prstClr val="black"/>
            </a:solidFill>
          </a:ln>
        </p:spPr>
        <p:txBody>
          <a:bodyPr vert="horz" lIns="97009" tIns="48504" rIns="97009" bIns="48504" rtlCol="0" anchor="ctr"/>
          <a:lstStyle/>
          <a:p>
            <a:endParaRPr lang="en-GB" dirty="0"/>
          </a:p>
        </p:txBody>
      </p:sp>
      <p:sp>
        <p:nvSpPr>
          <p:cNvPr id="5" name="Notes Placeholder 4"/>
          <p:cNvSpPr>
            <a:spLocks noGrp="1"/>
          </p:cNvSpPr>
          <p:nvPr>
            <p:ph type="body" sz="quarter" idx="3"/>
          </p:nvPr>
        </p:nvSpPr>
        <p:spPr>
          <a:xfrm>
            <a:off x="695802" y="4821506"/>
            <a:ext cx="5566410" cy="3944868"/>
          </a:xfrm>
          <a:prstGeom prst="rect">
            <a:avLst/>
          </a:prstGeom>
        </p:spPr>
        <p:txBody>
          <a:bodyPr vert="horz" lIns="97009" tIns="48504" rIns="97009" bIns="4850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3015139" cy="502674"/>
          </a:xfrm>
          <a:prstGeom prst="rect">
            <a:avLst/>
          </a:prstGeom>
        </p:spPr>
        <p:txBody>
          <a:bodyPr vert="horz" lIns="97009" tIns="48504" rIns="97009" bIns="48504" rtlCol="0" anchor="b"/>
          <a:lstStyle>
            <a:lvl1pPr algn="l">
              <a:defRPr sz="1300"/>
            </a:lvl1pPr>
          </a:lstStyle>
          <a:p>
            <a:endParaRPr lang="en-GB" dirty="0"/>
          </a:p>
        </p:txBody>
      </p:sp>
      <p:sp>
        <p:nvSpPr>
          <p:cNvPr id="7" name="Slide Number Placeholder 6"/>
          <p:cNvSpPr>
            <a:spLocks noGrp="1"/>
          </p:cNvSpPr>
          <p:nvPr>
            <p:ph type="sldNum" sz="quarter" idx="5"/>
          </p:nvPr>
        </p:nvSpPr>
        <p:spPr>
          <a:xfrm>
            <a:off x="3941264" y="9516039"/>
            <a:ext cx="3015139" cy="502674"/>
          </a:xfrm>
          <a:prstGeom prst="rect">
            <a:avLst/>
          </a:prstGeom>
        </p:spPr>
        <p:txBody>
          <a:bodyPr vert="horz" lIns="97009" tIns="48504" rIns="97009" bIns="48504" rtlCol="0" anchor="b"/>
          <a:lstStyle>
            <a:lvl1pPr algn="r">
              <a:defRPr sz="1300"/>
            </a:lvl1pPr>
          </a:lstStyle>
          <a:p>
            <a:fld id="{E4D9D565-D580-432A-8AB6-546288922A05}" type="slidenum">
              <a:rPr lang="en-GB" smtClean="0"/>
              <a:pPr/>
              <a:t>‹#›</a:t>
            </a:fld>
            <a:endParaRPr lang="en-GB" dirty="0"/>
          </a:p>
        </p:txBody>
      </p:sp>
    </p:spTree>
    <p:extLst>
      <p:ext uri="{BB962C8B-B14F-4D97-AF65-F5344CB8AC3E}">
        <p14:creationId xmlns:p14="http://schemas.microsoft.com/office/powerpoint/2010/main" val="1260422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25550" y="1252538"/>
            <a:ext cx="4506913" cy="33813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4D9D565-D580-432A-8AB6-546288922A05}" type="slidenum">
              <a:rPr lang="en-GB" smtClean="0"/>
              <a:pPr/>
              <a:t>1</a:t>
            </a:fld>
            <a:endParaRPr lang="en-GB" dirty="0"/>
          </a:p>
        </p:txBody>
      </p:sp>
    </p:spTree>
    <p:extLst>
      <p:ext uri="{BB962C8B-B14F-4D97-AF65-F5344CB8AC3E}">
        <p14:creationId xmlns:p14="http://schemas.microsoft.com/office/powerpoint/2010/main" val="1914377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196842" y="2637698"/>
            <a:ext cx="8759990" cy="3488471"/>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el 1">
            <a:extLst>
              <a:ext uri="{FF2B5EF4-FFF2-40B4-BE49-F238E27FC236}">
                <a16:creationId xmlns:a16="http://schemas.microsoft.com/office/drawing/2014/main" id="{DE056B1B-138C-4403-9760-C643EE024EF0}"/>
              </a:ext>
            </a:extLst>
          </p:cNvPr>
          <p:cNvSpPr>
            <a:spLocks noGrp="1"/>
          </p:cNvSpPr>
          <p:nvPr>
            <p:ph type="title"/>
          </p:nvPr>
        </p:nvSpPr>
        <p:spPr>
          <a:xfrm>
            <a:off x="61914" y="959516"/>
            <a:ext cx="6451600" cy="598797"/>
          </a:xfrm>
        </p:spPr>
        <p:txBody>
          <a:bodyPr anchor="t"/>
          <a:lstStyle>
            <a:lvl1pPr>
              <a:defRPr>
                <a:solidFill>
                  <a:srgbClr val="002060"/>
                </a:solidFill>
              </a:defRPr>
            </a:lvl1pPr>
          </a:lstStyle>
          <a:p>
            <a:r>
              <a:rPr lang="en-GB" noProof="0" dirty="0"/>
              <a:t>Click to edit Master title style</a:t>
            </a:r>
          </a:p>
        </p:txBody>
      </p:sp>
      <p:sp>
        <p:nvSpPr>
          <p:cNvPr id="6" name="Inhaltsplatzhalter 2">
            <a:extLst>
              <a:ext uri="{FF2B5EF4-FFF2-40B4-BE49-F238E27FC236}">
                <a16:creationId xmlns:a16="http://schemas.microsoft.com/office/drawing/2014/main" id="{31C8E185-2A97-4C88-B127-63F6A7247C4E}"/>
              </a:ext>
            </a:extLst>
          </p:cNvPr>
          <p:cNvSpPr>
            <a:spLocks noGrp="1"/>
          </p:cNvSpPr>
          <p:nvPr>
            <p:ph idx="15"/>
          </p:nvPr>
        </p:nvSpPr>
        <p:spPr>
          <a:xfrm>
            <a:off x="196846" y="1709800"/>
            <a:ext cx="8750315" cy="810090"/>
          </a:xfrm>
          <a:prstGeom prst="rect">
            <a:avLst/>
          </a:prstGeom>
        </p:spPr>
        <p:txBody>
          <a:bodyPr/>
          <a:lstStyle>
            <a:lvl1pPr marL="0" indent="0">
              <a:buNone/>
              <a:defRPr sz="2000" cap="small" baseline="0">
                <a:solidFill>
                  <a:schemeClr val="bg1">
                    <a:lumMod val="50000"/>
                  </a:schemeClr>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a:t>Click to edit Master text styles</a:t>
            </a:r>
          </a:p>
        </p:txBody>
      </p:sp>
    </p:spTree>
    <p:extLst>
      <p:ext uri="{BB962C8B-B14F-4D97-AF65-F5344CB8AC3E}">
        <p14:creationId xmlns:p14="http://schemas.microsoft.com/office/powerpoint/2010/main" val="11547575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206519" y="2671385"/>
            <a:ext cx="4275475" cy="3592930"/>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vl6pPr>
              <a:defRPr sz="1800"/>
            </a:lvl6pPr>
            <a:lvl7pPr>
              <a:defRPr sz="1800"/>
            </a:lvl7pPr>
            <a:lvl8pPr>
              <a:defRPr sz="1800"/>
            </a:lvl8pPr>
            <a:lvl9pPr>
              <a:defRPr sz="1800"/>
            </a:lvl9p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 name="Inhaltsplatzhalter 2"/>
          <p:cNvSpPr>
            <a:spLocks noGrp="1"/>
          </p:cNvSpPr>
          <p:nvPr>
            <p:ph sz="half" idx="13"/>
          </p:nvPr>
        </p:nvSpPr>
        <p:spPr>
          <a:xfrm>
            <a:off x="4707019" y="2671385"/>
            <a:ext cx="4275475" cy="3592930"/>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vl6pPr>
              <a:defRPr sz="1800"/>
            </a:lvl6pPr>
            <a:lvl7pPr>
              <a:defRPr sz="1800"/>
            </a:lvl7pPr>
            <a:lvl8pPr>
              <a:defRPr sz="1800"/>
            </a:lvl8pPr>
            <a:lvl9pPr>
              <a:defRPr sz="1800"/>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12" name="Titel 1"/>
          <p:cNvSpPr>
            <a:spLocks noGrp="1"/>
          </p:cNvSpPr>
          <p:nvPr>
            <p:ph type="title"/>
          </p:nvPr>
        </p:nvSpPr>
        <p:spPr>
          <a:xfrm>
            <a:off x="61914" y="959516"/>
            <a:ext cx="6451600" cy="598797"/>
          </a:xfrm>
        </p:spPr>
        <p:txBody>
          <a:bodyPr anchor="t"/>
          <a:lstStyle>
            <a:lvl1pPr>
              <a:defRPr>
                <a:solidFill>
                  <a:srgbClr val="002060"/>
                </a:solidFill>
              </a:defRPr>
            </a:lvl1pPr>
          </a:lstStyle>
          <a:p>
            <a:r>
              <a:rPr lang="en-GB" noProof="0" dirty="0"/>
              <a:t>Click to edit Master title style</a:t>
            </a:r>
          </a:p>
        </p:txBody>
      </p:sp>
      <p:sp>
        <p:nvSpPr>
          <p:cNvPr id="14" name="Inhaltsplatzhalter 2"/>
          <p:cNvSpPr>
            <a:spLocks noGrp="1"/>
          </p:cNvSpPr>
          <p:nvPr>
            <p:ph idx="15"/>
          </p:nvPr>
        </p:nvSpPr>
        <p:spPr>
          <a:xfrm>
            <a:off x="196846" y="1709800"/>
            <a:ext cx="8750315" cy="810090"/>
          </a:xfrm>
          <a:prstGeom prst="rect">
            <a:avLst/>
          </a:prstGeom>
        </p:spPr>
        <p:txBody>
          <a:bodyPr/>
          <a:lstStyle>
            <a:lvl1pPr marL="0" indent="0">
              <a:buNone/>
              <a:defRPr sz="2000" cap="small" baseline="0">
                <a:solidFill>
                  <a:schemeClr val="bg1">
                    <a:lumMod val="50000"/>
                  </a:schemeClr>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a:t>Click to edit Master text styles</a:t>
            </a:r>
          </a:p>
        </p:txBody>
      </p:sp>
      <p:sp>
        <p:nvSpPr>
          <p:cNvPr id="7" name="Rectangle 83"/>
          <p:cNvSpPr>
            <a:spLocks noGrp="1" noChangeArrowheads="1"/>
          </p:cNvSpPr>
          <p:nvPr>
            <p:ph type="sldNum" sz="quarter" idx="16"/>
          </p:nvPr>
        </p:nvSpPr>
        <p:spPr>
          <a:xfrm>
            <a:off x="7316789" y="6443663"/>
            <a:ext cx="1800225" cy="360362"/>
          </a:xfrm>
          <a:prstGeom prst="rect">
            <a:avLst/>
          </a:prstGeom>
        </p:spPr>
        <p:txBody>
          <a:bodyPr/>
          <a:lstStyle>
            <a:lvl1pPr>
              <a:defRPr/>
            </a:lvl1pPr>
          </a:lstStyle>
          <a:p>
            <a:fld id="{7960F180-4445-49E3-B9C8-878236575AA2}" type="slidenum">
              <a:rPr lang="en-GB" smtClean="0"/>
              <a:pPr/>
              <a:t>‹#›</a:t>
            </a:fld>
            <a:endParaRPr lang="en-GB" dirty="0"/>
          </a:p>
        </p:txBody>
      </p:sp>
    </p:spTree>
    <p:extLst>
      <p:ext uri="{BB962C8B-B14F-4D97-AF65-F5344CB8AC3E}">
        <p14:creationId xmlns:p14="http://schemas.microsoft.com/office/powerpoint/2010/main" val="156811600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7" name="Inhaltsplatzhalter 2"/>
          <p:cNvSpPr>
            <a:spLocks noGrp="1"/>
          </p:cNvSpPr>
          <p:nvPr>
            <p:ph sz="quarter" idx="1"/>
          </p:nvPr>
        </p:nvSpPr>
        <p:spPr>
          <a:xfrm>
            <a:off x="201078" y="2664193"/>
            <a:ext cx="8640958" cy="2036762"/>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8" name="Inhaltsplatzhalter 3"/>
          <p:cNvSpPr>
            <a:spLocks noGrp="1"/>
          </p:cNvSpPr>
          <p:nvPr>
            <p:ph sz="quarter" idx="2"/>
          </p:nvPr>
        </p:nvSpPr>
        <p:spPr>
          <a:xfrm>
            <a:off x="201078" y="4797793"/>
            <a:ext cx="8640958" cy="2036762"/>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9" name="Rectangle 83"/>
          <p:cNvSpPr>
            <a:spLocks noGrp="1" noChangeArrowheads="1"/>
          </p:cNvSpPr>
          <p:nvPr>
            <p:ph type="sldNum" sz="quarter" idx="15"/>
          </p:nvPr>
        </p:nvSpPr>
        <p:spPr>
          <a:xfrm>
            <a:off x="7316789" y="6443663"/>
            <a:ext cx="1800225" cy="360362"/>
          </a:xfrm>
          <a:prstGeom prst="rect">
            <a:avLst/>
          </a:prstGeom>
        </p:spPr>
        <p:txBody>
          <a:bodyPr/>
          <a:lstStyle>
            <a:lvl1pPr>
              <a:defRPr/>
            </a:lvl1pPr>
          </a:lstStyle>
          <a:p>
            <a:fld id="{7960F180-4445-49E3-B9C8-878236575AA2}" type="slidenum">
              <a:rPr lang="en-GB" smtClean="0"/>
              <a:pPr/>
              <a:t>‹#›</a:t>
            </a:fld>
            <a:endParaRPr lang="en-GB" dirty="0"/>
          </a:p>
        </p:txBody>
      </p:sp>
      <p:sp>
        <p:nvSpPr>
          <p:cNvPr id="11" name="Titel 1">
            <a:extLst>
              <a:ext uri="{FF2B5EF4-FFF2-40B4-BE49-F238E27FC236}">
                <a16:creationId xmlns:a16="http://schemas.microsoft.com/office/drawing/2014/main" id="{919EC174-2CFE-4D19-A24A-1103B7E72493}"/>
              </a:ext>
            </a:extLst>
          </p:cNvPr>
          <p:cNvSpPr>
            <a:spLocks noGrp="1"/>
          </p:cNvSpPr>
          <p:nvPr>
            <p:ph type="title"/>
          </p:nvPr>
        </p:nvSpPr>
        <p:spPr>
          <a:xfrm>
            <a:off x="61914" y="959516"/>
            <a:ext cx="6451600" cy="598797"/>
          </a:xfrm>
        </p:spPr>
        <p:txBody>
          <a:bodyPr anchor="t"/>
          <a:lstStyle>
            <a:lvl1pPr>
              <a:defRPr>
                <a:solidFill>
                  <a:srgbClr val="002060"/>
                </a:solidFill>
              </a:defRPr>
            </a:lvl1pPr>
          </a:lstStyle>
          <a:p>
            <a:r>
              <a:rPr lang="en-GB" noProof="0" dirty="0"/>
              <a:t>Click to edit Master title style</a:t>
            </a:r>
          </a:p>
        </p:txBody>
      </p:sp>
      <p:sp>
        <p:nvSpPr>
          <p:cNvPr id="13" name="Inhaltsplatzhalter 2">
            <a:extLst>
              <a:ext uri="{FF2B5EF4-FFF2-40B4-BE49-F238E27FC236}">
                <a16:creationId xmlns:a16="http://schemas.microsoft.com/office/drawing/2014/main" id="{2293167D-6450-4626-8893-9FA86833537A}"/>
              </a:ext>
            </a:extLst>
          </p:cNvPr>
          <p:cNvSpPr>
            <a:spLocks noGrp="1"/>
          </p:cNvSpPr>
          <p:nvPr>
            <p:ph idx="16"/>
          </p:nvPr>
        </p:nvSpPr>
        <p:spPr>
          <a:xfrm>
            <a:off x="196846" y="1709800"/>
            <a:ext cx="8750315" cy="810090"/>
          </a:xfrm>
          <a:prstGeom prst="rect">
            <a:avLst/>
          </a:prstGeom>
        </p:spPr>
        <p:txBody>
          <a:bodyPr/>
          <a:lstStyle>
            <a:lvl1pPr marL="0" indent="0">
              <a:buNone/>
              <a:defRPr sz="2000" cap="small" baseline="0">
                <a:solidFill>
                  <a:schemeClr val="bg1">
                    <a:lumMod val="50000"/>
                  </a:schemeClr>
                </a:solidFill>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dirty="0"/>
              <a:t>Click to edit Master text styles</a:t>
            </a:r>
          </a:p>
        </p:txBody>
      </p:sp>
    </p:spTree>
    <p:extLst>
      <p:ext uri="{BB962C8B-B14F-4D97-AF65-F5344CB8AC3E}">
        <p14:creationId xmlns:p14="http://schemas.microsoft.com/office/powerpoint/2010/main" val="1386224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5" name="Rectangle 83"/>
          <p:cNvSpPr>
            <a:spLocks noGrp="1" noChangeArrowheads="1"/>
          </p:cNvSpPr>
          <p:nvPr>
            <p:ph type="sldNum" sz="quarter" idx="15"/>
          </p:nvPr>
        </p:nvSpPr>
        <p:spPr>
          <a:xfrm>
            <a:off x="7316789" y="6443663"/>
            <a:ext cx="1800225" cy="360362"/>
          </a:xfrm>
          <a:prstGeom prst="rect">
            <a:avLst/>
          </a:prstGeom>
        </p:spPr>
        <p:txBody>
          <a:bodyPr/>
          <a:lstStyle>
            <a:lvl1pPr>
              <a:defRPr sz="900"/>
            </a:lvl1pPr>
          </a:lstStyle>
          <a:p>
            <a:fld id="{7960F180-4445-49E3-B9C8-878236575AA2}" type="slidenum">
              <a:rPr lang="en-GB" smtClean="0"/>
              <a:pPr/>
              <a:t>‹#›</a:t>
            </a:fld>
            <a:endParaRPr lang="en-GB" dirty="0"/>
          </a:p>
        </p:txBody>
      </p:sp>
      <p:sp>
        <p:nvSpPr>
          <p:cNvPr id="6" name="Titel 1">
            <a:extLst>
              <a:ext uri="{FF2B5EF4-FFF2-40B4-BE49-F238E27FC236}">
                <a16:creationId xmlns:a16="http://schemas.microsoft.com/office/drawing/2014/main" id="{62A5D1D5-4232-401E-B175-436B45724E43}"/>
              </a:ext>
            </a:extLst>
          </p:cNvPr>
          <p:cNvSpPr>
            <a:spLocks noGrp="1"/>
          </p:cNvSpPr>
          <p:nvPr>
            <p:ph type="title"/>
          </p:nvPr>
        </p:nvSpPr>
        <p:spPr>
          <a:xfrm>
            <a:off x="61914" y="959516"/>
            <a:ext cx="6451600" cy="598797"/>
          </a:xfrm>
        </p:spPr>
        <p:txBody>
          <a:bodyPr anchor="t"/>
          <a:lstStyle>
            <a:lvl1pPr>
              <a:defRPr>
                <a:solidFill>
                  <a:srgbClr val="002060"/>
                </a:solidFill>
              </a:defRPr>
            </a:lvl1pPr>
          </a:lstStyle>
          <a:p>
            <a:r>
              <a:rPr lang="en-GB" noProof="0" dirty="0"/>
              <a:t>Click to edit Master title style</a:t>
            </a:r>
          </a:p>
        </p:txBody>
      </p:sp>
      <p:sp>
        <p:nvSpPr>
          <p:cNvPr id="10" name="Inhaltsplatzhalter 2">
            <a:extLst>
              <a:ext uri="{FF2B5EF4-FFF2-40B4-BE49-F238E27FC236}">
                <a16:creationId xmlns:a16="http://schemas.microsoft.com/office/drawing/2014/main" id="{1B3EC120-B5AD-4EAE-8714-11F921F55D55}"/>
              </a:ext>
            </a:extLst>
          </p:cNvPr>
          <p:cNvSpPr>
            <a:spLocks noGrp="1"/>
          </p:cNvSpPr>
          <p:nvPr>
            <p:ph idx="1"/>
          </p:nvPr>
        </p:nvSpPr>
        <p:spPr>
          <a:xfrm>
            <a:off x="196842" y="1718593"/>
            <a:ext cx="8759990" cy="4416362"/>
          </a:xfrm>
          <a:prstGeom prst="rect">
            <a:avLst/>
          </a:prstGeom>
        </p:spPr>
        <p:txBody>
          <a:bodyPr/>
          <a:lstStyle>
            <a:lvl1pPr>
              <a:defRPr sz="2000">
                <a:latin typeface="+mj-lt"/>
              </a:defRPr>
            </a:lvl1pPr>
            <a:lvl2pPr>
              <a:defRPr sz="2000">
                <a:latin typeface="+mj-lt"/>
              </a:defRPr>
            </a:lvl2pPr>
            <a:lvl3pPr>
              <a:defRPr sz="2000">
                <a:latin typeface="+mj-lt"/>
              </a:defRPr>
            </a:lvl3pPr>
            <a:lvl4pPr>
              <a:defRPr sz="2000">
                <a:latin typeface="+mj-lt"/>
              </a:defRPr>
            </a:lvl4pPr>
            <a:lvl5pPr>
              <a:defRPr sz="2000">
                <a:latin typeface="+mj-lt"/>
              </a:defRPr>
            </a:lvl5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57343100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33"/>
            <a:ext cx="7772400" cy="1470025"/>
          </a:xfrm>
          <a:prstGeom prst="rect">
            <a:avLst/>
          </a:prstGeom>
        </p:spPr>
        <p:txBody>
          <a:bodyPr/>
          <a:lstStyle>
            <a:lvl1pPr>
              <a:defRPr>
                <a:solidFill>
                  <a:srgbClr val="002060"/>
                </a:solidFill>
              </a:defRPr>
            </a:lvl1pPr>
          </a:lstStyle>
          <a:p>
            <a:r>
              <a:rPr lang="en-GB" noProof="0" dirty="0"/>
              <a:t>Click to edit Master title style</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GB" noProof="0" dirty="0"/>
              <a:t>Click to edit Master subtitle style</a:t>
            </a:r>
          </a:p>
        </p:txBody>
      </p:sp>
    </p:spTree>
    <p:extLst>
      <p:ext uri="{BB962C8B-B14F-4D97-AF65-F5344CB8AC3E}">
        <p14:creationId xmlns:p14="http://schemas.microsoft.com/office/powerpoint/2010/main" val="68148289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1_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367061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jpeg"/><Relationship Id="rId10"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image" Target="../media/image2.jpeg"/><Relationship Id="rId1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2" name="Rectangle 74"/>
          <p:cNvSpPr>
            <a:spLocks noChangeArrowheads="1"/>
          </p:cNvSpPr>
          <p:nvPr/>
        </p:nvSpPr>
        <p:spPr bwMode="auto">
          <a:xfrm>
            <a:off x="0" y="6705600"/>
            <a:ext cx="9144000" cy="179388"/>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3200">
                <a:solidFill>
                  <a:schemeClr val="tx1"/>
                </a:solidFill>
                <a:latin typeface="Frutiger 45 Light" pitchFamily="34" charset="0"/>
              </a:defRPr>
            </a:lvl1pPr>
            <a:lvl2pPr marL="742950" indent="-285750">
              <a:defRPr sz="3200">
                <a:solidFill>
                  <a:schemeClr val="tx1"/>
                </a:solidFill>
                <a:latin typeface="Frutiger 45 Light" pitchFamily="34" charset="0"/>
              </a:defRPr>
            </a:lvl2pPr>
            <a:lvl3pPr marL="1143000" indent="-228600">
              <a:defRPr sz="3200">
                <a:solidFill>
                  <a:schemeClr val="tx1"/>
                </a:solidFill>
                <a:latin typeface="Frutiger 45 Light" pitchFamily="34" charset="0"/>
              </a:defRPr>
            </a:lvl3pPr>
            <a:lvl4pPr marL="1600200" indent="-228600">
              <a:defRPr sz="3200">
                <a:solidFill>
                  <a:schemeClr val="tx1"/>
                </a:solidFill>
                <a:latin typeface="Frutiger 45 Light" pitchFamily="34" charset="0"/>
              </a:defRPr>
            </a:lvl4pPr>
            <a:lvl5pPr marL="2057400" indent="-228600">
              <a:defRPr sz="3200">
                <a:solidFill>
                  <a:schemeClr val="tx1"/>
                </a:solidFill>
                <a:latin typeface="Frutiger 45 Light" pitchFamily="34" charset="0"/>
              </a:defRPr>
            </a:lvl5pPr>
            <a:lvl6pPr marL="2514600" indent="-228600" algn="ctr" eaLnBrk="0" fontAlgn="base" hangingPunct="0">
              <a:spcBef>
                <a:spcPct val="0"/>
              </a:spcBef>
              <a:spcAft>
                <a:spcPct val="0"/>
              </a:spcAft>
              <a:defRPr sz="3200">
                <a:solidFill>
                  <a:schemeClr val="tx1"/>
                </a:solidFill>
                <a:latin typeface="Frutiger 45 Light" pitchFamily="34" charset="0"/>
              </a:defRPr>
            </a:lvl6pPr>
            <a:lvl7pPr marL="2971800" indent="-228600" algn="ctr" eaLnBrk="0" fontAlgn="base" hangingPunct="0">
              <a:spcBef>
                <a:spcPct val="0"/>
              </a:spcBef>
              <a:spcAft>
                <a:spcPct val="0"/>
              </a:spcAft>
              <a:defRPr sz="3200">
                <a:solidFill>
                  <a:schemeClr val="tx1"/>
                </a:solidFill>
                <a:latin typeface="Frutiger 45 Light" pitchFamily="34" charset="0"/>
              </a:defRPr>
            </a:lvl7pPr>
            <a:lvl8pPr marL="3429000" indent="-228600" algn="ctr" eaLnBrk="0" fontAlgn="base" hangingPunct="0">
              <a:spcBef>
                <a:spcPct val="0"/>
              </a:spcBef>
              <a:spcAft>
                <a:spcPct val="0"/>
              </a:spcAft>
              <a:defRPr sz="3200">
                <a:solidFill>
                  <a:schemeClr val="tx1"/>
                </a:solidFill>
                <a:latin typeface="Frutiger 45 Light" pitchFamily="34" charset="0"/>
              </a:defRPr>
            </a:lvl8pPr>
            <a:lvl9pPr marL="3886200" indent="-228600" algn="ctr" eaLnBrk="0" fontAlgn="base" hangingPunct="0">
              <a:spcBef>
                <a:spcPct val="0"/>
              </a:spcBef>
              <a:spcAft>
                <a:spcPct val="0"/>
              </a:spcAft>
              <a:defRPr sz="3200">
                <a:solidFill>
                  <a:schemeClr val="tx1"/>
                </a:solidFill>
                <a:latin typeface="Frutiger 45 Light" pitchFamily="34" charset="0"/>
              </a:defRPr>
            </a:lvl9pPr>
          </a:lstStyle>
          <a:p>
            <a:pPr algn="ctr">
              <a:defRPr/>
            </a:pPr>
            <a:endParaRPr lang="de-DE" altLang="de-DE" sz="3200" dirty="0"/>
          </a:p>
        </p:txBody>
      </p:sp>
      <p:sp>
        <p:nvSpPr>
          <p:cNvPr id="1032" name="Rectangle 2"/>
          <p:cNvSpPr>
            <a:spLocks noGrp="1" noChangeArrowheads="1"/>
          </p:cNvSpPr>
          <p:nvPr>
            <p:ph type="title"/>
          </p:nvPr>
        </p:nvSpPr>
        <p:spPr bwMode="auto">
          <a:xfrm>
            <a:off x="92742" y="952563"/>
            <a:ext cx="64516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ctr" anchorCtr="0" compatLnSpc="1">
            <a:prstTxWarp prst="textNoShape">
              <a:avLst/>
            </a:prstTxWarp>
          </a:bodyPr>
          <a:lstStyle/>
          <a:p>
            <a:pPr lvl="0"/>
            <a:r>
              <a:rPr lang="en-GB" altLang="de-DE" noProof="0" dirty="0" err="1"/>
              <a:t>Klicken</a:t>
            </a:r>
            <a:r>
              <a:rPr lang="en-GB" altLang="de-DE" noProof="0" dirty="0"/>
              <a:t> Sie, um das </a:t>
            </a:r>
            <a:r>
              <a:rPr lang="en-GB" altLang="de-DE" noProof="0" dirty="0" err="1"/>
              <a:t>Titelformat</a:t>
            </a:r>
            <a:r>
              <a:rPr lang="en-GB" altLang="de-DE" noProof="0" dirty="0"/>
              <a:t> </a:t>
            </a:r>
            <a:r>
              <a:rPr lang="en-GB" altLang="de-DE" noProof="0" dirty="0" err="1"/>
              <a:t>zu</a:t>
            </a:r>
            <a:r>
              <a:rPr lang="en-GB" altLang="de-DE" noProof="0" dirty="0"/>
              <a:t> </a:t>
            </a:r>
            <a:r>
              <a:rPr lang="en-GB" altLang="de-DE" noProof="0" dirty="0" err="1"/>
              <a:t>bearbeiten</a:t>
            </a:r>
            <a:endParaRPr lang="en-GB" altLang="de-DE" noProof="0" dirty="0"/>
          </a:p>
        </p:txBody>
      </p:sp>
      <p:sp>
        <p:nvSpPr>
          <p:cNvPr id="9" name="Rectangle 73">
            <a:extLst>
              <a:ext uri="{FF2B5EF4-FFF2-40B4-BE49-F238E27FC236}">
                <a16:creationId xmlns:a16="http://schemas.microsoft.com/office/drawing/2014/main" id="{4E420063-5EB9-4848-AC6E-FB3AAB6A02D9}"/>
              </a:ext>
            </a:extLst>
          </p:cNvPr>
          <p:cNvSpPr>
            <a:spLocks noChangeArrowheads="1"/>
          </p:cNvSpPr>
          <p:nvPr/>
        </p:nvSpPr>
        <p:spPr bwMode="auto">
          <a:xfrm>
            <a:off x="-7018" y="6342069"/>
            <a:ext cx="9151018" cy="365125"/>
          </a:xfrm>
          <a:prstGeom prst="rect">
            <a:avLst/>
          </a:prstGeom>
          <a:solidFill>
            <a:srgbClr val="002060"/>
          </a:solidFill>
          <a:ln>
            <a:noFill/>
          </a:ln>
          <a:effectLst/>
        </p:spPr>
        <p:txBody>
          <a:bodyPr wrap="none" anchor="ctr"/>
          <a:lstStyle>
            <a:lvl1pPr>
              <a:defRPr sz="3200">
                <a:solidFill>
                  <a:schemeClr val="tx1"/>
                </a:solidFill>
                <a:latin typeface="Frutiger 45 Light" pitchFamily="34" charset="0"/>
              </a:defRPr>
            </a:lvl1pPr>
            <a:lvl2pPr marL="742950" indent="-285750">
              <a:defRPr sz="3200">
                <a:solidFill>
                  <a:schemeClr val="tx1"/>
                </a:solidFill>
                <a:latin typeface="Frutiger 45 Light" pitchFamily="34" charset="0"/>
              </a:defRPr>
            </a:lvl2pPr>
            <a:lvl3pPr marL="1143000" indent="-228600">
              <a:defRPr sz="3200">
                <a:solidFill>
                  <a:schemeClr val="tx1"/>
                </a:solidFill>
                <a:latin typeface="Frutiger 45 Light" pitchFamily="34" charset="0"/>
              </a:defRPr>
            </a:lvl3pPr>
            <a:lvl4pPr marL="1600200" indent="-228600">
              <a:defRPr sz="3200">
                <a:solidFill>
                  <a:schemeClr val="tx1"/>
                </a:solidFill>
                <a:latin typeface="Frutiger 45 Light" pitchFamily="34" charset="0"/>
              </a:defRPr>
            </a:lvl4pPr>
            <a:lvl5pPr marL="2057400" indent="-228600">
              <a:defRPr sz="3200">
                <a:solidFill>
                  <a:schemeClr val="tx1"/>
                </a:solidFill>
                <a:latin typeface="Frutiger 45 Light" pitchFamily="34" charset="0"/>
              </a:defRPr>
            </a:lvl5pPr>
            <a:lvl6pPr marL="2514600" indent="-228600" algn="ctr" eaLnBrk="0" fontAlgn="base" hangingPunct="0">
              <a:spcBef>
                <a:spcPct val="0"/>
              </a:spcBef>
              <a:spcAft>
                <a:spcPct val="0"/>
              </a:spcAft>
              <a:defRPr sz="3200">
                <a:solidFill>
                  <a:schemeClr val="tx1"/>
                </a:solidFill>
                <a:latin typeface="Frutiger 45 Light" pitchFamily="34" charset="0"/>
              </a:defRPr>
            </a:lvl6pPr>
            <a:lvl7pPr marL="2971800" indent="-228600" algn="ctr" eaLnBrk="0" fontAlgn="base" hangingPunct="0">
              <a:spcBef>
                <a:spcPct val="0"/>
              </a:spcBef>
              <a:spcAft>
                <a:spcPct val="0"/>
              </a:spcAft>
              <a:defRPr sz="3200">
                <a:solidFill>
                  <a:schemeClr val="tx1"/>
                </a:solidFill>
                <a:latin typeface="Frutiger 45 Light" pitchFamily="34" charset="0"/>
              </a:defRPr>
            </a:lvl7pPr>
            <a:lvl8pPr marL="3429000" indent="-228600" algn="ctr" eaLnBrk="0" fontAlgn="base" hangingPunct="0">
              <a:spcBef>
                <a:spcPct val="0"/>
              </a:spcBef>
              <a:spcAft>
                <a:spcPct val="0"/>
              </a:spcAft>
              <a:defRPr sz="3200">
                <a:solidFill>
                  <a:schemeClr val="tx1"/>
                </a:solidFill>
                <a:latin typeface="Frutiger 45 Light" pitchFamily="34" charset="0"/>
              </a:defRPr>
            </a:lvl8pPr>
            <a:lvl9pPr marL="3886200" indent="-228600" algn="ctr" eaLnBrk="0" fontAlgn="base" hangingPunct="0">
              <a:spcBef>
                <a:spcPct val="0"/>
              </a:spcBef>
              <a:spcAft>
                <a:spcPct val="0"/>
              </a:spcAft>
              <a:defRPr sz="3200">
                <a:solidFill>
                  <a:schemeClr val="tx1"/>
                </a:solidFill>
                <a:latin typeface="Frutiger 45 Light" pitchFamily="34" charset="0"/>
              </a:defRPr>
            </a:lvl9pPr>
          </a:lstStyle>
          <a:p>
            <a:pPr>
              <a:defRPr/>
            </a:pPr>
            <a:endParaRPr lang="de-DE" altLang="sr-Latn-RS" sz="3200" dirty="0"/>
          </a:p>
        </p:txBody>
      </p:sp>
      <p:sp>
        <p:nvSpPr>
          <p:cNvPr id="10" name="Rectangle 74">
            <a:extLst>
              <a:ext uri="{FF2B5EF4-FFF2-40B4-BE49-F238E27FC236}">
                <a16:creationId xmlns:a16="http://schemas.microsoft.com/office/drawing/2014/main" id="{5779278E-617F-4C74-B312-FBE816E17499}"/>
              </a:ext>
            </a:extLst>
          </p:cNvPr>
          <p:cNvSpPr>
            <a:spLocks noChangeArrowheads="1"/>
          </p:cNvSpPr>
          <p:nvPr/>
        </p:nvSpPr>
        <p:spPr bwMode="auto">
          <a:xfrm>
            <a:off x="0" y="6705600"/>
            <a:ext cx="9144000" cy="179388"/>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3200">
                <a:solidFill>
                  <a:schemeClr val="tx1"/>
                </a:solidFill>
                <a:latin typeface="Frutiger 45 Light" pitchFamily="34" charset="0"/>
              </a:defRPr>
            </a:lvl1pPr>
            <a:lvl2pPr marL="742950" indent="-285750">
              <a:defRPr sz="3200">
                <a:solidFill>
                  <a:schemeClr val="tx1"/>
                </a:solidFill>
                <a:latin typeface="Frutiger 45 Light" pitchFamily="34" charset="0"/>
              </a:defRPr>
            </a:lvl2pPr>
            <a:lvl3pPr marL="1143000" indent="-228600">
              <a:defRPr sz="3200">
                <a:solidFill>
                  <a:schemeClr val="tx1"/>
                </a:solidFill>
                <a:latin typeface="Frutiger 45 Light" pitchFamily="34" charset="0"/>
              </a:defRPr>
            </a:lvl3pPr>
            <a:lvl4pPr marL="1600200" indent="-228600">
              <a:defRPr sz="3200">
                <a:solidFill>
                  <a:schemeClr val="tx1"/>
                </a:solidFill>
                <a:latin typeface="Frutiger 45 Light" pitchFamily="34" charset="0"/>
              </a:defRPr>
            </a:lvl4pPr>
            <a:lvl5pPr marL="2057400" indent="-228600">
              <a:defRPr sz="3200">
                <a:solidFill>
                  <a:schemeClr val="tx1"/>
                </a:solidFill>
                <a:latin typeface="Frutiger 45 Light" pitchFamily="34" charset="0"/>
              </a:defRPr>
            </a:lvl5pPr>
            <a:lvl6pPr marL="2514600" indent="-228600" algn="ctr" eaLnBrk="0" fontAlgn="base" hangingPunct="0">
              <a:spcBef>
                <a:spcPct val="0"/>
              </a:spcBef>
              <a:spcAft>
                <a:spcPct val="0"/>
              </a:spcAft>
              <a:defRPr sz="3200">
                <a:solidFill>
                  <a:schemeClr val="tx1"/>
                </a:solidFill>
                <a:latin typeface="Frutiger 45 Light" pitchFamily="34" charset="0"/>
              </a:defRPr>
            </a:lvl6pPr>
            <a:lvl7pPr marL="2971800" indent="-228600" algn="ctr" eaLnBrk="0" fontAlgn="base" hangingPunct="0">
              <a:spcBef>
                <a:spcPct val="0"/>
              </a:spcBef>
              <a:spcAft>
                <a:spcPct val="0"/>
              </a:spcAft>
              <a:defRPr sz="3200">
                <a:solidFill>
                  <a:schemeClr val="tx1"/>
                </a:solidFill>
                <a:latin typeface="Frutiger 45 Light" pitchFamily="34" charset="0"/>
              </a:defRPr>
            </a:lvl7pPr>
            <a:lvl8pPr marL="3429000" indent="-228600" algn="ctr" eaLnBrk="0" fontAlgn="base" hangingPunct="0">
              <a:spcBef>
                <a:spcPct val="0"/>
              </a:spcBef>
              <a:spcAft>
                <a:spcPct val="0"/>
              </a:spcAft>
              <a:defRPr sz="3200">
                <a:solidFill>
                  <a:schemeClr val="tx1"/>
                </a:solidFill>
                <a:latin typeface="Frutiger 45 Light" pitchFamily="34" charset="0"/>
              </a:defRPr>
            </a:lvl8pPr>
            <a:lvl9pPr marL="3886200" indent="-228600" algn="ctr" eaLnBrk="0" fontAlgn="base" hangingPunct="0">
              <a:spcBef>
                <a:spcPct val="0"/>
              </a:spcBef>
              <a:spcAft>
                <a:spcPct val="0"/>
              </a:spcAft>
              <a:defRPr sz="3200">
                <a:solidFill>
                  <a:schemeClr val="tx1"/>
                </a:solidFill>
                <a:latin typeface="Frutiger 45 Light" pitchFamily="34" charset="0"/>
              </a:defRPr>
            </a:lvl9pPr>
          </a:lstStyle>
          <a:p>
            <a:pPr>
              <a:defRPr/>
            </a:pPr>
            <a:endParaRPr lang="de-DE" altLang="sr-Latn-RS" sz="3200" dirty="0"/>
          </a:p>
        </p:txBody>
      </p:sp>
      <p:sp>
        <p:nvSpPr>
          <p:cNvPr id="12" name="Rectangle 82">
            <a:extLst>
              <a:ext uri="{FF2B5EF4-FFF2-40B4-BE49-F238E27FC236}">
                <a16:creationId xmlns:a16="http://schemas.microsoft.com/office/drawing/2014/main" id="{6FD7CC3C-2BBE-4230-B4E9-080EC71518B1}"/>
              </a:ext>
            </a:extLst>
          </p:cNvPr>
          <p:cNvSpPr>
            <a:spLocks noChangeArrowheads="1"/>
          </p:cNvSpPr>
          <p:nvPr userDrawn="1"/>
        </p:nvSpPr>
        <p:spPr bwMode="auto">
          <a:xfrm>
            <a:off x="3" y="6345243"/>
            <a:ext cx="9144001" cy="360363"/>
          </a:xfrm>
          <a:prstGeom prst="rect">
            <a:avLst/>
          </a:prstGeom>
          <a:noFill/>
          <a:ln>
            <a:noFill/>
          </a:ln>
          <a:effectLst/>
        </p:spPr>
        <p:txBody>
          <a:bodyPr wrap="none" anchor="ctr"/>
          <a:lstStyle>
            <a:lvl1pPr>
              <a:defRPr sz="3200">
                <a:solidFill>
                  <a:schemeClr val="tx1"/>
                </a:solidFill>
                <a:latin typeface="Frutiger 45 Light" pitchFamily="34" charset="0"/>
              </a:defRPr>
            </a:lvl1pPr>
            <a:lvl2pPr marL="742950" indent="-285750">
              <a:defRPr sz="3200">
                <a:solidFill>
                  <a:schemeClr val="tx1"/>
                </a:solidFill>
                <a:latin typeface="Frutiger 45 Light" pitchFamily="34" charset="0"/>
              </a:defRPr>
            </a:lvl2pPr>
            <a:lvl3pPr marL="1143000" indent="-228600">
              <a:defRPr sz="3200">
                <a:solidFill>
                  <a:schemeClr val="tx1"/>
                </a:solidFill>
                <a:latin typeface="Frutiger 45 Light" pitchFamily="34" charset="0"/>
              </a:defRPr>
            </a:lvl3pPr>
            <a:lvl4pPr marL="1600200" indent="-228600">
              <a:defRPr sz="3200">
                <a:solidFill>
                  <a:schemeClr val="tx1"/>
                </a:solidFill>
                <a:latin typeface="Frutiger 45 Light" pitchFamily="34" charset="0"/>
              </a:defRPr>
            </a:lvl4pPr>
            <a:lvl5pPr marL="2057400" indent="-228600">
              <a:defRPr sz="3200">
                <a:solidFill>
                  <a:schemeClr val="tx1"/>
                </a:solidFill>
                <a:latin typeface="Frutiger 45 Light" pitchFamily="34" charset="0"/>
              </a:defRPr>
            </a:lvl5pPr>
            <a:lvl6pPr marL="2514600" indent="-228600" algn="ctr" eaLnBrk="0" fontAlgn="base" hangingPunct="0">
              <a:spcBef>
                <a:spcPct val="0"/>
              </a:spcBef>
              <a:spcAft>
                <a:spcPct val="0"/>
              </a:spcAft>
              <a:defRPr sz="3200">
                <a:solidFill>
                  <a:schemeClr val="tx1"/>
                </a:solidFill>
                <a:latin typeface="Frutiger 45 Light" pitchFamily="34" charset="0"/>
              </a:defRPr>
            </a:lvl6pPr>
            <a:lvl7pPr marL="2971800" indent="-228600" algn="ctr" eaLnBrk="0" fontAlgn="base" hangingPunct="0">
              <a:spcBef>
                <a:spcPct val="0"/>
              </a:spcBef>
              <a:spcAft>
                <a:spcPct val="0"/>
              </a:spcAft>
              <a:defRPr sz="3200">
                <a:solidFill>
                  <a:schemeClr val="tx1"/>
                </a:solidFill>
                <a:latin typeface="Frutiger 45 Light" pitchFamily="34" charset="0"/>
              </a:defRPr>
            </a:lvl7pPr>
            <a:lvl8pPr marL="3429000" indent="-228600" algn="ctr" eaLnBrk="0" fontAlgn="base" hangingPunct="0">
              <a:spcBef>
                <a:spcPct val="0"/>
              </a:spcBef>
              <a:spcAft>
                <a:spcPct val="0"/>
              </a:spcAft>
              <a:defRPr sz="3200">
                <a:solidFill>
                  <a:schemeClr val="tx1"/>
                </a:solidFill>
                <a:latin typeface="Frutiger 45 Light" pitchFamily="34" charset="0"/>
              </a:defRPr>
            </a:lvl8pPr>
            <a:lvl9pPr marL="3886200" indent="-228600" algn="ctr" eaLnBrk="0" fontAlgn="base" hangingPunct="0">
              <a:spcBef>
                <a:spcPct val="0"/>
              </a:spcBef>
              <a:spcAft>
                <a:spcPct val="0"/>
              </a:spcAft>
              <a:defRPr sz="3200">
                <a:solidFill>
                  <a:schemeClr val="tx1"/>
                </a:solidFill>
                <a:latin typeface="Frutiger 45 Light" pitchFamily="34" charset="0"/>
              </a:defRPr>
            </a:lvl9pPr>
          </a:lstStyle>
          <a:p>
            <a:pPr>
              <a:defRPr/>
            </a:pPr>
            <a:r>
              <a:rPr lang="en-GB" sz="1000" dirty="0">
                <a:solidFill>
                  <a:schemeClr val="bg1"/>
                </a:solidFill>
              </a:rPr>
              <a:t>Project Water Supply and Sanitation in Moldova Centre  BMZ N° 2013 66 897</a:t>
            </a:r>
            <a:br>
              <a:rPr lang="en-GB" sz="1000" dirty="0">
                <a:solidFill>
                  <a:schemeClr val="bg1"/>
                </a:solidFill>
              </a:rPr>
            </a:br>
            <a:r>
              <a:rPr lang="en-GB" sz="1000" dirty="0">
                <a:solidFill>
                  <a:schemeClr val="bg1"/>
                </a:solidFill>
              </a:rPr>
              <a:t>Accompanying Measures - Phase I</a:t>
            </a:r>
            <a:endParaRPr lang="de-DE" altLang="sr-Latn-RS" sz="1000" dirty="0">
              <a:solidFill>
                <a:schemeClr val="bg1"/>
              </a:solidFill>
            </a:endParaRPr>
          </a:p>
        </p:txBody>
      </p:sp>
      <p:sp>
        <p:nvSpPr>
          <p:cNvPr id="13" name="Rectangle 83">
            <a:extLst>
              <a:ext uri="{FF2B5EF4-FFF2-40B4-BE49-F238E27FC236}">
                <a16:creationId xmlns:a16="http://schemas.microsoft.com/office/drawing/2014/main" id="{C200C0D1-612D-45C4-8E4E-9416CA1C47B4}"/>
              </a:ext>
            </a:extLst>
          </p:cNvPr>
          <p:cNvSpPr>
            <a:spLocks noChangeArrowheads="1"/>
          </p:cNvSpPr>
          <p:nvPr/>
        </p:nvSpPr>
        <p:spPr bwMode="auto">
          <a:xfrm>
            <a:off x="0" y="6740162"/>
            <a:ext cx="9144000" cy="179388"/>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3200">
                <a:solidFill>
                  <a:schemeClr val="tx1"/>
                </a:solidFill>
                <a:latin typeface="Frutiger 45 Light" pitchFamily="34" charset="0"/>
              </a:defRPr>
            </a:lvl1pPr>
            <a:lvl2pPr marL="742950" indent="-285750">
              <a:defRPr sz="3200">
                <a:solidFill>
                  <a:schemeClr val="tx1"/>
                </a:solidFill>
                <a:latin typeface="Frutiger 45 Light" pitchFamily="34" charset="0"/>
              </a:defRPr>
            </a:lvl2pPr>
            <a:lvl3pPr marL="1143000" indent="-228600">
              <a:defRPr sz="3200">
                <a:solidFill>
                  <a:schemeClr val="tx1"/>
                </a:solidFill>
                <a:latin typeface="Frutiger 45 Light" pitchFamily="34" charset="0"/>
              </a:defRPr>
            </a:lvl3pPr>
            <a:lvl4pPr marL="1600200" indent="-228600">
              <a:defRPr sz="3200">
                <a:solidFill>
                  <a:schemeClr val="tx1"/>
                </a:solidFill>
                <a:latin typeface="Frutiger 45 Light" pitchFamily="34" charset="0"/>
              </a:defRPr>
            </a:lvl4pPr>
            <a:lvl5pPr marL="2057400" indent="-228600">
              <a:defRPr sz="3200">
                <a:solidFill>
                  <a:schemeClr val="tx1"/>
                </a:solidFill>
                <a:latin typeface="Frutiger 45 Light" pitchFamily="34" charset="0"/>
              </a:defRPr>
            </a:lvl5pPr>
            <a:lvl6pPr marL="2514600" indent="-228600" algn="ctr" eaLnBrk="0" fontAlgn="base" hangingPunct="0">
              <a:spcBef>
                <a:spcPct val="0"/>
              </a:spcBef>
              <a:spcAft>
                <a:spcPct val="0"/>
              </a:spcAft>
              <a:defRPr sz="3200">
                <a:solidFill>
                  <a:schemeClr val="tx1"/>
                </a:solidFill>
                <a:latin typeface="Frutiger 45 Light" pitchFamily="34" charset="0"/>
              </a:defRPr>
            </a:lvl6pPr>
            <a:lvl7pPr marL="2971800" indent="-228600" algn="ctr" eaLnBrk="0" fontAlgn="base" hangingPunct="0">
              <a:spcBef>
                <a:spcPct val="0"/>
              </a:spcBef>
              <a:spcAft>
                <a:spcPct val="0"/>
              </a:spcAft>
              <a:defRPr sz="3200">
                <a:solidFill>
                  <a:schemeClr val="tx1"/>
                </a:solidFill>
                <a:latin typeface="Frutiger 45 Light" pitchFamily="34" charset="0"/>
              </a:defRPr>
            </a:lvl7pPr>
            <a:lvl8pPr marL="3429000" indent="-228600" algn="ctr" eaLnBrk="0" fontAlgn="base" hangingPunct="0">
              <a:spcBef>
                <a:spcPct val="0"/>
              </a:spcBef>
              <a:spcAft>
                <a:spcPct val="0"/>
              </a:spcAft>
              <a:defRPr sz="3200">
                <a:solidFill>
                  <a:schemeClr val="tx1"/>
                </a:solidFill>
                <a:latin typeface="Frutiger 45 Light" pitchFamily="34" charset="0"/>
              </a:defRPr>
            </a:lvl8pPr>
            <a:lvl9pPr marL="3886200" indent="-228600" algn="ctr" eaLnBrk="0" fontAlgn="base" hangingPunct="0">
              <a:spcBef>
                <a:spcPct val="0"/>
              </a:spcBef>
              <a:spcAft>
                <a:spcPct val="0"/>
              </a:spcAft>
              <a:defRPr sz="3200">
                <a:solidFill>
                  <a:schemeClr val="tx1"/>
                </a:solidFill>
                <a:latin typeface="Frutiger 45 Light" pitchFamily="34" charset="0"/>
              </a:defRPr>
            </a:lvl9pPr>
          </a:lstStyle>
          <a:p>
            <a:pPr>
              <a:defRPr/>
            </a:pPr>
            <a:endParaRPr lang="de-DE" altLang="sr-Latn-RS" sz="3200" dirty="0"/>
          </a:p>
        </p:txBody>
      </p:sp>
      <p:sp>
        <p:nvSpPr>
          <p:cNvPr id="3" name="Text Placeholder 2">
            <a:extLst>
              <a:ext uri="{FF2B5EF4-FFF2-40B4-BE49-F238E27FC236}">
                <a16:creationId xmlns:a16="http://schemas.microsoft.com/office/drawing/2014/main" id="{911E7025-1346-48FC-9F1B-F3B6D9329FC0}"/>
              </a:ext>
            </a:extLst>
          </p:cNvPr>
          <p:cNvSpPr>
            <a:spLocks noGrp="1"/>
          </p:cNvSpPr>
          <p:nvPr>
            <p:ph type="body" idx="1"/>
          </p:nvPr>
        </p:nvSpPr>
        <p:spPr>
          <a:xfrm>
            <a:off x="628650" y="1881561"/>
            <a:ext cx="7886700" cy="42954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3FFF8DBC-9629-46E3-B98D-B4DDBE4E6FE1}"/>
              </a:ext>
            </a:extLst>
          </p:cNvPr>
          <p:cNvSpPr>
            <a:spLocks noGrp="1"/>
          </p:cNvSpPr>
          <p:nvPr>
            <p:ph type="dt" sz="half" idx="2"/>
          </p:nvPr>
        </p:nvSpPr>
        <p:spPr>
          <a:xfrm>
            <a:off x="61915" y="6708782"/>
            <a:ext cx="2008676" cy="173037"/>
          </a:xfrm>
          <a:prstGeom prst="rect">
            <a:avLst/>
          </a:prstGeom>
        </p:spPr>
        <p:txBody>
          <a:bodyPr vert="horz" lIns="91440" tIns="45720" rIns="91440" bIns="45720" rtlCol="0" anchor="ctr"/>
          <a:lstStyle>
            <a:lvl1pPr algn="l">
              <a:defRPr sz="1200">
                <a:solidFill>
                  <a:schemeClr val="tx1">
                    <a:tint val="75000"/>
                  </a:schemeClr>
                </a:solidFill>
              </a:defRPr>
            </a:lvl1pPr>
          </a:lstStyle>
          <a:p>
            <a:fld id="{A45B192E-C770-4784-A6A8-844BBBB1455E}" type="datetimeFigureOut">
              <a:rPr lang="en-GB" smtClean="0"/>
              <a:pPr/>
              <a:t>22/05/2025</a:t>
            </a:fld>
            <a:endParaRPr lang="en-GB" dirty="0"/>
          </a:p>
        </p:txBody>
      </p:sp>
      <p:sp>
        <p:nvSpPr>
          <p:cNvPr id="5" name="Footer Placeholder 4">
            <a:extLst>
              <a:ext uri="{FF2B5EF4-FFF2-40B4-BE49-F238E27FC236}">
                <a16:creationId xmlns:a16="http://schemas.microsoft.com/office/drawing/2014/main" id="{CCE213B1-7C98-4519-9F57-545BCA4EDCA9}"/>
              </a:ext>
            </a:extLst>
          </p:cNvPr>
          <p:cNvSpPr>
            <a:spLocks noGrp="1"/>
          </p:cNvSpPr>
          <p:nvPr>
            <p:ph type="ftr" sz="quarter" idx="3"/>
          </p:nvPr>
        </p:nvSpPr>
        <p:spPr>
          <a:xfrm>
            <a:off x="3028949" y="6705607"/>
            <a:ext cx="3072066" cy="1984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B62840E-2001-463A-B71F-7429167AD87B}"/>
              </a:ext>
            </a:extLst>
          </p:cNvPr>
          <p:cNvSpPr>
            <a:spLocks noGrp="1"/>
          </p:cNvSpPr>
          <p:nvPr>
            <p:ph type="sldNum" sz="quarter" idx="4"/>
          </p:nvPr>
        </p:nvSpPr>
        <p:spPr>
          <a:xfrm>
            <a:off x="7120045" y="6686558"/>
            <a:ext cx="2008676" cy="230185"/>
          </a:xfrm>
          <a:prstGeom prst="rect">
            <a:avLst/>
          </a:prstGeom>
        </p:spPr>
        <p:txBody>
          <a:bodyPr vert="horz" lIns="91440" tIns="45720" rIns="91440" bIns="45720" rtlCol="0" anchor="ctr"/>
          <a:lstStyle>
            <a:lvl1pPr algn="r">
              <a:defRPr sz="1200">
                <a:solidFill>
                  <a:schemeClr val="tx1">
                    <a:tint val="75000"/>
                  </a:schemeClr>
                </a:solidFill>
              </a:defRPr>
            </a:lvl1pPr>
          </a:lstStyle>
          <a:p>
            <a:fld id="{95E9AB1B-0F80-4F69-A375-152DEDEE7E0A}" type="slidenum">
              <a:rPr lang="en-GB" smtClean="0"/>
              <a:pPr/>
              <a:t>‹#›</a:t>
            </a:fld>
            <a:endParaRPr lang="en-GB" dirty="0"/>
          </a:p>
        </p:txBody>
      </p:sp>
      <p:pic>
        <p:nvPicPr>
          <p:cNvPr id="37" name="Picture 36" descr="A picture containing icon&#10;&#10;Description automatically generated">
            <a:extLst>
              <a:ext uri="{FF2B5EF4-FFF2-40B4-BE49-F238E27FC236}">
                <a16:creationId xmlns:a16="http://schemas.microsoft.com/office/drawing/2014/main" id="{E58917F2-266E-4BB3-9B83-D7B6CE72CE65}"/>
              </a:ext>
            </a:extLst>
          </p:cNvPr>
          <p:cNvPicPr>
            <a:picLocks noChangeAspect="1"/>
          </p:cNvPicPr>
          <p:nvPr userDrawn="1"/>
        </p:nvPicPr>
        <p:blipFill>
          <a:blip r:embed="rId8" cstate="print">
            <a:extLst>
              <a:ext uri="{28A0092B-C50C-407E-A947-70E740481C1C}">
                <a14:useLocalDpi xmlns:a14="http://schemas.microsoft.com/office/drawing/2010/main"/>
              </a:ext>
            </a:extLst>
          </a:blip>
          <a:stretch>
            <a:fillRect/>
          </a:stretch>
        </p:blipFill>
        <p:spPr>
          <a:xfrm>
            <a:off x="4705223" y="18599"/>
            <a:ext cx="378537" cy="581606"/>
          </a:xfrm>
          <a:prstGeom prst="rect">
            <a:avLst/>
          </a:prstGeom>
        </p:spPr>
      </p:pic>
      <p:pic>
        <p:nvPicPr>
          <p:cNvPr id="38" name="Picture 37" descr="A picture containing diagram&#10;&#10;Description automatically generated">
            <a:extLst>
              <a:ext uri="{FF2B5EF4-FFF2-40B4-BE49-F238E27FC236}">
                <a16:creationId xmlns:a16="http://schemas.microsoft.com/office/drawing/2014/main" id="{E41E63AE-717F-49CA-8C4F-87CBE3FF0AC4}"/>
              </a:ext>
            </a:extLst>
          </p:cNvPr>
          <p:cNvPicPr>
            <a:picLocks noChangeAspect="1"/>
          </p:cNvPicPr>
          <p:nvPr userDrawn="1"/>
        </p:nvPicPr>
        <p:blipFill>
          <a:blip r:embed="rId9" cstate="print">
            <a:extLst>
              <a:ext uri="{28A0092B-C50C-407E-A947-70E740481C1C}">
                <a14:useLocalDpi xmlns:a14="http://schemas.microsoft.com/office/drawing/2010/main"/>
              </a:ext>
            </a:extLst>
          </a:blip>
          <a:stretch>
            <a:fillRect/>
          </a:stretch>
        </p:blipFill>
        <p:spPr>
          <a:xfrm>
            <a:off x="3960472" y="17861"/>
            <a:ext cx="430431" cy="568708"/>
          </a:xfrm>
          <a:prstGeom prst="rect">
            <a:avLst/>
          </a:prstGeom>
        </p:spPr>
      </p:pic>
      <p:pic>
        <p:nvPicPr>
          <p:cNvPr id="1031" name="Picture 81" descr="grauer Balken"/>
          <p:cNvPicPr>
            <a:picLocks noChangeAspect="1" noChangeArrowheads="1"/>
          </p:cNvPicPr>
          <p:nvPr/>
        </p:nvPicPr>
        <p:blipFill>
          <a:blip r:embed="rId10" cstate="print">
            <a:extLst>
              <a:ext uri="{28A0092B-C50C-407E-A947-70E740481C1C}">
                <a14:useLocalDpi xmlns:a14="http://schemas.microsoft.com/office/drawing/2010/main"/>
              </a:ext>
            </a:extLst>
          </a:blip>
          <a:srcRect/>
          <a:stretch>
            <a:fillRect/>
          </a:stretch>
        </p:blipFill>
        <p:spPr bwMode="auto">
          <a:xfrm>
            <a:off x="-15279" y="625786"/>
            <a:ext cx="91440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Grafik 8">
            <a:extLst>
              <a:ext uri="{FF2B5EF4-FFF2-40B4-BE49-F238E27FC236}">
                <a16:creationId xmlns:a16="http://schemas.microsoft.com/office/drawing/2014/main" id="{742E1333-F59B-4585-A4B8-BC0B418A1234}"/>
              </a:ext>
            </a:extLst>
          </p:cNvPr>
          <p:cNvPicPr>
            <a:picLocks noChangeAspect="1"/>
          </p:cNvPicPr>
          <p:nvPr userDrawn="1"/>
        </p:nvPicPr>
        <p:blipFill>
          <a:blip r:embed="rId11" cstate="print">
            <a:extLst>
              <a:ext uri="{28A0092B-C50C-407E-A947-70E740481C1C}">
                <a14:useLocalDpi xmlns:a14="http://schemas.microsoft.com/office/drawing/2010/main"/>
              </a:ext>
            </a:extLst>
          </a:blip>
          <a:stretch>
            <a:fillRect/>
          </a:stretch>
        </p:blipFill>
        <p:spPr>
          <a:xfrm>
            <a:off x="6612315" y="97953"/>
            <a:ext cx="1692484" cy="385699"/>
          </a:xfrm>
          <a:prstGeom prst="rect">
            <a:avLst/>
          </a:prstGeom>
        </p:spPr>
      </p:pic>
      <p:pic>
        <p:nvPicPr>
          <p:cNvPr id="52" name="Grafik 7">
            <a:extLst>
              <a:ext uri="{FF2B5EF4-FFF2-40B4-BE49-F238E27FC236}">
                <a16:creationId xmlns:a16="http://schemas.microsoft.com/office/drawing/2014/main" id="{D419F009-BB0E-49E1-A7A5-23E5ABF4587C}"/>
              </a:ext>
            </a:extLst>
          </p:cNvPr>
          <p:cNvPicPr>
            <a:picLocks noChangeAspect="1"/>
          </p:cNvPicPr>
          <p:nvPr userDrawn="1"/>
        </p:nvPicPr>
        <p:blipFill>
          <a:blip r:embed="rId12" cstate="print">
            <a:extLst>
              <a:ext uri="{28A0092B-C50C-407E-A947-70E740481C1C}">
                <a14:useLocalDpi xmlns:a14="http://schemas.microsoft.com/office/drawing/2010/main"/>
              </a:ext>
            </a:extLst>
          </a:blip>
          <a:srcRect/>
          <a:stretch>
            <a:fillRect/>
          </a:stretch>
        </p:blipFill>
        <p:spPr bwMode="auto">
          <a:xfrm>
            <a:off x="5467908" y="143340"/>
            <a:ext cx="1115772" cy="412331"/>
          </a:xfrm>
          <a:prstGeom prst="rect">
            <a:avLst/>
          </a:prstGeom>
          <a:noFill/>
        </p:spPr>
      </p:pic>
      <p:pic>
        <p:nvPicPr>
          <p:cNvPr id="53" name="Grafik 9">
            <a:extLst>
              <a:ext uri="{FF2B5EF4-FFF2-40B4-BE49-F238E27FC236}">
                <a16:creationId xmlns:a16="http://schemas.microsoft.com/office/drawing/2014/main" id="{276CA398-58CC-48D5-8F78-3E5F21694114}"/>
              </a:ext>
            </a:extLst>
          </p:cNvPr>
          <p:cNvPicPr>
            <a:picLocks noChangeAspect="1"/>
          </p:cNvPicPr>
          <p:nvPr userDrawn="1"/>
        </p:nvPicPr>
        <p:blipFill rotWithShape="1">
          <a:blip r:embed="rId13" cstate="print">
            <a:extLst>
              <a:ext uri="{28A0092B-C50C-407E-A947-70E740481C1C}">
                <a14:useLocalDpi xmlns:a14="http://schemas.microsoft.com/office/drawing/2010/main"/>
              </a:ext>
            </a:extLst>
          </a:blip>
          <a:srcRect b="5882"/>
          <a:stretch/>
        </p:blipFill>
        <p:spPr>
          <a:xfrm>
            <a:off x="8304799" y="120477"/>
            <a:ext cx="627862" cy="296891"/>
          </a:xfrm>
          <a:prstGeom prst="rect">
            <a:avLst/>
          </a:prstGeom>
        </p:spPr>
      </p:pic>
      <p:grpSp>
        <p:nvGrpSpPr>
          <p:cNvPr id="2" name="Gruppieren 1">
            <a:extLst>
              <a:ext uri="{FF2B5EF4-FFF2-40B4-BE49-F238E27FC236}">
                <a16:creationId xmlns:a16="http://schemas.microsoft.com/office/drawing/2014/main" id="{7E91F411-F079-D92E-E44C-85C6980C59AF}"/>
              </a:ext>
            </a:extLst>
          </p:cNvPr>
          <p:cNvGrpSpPr/>
          <p:nvPr userDrawn="1"/>
        </p:nvGrpSpPr>
        <p:grpSpPr>
          <a:xfrm>
            <a:off x="92742" y="0"/>
            <a:ext cx="3724745" cy="611379"/>
            <a:chOff x="3031707" y="1837743"/>
            <a:chExt cx="5771448" cy="922422"/>
          </a:xfrm>
        </p:grpSpPr>
        <p:pic>
          <p:nvPicPr>
            <p:cNvPr id="7" name="Grafik 6" descr="Ein Bild, das Text, Bumerang, Logo enthält.&#10;&#10;KI-generierte Inhalte können fehlerhaft sein.">
              <a:extLst>
                <a:ext uri="{FF2B5EF4-FFF2-40B4-BE49-F238E27FC236}">
                  <a16:creationId xmlns:a16="http://schemas.microsoft.com/office/drawing/2014/main" id="{8A8C0737-864B-5580-A35B-936CB2AE95BF}"/>
                </a:ext>
              </a:extLst>
            </p:cNvPr>
            <p:cNvPicPr>
              <a:picLocks noChangeAspect="1"/>
            </p:cNvPicPr>
            <p:nvPr/>
          </p:nvPicPr>
          <p:blipFill>
            <a:blip r:embed="rId14" cstate="print">
              <a:extLst>
                <a:ext uri="{28A0092B-C50C-407E-A947-70E740481C1C}">
                  <a14:useLocalDpi xmlns:a14="http://schemas.microsoft.com/office/drawing/2010/main" val="0"/>
                </a:ext>
              </a:extLst>
            </a:blip>
            <a:srcRect b="22695"/>
            <a:stretch/>
          </p:blipFill>
          <p:spPr>
            <a:xfrm>
              <a:off x="3031707" y="1837743"/>
              <a:ext cx="1654441" cy="922422"/>
            </a:xfrm>
            <a:prstGeom prst="rect">
              <a:avLst/>
            </a:prstGeom>
          </p:spPr>
        </p:pic>
        <p:pic>
          <p:nvPicPr>
            <p:cNvPr id="8" name="Grafik 7" descr="Ein Bild, das Schrift, Logo, Grafiken, Electric Blue (Farbe) enthält.&#10;&#10;KI-generierte Inhalte können fehlerhaft sein.">
              <a:extLst>
                <a:ext uri="{FF2B5EF4-FFF2-40B4-BE49-F238E27FC236}">
                  <a16:creationId xmlns:a16="http://schemas.microsoft.com/office/drawing/2014/main" id="{584C4A60-FCD0-13F1-CA9B-75149B63141A}"/>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63999" y="1956841"/>
              <a:ext cx="1481850" cy="621237"/>
            </a:xfrm>
            <a:prstGeom prst="rect">
              <a:avLst/>
            </a:prstGeom>
          </p:spPr>
        </p:pic>
        <p:pic>
          <p:nvPicPr>
            <p:cNvPr id="11" name="Grafik 10">
              <a:extLst>
                <a:ext uri="{FF2B5EF4-FFF2-40B4-BE49-F238E27FC236}">
                  <a16:creationId xmlns:a16="http://schemas.microsoft.com/office/drawing/2014/main" id="{507F95A5-44BA-B8A1-BD75-E03AD6E85FA8}"/>
                </a:ext>
              </a:extLst>
            </p:cNvPr>
            <p:cNvPicPr>
              <a:picLocks noChangeAspect="1"/>
            </p:cNvPicPr>
            <p:nvPr/>
          </p:nvPicPr>
          <p:blipFill>
            <a:blip r:embed="rId16" cstate="print"/>
            <a:stretch>
              <a:fillRect/>
            </a:stretch>
          </p:blipFill>
          <p:spPr>
            <a:xfrm>
              <a:off x="6467402" y="1930244"/>
              <a:ext cx="2335753" cy="745871"/>
            </a:xfrm>
            <a:prstGeom prst="rect">
              <a:avLst/>
            </a:prstGeom>
          </p:spPr>
        </p:pic>
      </p:grpSp>
    </p:spTree>
    <p:extLst>
      <p:ext uri="{BB962C8B-B14F-4D97-AF65-F5344CB8AC3E}">
        <p14:creationId xmlns:p14="http://schemas.microsoft.com/office/powerpoint/2010/main" val="282779311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80" r:id="rId5"/>
    <p:sldLayoutId id="2147483681" r:id="rId6"/>
  </p:sldLayoutIdLst>
  <p:transition/>
  <p:txStyles>
    <p:title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p:titleStyle>
    <p:bodyStyle>
      <a:lvl1pPr marL="327017" indent="-327017" algn="l" defTabSz="873104" rtl="0" eaLnBrk="1" fontAlgn="base" hangingPunct="1">
        <a:spcBef>
          <a:spcPct val="20000"/>
        </a:spcBef>
        <a:spcAft>
          <a:spcPct val="0"/>
        </a:spcAft>
        <a:buFont typeface="Wingdings" panose="05000000000000000000" pitchFamily="2" charset="2"/>
        <a:buChar char="§"/>
        <a:defRPr sz="3000">
          <a:solidFill>
            <a:schemeClr val="tx1"/>
          </a:solidFill>
          <a:latin typeface="+mn-lt"/>
          <a:ea typeface="+mn-ea"/>
          <a:cs typeface="+mn-cs"/>
        </a:defRPr>
      </a:lvl1pPr>
      <a:lvl2pPr marL="709596" indent="-273044" algn="l" defTabSz="873104" rtl="0" eaLnBrk="1" fontAlgn="base" hangingPunct="1">
        <a:spcBef>
          <a:spcPct val="20000"/>
        </a:spcBef>
        <a:spcAft>
          <a:spcPct val="0"/>
        </a:spcAft>
        <a:buSzPct val="75000"/>
        <a:buFont typeface="Wingdings" panose="05000000000000000000" pitchFamily="2" charset="2"/>
        <a:buChar char="§"/>
        <a:defRPr sz="2700">
          <a:solidFill>
            <a:schemeClr val="tx1"/>
          </a:solidFill>
          <a:latin typeface="+mn-lt"/>
        </a:defRPr>
      </a:lvl2pPr>
      <a:lvl3pPr marL="1090586" indent="-217483" algn="l" defTabSz="873104" rtl="0" eaLnBrk="1" fontAlgn="base" hangingPunct="1">
        <a:spcBef>
          <a:spcPct val="20000"/>
        </a:spcBef>
        <a:spcAft>
          <a:spcPct val="0"/>
        </a:spcAft>
        <a:buFont typeface="Wingdings" panose="05000000000000000000" pitchFamily="2" charset="2"/>
        <a:buChar char="§"/>
        <a:defRPr sz="2400">
          <a:solidFill>
            <a:schemeClr val="tx1"/>
          </a:solidFill>
          <a:latin typeface="+mn-lt"/>
        </a:defRPr>
      </a:lvl3pPr>
      <a:lvl4pPr marL="1527136" indent="-217483" algn="l" defTabSz="873104" rtl="0" eaLnBrk="1" fontAlgn="base" hangingPunct="1">
        <a:spcBef>
          <a:spcPct val="20000"/>
        </a:spcBef>
        <a:spcAft>
          <a:spcPct val="0"/>
        </a:spcAft>
        <a:buChar char="–"/>
        <a:defRPr sz="1900">
          <a:solidFill>
            <a:schemeClr val="tx1"/>
          </a:solidFill>
          <a:latin typeface="+mn-lt"/>
        </a:defRPr>
      </a:lvl4pPr>
      <a:lvl5pPr marL="1963690" indent="-217483" algn="l" defTabSz="873104" rtl="0" eaLnBrk="1" fontAlgn="base" hangingPunct="1">
        <a:spcBef>
          <a:spcPct val="20000"/>
        </a:spcBef>
        <a:spcAft>
          <a:spcPct val="0"/>
        </a:spcAft>
        <a:buChar char="»"/>
        <a:defRPr sz="1900">
          <a:solidFill>
            <a:schemeClr val="tx1"/>
          </a:solidFill>
          <a:latin typeface="+mn-lt"/>
        </a:defRPr>
      </a:lvl5pPr>
      <a:lvl6pPr marL="2420878" indent="-217483" algn="l" defTabSz="873104" rtl="0" eaLnBrk="1" fontAlgn="base" hangingPunct="1">
        <a:spcBef>
          <a:spcPct val="20000"/>
        </a:spcBef>
        <a:spcAft>
          <a:spcPct val="0"/>
        </a:spcAft>
        <a:buChar char="»"/>
        <a:defRPr sz="1900">
          <a:solidFill>
            <a:schemeClr val="tx1"/>
          </a:solidFill>
          <a:latin typeface="+mn-lt"/>
        </a:defRPr>
      </a:lvl6pPr>
      <a:lvl7pPr marL="2878067" indent="-217483" algn="l" defTabSz="873104" rtl="0" eaLnBrk="1" fontAlgn="base" hangingPunct="1">
        <a:spcBef>
          <a:spcPct val="20000"/>
        </a:spcBef>
        <a:spcAft>
          <a:spcPct val="0"/>
        </a:spcAft>
        <a:buChar char="»"/>
        <a:defRPr sz="1900">
          <a:solidFill>
            <a:schemeClr val="tx1"/>
          </a:solidFill>
          <a:latin typeface="+mn-lt"/>
        </a:defRPr>
      </a:lvl7pPr>
      <a:lvl8pPr marL="3335255" indent="-217483" algn="l" defTabSz="873104" rtl="0" eaLnBrk="1" fontAlgn="base" hangingPunct="1">
        <a:spcBef>
          <a:spcPct val="20000"/>
        </a:spcBef>
        <a:spcAft>
          <a:spcPct val="0"/>
        </a:spcAft>
        <a:buChar char="»"/>
        <a:defRPr sz="1900">
          <a:solidFill>
            <a:schemeClr val="tx1"/>
          </a:solidFill>
          <a:latin typeface="+mn-lt"/>
        </a:defRPr>
      </a:lvl8pPr>
      <a:lvl9pPr marL="3792444" indent="-217483" algn="l" defTabSz="873104" rtl="0" eaLnBrk="1" fontAlgn="base" hangingPunct="1">
        <a:spcBef>
          <a:spcPct val="20000"/>
        </a:spcBef>
        <a:spcAft>
          <a:spcPct val="0"/>
        </a:spcAft>
        <a:buChar char="»"/>
        <a:defRPr sz="1900">
          <a:solidFill>
            <a:schemeClr val="tx1"/>
          </a:solidFill>
          <a:latin typeface="+mn-lt"/>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D9E99-7DCD-4CB8-AB80-10A8EF0F7BA7}"/>
              </a:ext>
            </a:extLst>
          </p:cNvPr>
          <p:cNvSpPr>
            <a:spLocks noGrp="1"/>
          </p:cNvSpPr>
          <p:nvPr>
            <p:ph type="ctrTitle"/>
          </p:nvPr>
        </p:nvSpPr>
        <p:spPr>
          <a:xfrm>
            <a:off x="685800" y="1668615"/>
            <a:ext cx="7772400" cy="1470025"/>
          </a:xfrm>
        </p:spPr>
        <p:txBody>
          <a:bodyPr/>
          <a:lstStyle/>
          <a:p>
            <a:pPr algn="ctr">
              <a:lnSpc>
                <a:spcPct val="107000"/>
              </a:lnSpc>
              <a:spcAft>
                <a:spcPts val="800"/>
              </a:spcAft>
            </a:pPr>
            <a:r>
              <a:rPr lang="ro-RO" sz="1800" dirty="0">
                <a:latin typeface="Arial" panose="020B0604020202020204" pitchFamily="34" charset="0"/>
                <a:ea typeface="Calibri" panose="020F0502020204030204" pitchFamily="34" charset="0"/>
                <a:cs typeface="Arial" panose="020B0604020202020204" pitchFamily="34" charset="0"/>
              </a:rPr>
              <a:t>proiectul îmbunătățirea infrastructurii de apă în moldova centrală</a:t>
            </a:r>
            <a:br>
              <a:rPr lang="en-GB" sz="1800" dirty="0">
                <a:latin typeface="Calibri" panose="020F0502020204030204" pitchFamily="34" charset="0"/>
                <a:ea typeface="Calibri" panose="020F0502020204030204" pitchFamily="34" charset="0"/>
                <a:cs typeface="Arial" panose="020B0604020202020204" pitchFamily="34" charset="0"/>
              </a:rPr>
            </a:br>
            <a:r>
              <a:rPr lang="en-GB" sz="1800" dirty="0">
                <a:latin typeface="Arial" panose="020B0604020202020204" pitchFamily="34" charset="0"/>
                <a:ea typeface="Calibri" panose="020F0502020204030204" pitchFamily="34" charset="0"/>
                <a:cs typeface="Arial" panose="020B0604020202020204" pitchFamily="34" charset="0"/>
              </a:rPr>
              <a:t>BMZ N° 2013 66 897</a:t>
            </a:r>
            <a:br>
              <a:rPr lang="en-GB" sz="1800" dirty="0">
                <a:latin typeface="Calibri" panose="020F0502020204030204" pitchFamily="34" charset="0"/>
                <a:ea typeface="Calibri" panose="020F0502020204030204" pitchFamily="34" charset="0"/>
                <a:cs typeface="Arial" panose="020B0604020202020204" pitchFamily="34" charset="0"/>
              </a:rPr>
            </a:br>
            <a:r>
              <a:rPr lang="ro-RO" sz="1800" dirty="0"/>
              <a:t>componenta măsuri complementare </a:t>
            </a:r>
            <a:r>
              <a:rPr lang="en-GB" sz="1800" dirty="0">
                <a:latin typeface="Arial" panose="020B0604020202020204" pitchFamily="34" charset="0"/>
                <a:ea typeface="Calibri" panose="020F0502020204030204" pitchFamily="34" charset="0"/>
                <a:cs typeface="Arial" panose="020B0604020202020204" pitchFamily="34" charset="0"/>
              </a:rPr>
              <a:t>- </a:t>
            </a:r>
            <a:r>
              <a:rPr lang="ro-RO" sz="1800" dirty="0">
                <a:latin typeface="Arial" panose="020B0604020202020204" pitchFamily="34" charset="0"/>
                <a:ea typeface="Calibri" panose="020F0502020204030204" pitchFamily="34" charset="0"/>
                <a:cs typeface="Arial" panose="020B0604020202020204" pitchFamily="34" charset="0"/>
              </a:rPr>
              <a:t>faza 1</a:t>
            </a:r>
            <a:br>
              <a:rPr lang="en-GB" sz="1800" dirty="0">
                <a:latin typeface="Calibri" panose="020F0502020204030204" pitchFamily="34" charset="0"/>
                <a:ea typeface="Calibri" panose="020F0502020204030204" pitchFamily="34" charset="0"/>
                <a:cs typeface="Arial" panose="020B0604020202020204" pitchFamily="34" charset="0"/>
              </a:rPr>
            </a:br>
            <a:endParaRPr lang="en-GB" dirty="0"/>
          </a:p>
        </p:txBody>
      </p:sp>
      <p:sp>
        <p:nvSpPr>
          <p:cNvPr id="3" name="Subtitle 2">
            <a:extLst>
              <a:ext uri="{FF2B5EF4-FFF2-40B4-BE49-F238E27FC236}">
                <a16:creationId xmlns:a16="http://schemas.microsoft.com/office/drawing/2014/main" id="{9C3106B3-C4BE-4949-8096-802A8F717A75}"/>
              </a:ext>
            </a:extLst>
          </p:cNvPr>
          <p:cNvSpPr>
            <a:spLocks noGrp="1"/>
          </p:cNvSpPr>
          <p:nvPr>
            <p:ph type="subTitle" idx="1"/>
          </p:nvPr>
        </p:nvSpPr>
        <p:spPr>
          <a:xfrm>
            <a:off x="904973" y="3138640"/>
            <a:ext cx="7409468" cy="1752600"/>
          </a:xfrm>
        </p:spPr>
        <p:txBody>
          <a:bodyPr>
            <a:normAutofit fontScale="92500" lnSpcReduction="20000"/>
          </a:bodyPr>
          <a:lstStyle/>
          <a:p>
            <a:pPr eaLnBrk="0" hangingPunct="0">
              <a:spcBef>
                <a:spcPct val="0"/>
              </a:spcBef>
              <a:defRPr/>
            </a:pPr>
            <a:r>
              <a:rPr lang="ro-RO" sz="4000" b="1" dirty="0">
                <a:solidFill>
                  <a:srgbClr val="213381"/>
                </a:solidFill>
                <a:latin typeface="+mj-lt"/>
                <a:ea typeface="+mj-ea"/>
                <a:cs typeface="+mj-cs"/>
              </a:rPr>
              <a:t>Ședința </a:t>
            </a:r>
          </a:p>
          <a:p>
            <a:pPr eaLnBrk="0" hangingPunct="0">
              <a:spcBef>
                <a:spcPct val="0"/>
              </a:spcBef>
              <a:defRPr/>
            </a:pPr>
            <a:r>
              <a:rPr lang="ro-RO" sz="4000" b="1" dirty="0">
                <a:solidFill>
                  <a:srgbClr val="213381"/>
                </a:solidFill>
                <a:latin typeface="+mj-lt"/>
                <a:ea typeface="+mj-ea"/>
                <a:cs typeface="+mj-cs"/>
              </a:rPr>
              <a:t>Comitetului de Supraveghere</a:t>
            </a:r>
            <a:endParaRPr lang="tr-TR" sz="4000" b="1" dirty="0">
              <a:solidFill>
                <a:srgbClr val="213381"/>
              </a:solidFill>
              <a:latin typeface="+mj-lt"/>
              <a:ea typeface="+mj-ea"/>
              <a:cs typeface="+mj-cs"/>
            </a:endParaRPr>
          </a:p>
          <a:p>
            <a:pPr eaLnBrk="0" hangingPunct="0">
              <a:spcBef>
                <a:spcPct val="0"/>
              </a:spcBef>
              <a:defRPr/>
            </a:pPr>
            <a:endParaRPr lang="tr-TR" sz="4000" b="1" dirty="0">
              <a:latin typeface="+mj-lt"/>
              <a:ea typeface="+mj-ea"/>
              <a:cs typeface="+mj-cs"/>
            </a:endParaRPr>
          </a:p>
          <a:p>
            <a:pPr eaLnBrk="0" hangingPunct="0">
              <a:spcBef>
                <a:spcPct val="0"/>
              </a:spcBef>
              <a:defRPr/>
            </a:pPr>
            <a:r>
              <a:rPr lang="ro-RO" sz="2000" b="1" dirty="0">
                <a:solidFill>
                  <a:srgbClr val="213381"/>
                </a:solidFill>
                <a:latin typeface="+mj-lt"/>
                <a:ea typeface="+mj-ea"/>
                <a:cs typeface="+mj-cs"/>
              </a:rPr>
              <a:t>Vineri</a:t>
            </a:r>
            <a:r>
              <a:rPr lang="tr-TR" sz="2000" b="1" dirty="0">
                <a:solidFill>
                  <a:srgbClr val="213381"/>
                </a:solidFill>
                <a:latin typeface="+mj-lt"/>
                <a:ea typeface="+mj-ea"/>
                <a:cs typeface="+mj-cs"/>
              </a:rPr>
              <a:t>, </a:t>
            </a:r>
            <a:r>
              <a:rPr lang="en-US" sz="2000" b="1" dirty="0">
                <a:solidFill>
                  <a:srgbClr val="213381"/>
                </a:solidFill>
                <a:latin typeface="+mj-lt"/>
                <a:ea typeface="+mj-ea"/>
                <a:cs typeface="+mj-cs"/>
              </a:rPr>
              <a:t>23</a:t>
            </a:r>
            <a:r>
              <a:rPr lang="de-DE" sz="2000" b="1" dirty="0">
                <a:solidFill>
                  <a:srgbClr val="213381"/>
                </a:solidFill>
                <a:latin typeface="+mj-lt"/>
                <a:ea typeface="+mj-ea"/>
                <a:cs typeface="+mj-cs"/>
              </a:rPr>
              <a:t>.05.2025</a:t>
            </a:r>
          </a:p>
          <a:p>
            <a:pPr eaLnBrk="0" hangingPunct="0">
              <a:spcBef>
                <a:spcPct val="0"/>
              </a:spcBef>
              <a:defRPr/>
            </a:pPr>
            <a:endParaRPr lang="en-GB" dirty="0"/>
          </a:p>
        </p:txBody>
      </p:sp>
    </p:spTree>
    <p:extLst>
      <p:ext uri="{BB962C8B-B14F-4D97-AF65-F5344CB8AC3E}">
        <p14:creationId xmlns:p14="http://schemas.microsoft.com/office/powerpoint/2010/main" val="32382303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6E332-A9B3-1BFC-9E2C-DAAE52B156F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9532A68-2FB0-9270-8AF4-0407FC1C44DA}"/>
              </a:ext>
            </a:extLst>
          </p:cNvPr>
          <p:cNvSpPr txBox="1">
            <a:spLocks/>
          </p:cNvSpPr>
          <p:nvPr/>
        </p:nvSpPr>
        <p:spPr bwMode="auto">
          <a:xfrm>
            <a:off x="86852" y="715077"/>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800" cap="none" dirty="0">
                <a:highlight>
                  <a:srgbClr val="FFCC00"/>
                </a:highlight>
              </a:rPr>
              <a:t>AM-8 </a:t>
            </a:r>
            <a:r>
              <a:rPr lang="it-IT" sz="1800" cap="none" dirty="0">
                <a:highlight>
                  <a:srgbClr val="FFCC00"/>
                </a:highlight>
              </a:rPr>
              <a:t>Relațiile cu publicul / Comunicarea cu părțile interesat</a:t>
            </a:r>
            <a:r>
              <a:rPr lang="ro-RO" sz="1800" cap="none" dirty="0">
                <a:highlight>
                  <a:srgbClr val="FFCC00"/>
                </a:highlight>
              </a:rPr>
              <a:t>e </a:t>
            </a:r>
            <a:r>
              <a:rPr lang="de-DE" sz="1800" cap="none" dirty="0">
                <a:highlight>
                  <a:srgbClr val="FFCC00"/>
                </a:highlight>
                <a:latin typeface="+mj-lt"/>
              </a:rPr>
              <a:t>(CL </a:t>
            </a:r>
            <a:r>
              <a:rPr lang="ro-RO" sz="1800" cap="none" dirty="0">
                <a:highlight>
                  <a:srgbClr val="FFCC00"/>
                </a:highlight>
              </a:rPr>
              <a:t>și S</a:t>
            </a:r>
            <a:r>
              <a:rPr lang="de-DE" sz="1800" cap="none" dirty="0">
                <a:highlight>
                  <a:srgbClr val="FFCC00"/>
                </a:highlight>
                <a:latin typeface="+mj-lt"/>
              </a:rPr>
              <a:t>T)</a:t>
            </a:r>
            <a:endParaRPr lang="de-DE" sz="1800" u="sng" cap="none" dirty="0">
              <a:highlight>
                <a:srgbClr val="FFCC00"/>
              </a:highlight>
            </a:endParaRPr>
          </a:p>
        </p:txBody>
      </p:sp>
      <p:sp>
        <p:nvSpPr>
          <p:cNvPr id="9" name="Rechteck: abgerundete Ecken 8">
            <a:extLst>
              <a:ext uri="{FF2B5EF4-FFF2-40B4-BE49-F238E27FC236}">
                <a16:creationId xmlns:a16="http://schemas.microsoft.com/office/drawing/2014/main" id="{365BDDFA-D358-35E4-CEFF-887BDC4F1F2F}"/>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C9DE48D5-BC4A-7E53-7892-1F48C42CBC17}"/>
              </a:ext>
            </a:extLst>
          </p:cNvPr>
          <p:cNvSpPr txBox="1"/>
          <p:nvPr/>
        </p:nvSpPr>
        <p:spPr>
          <a:xfrm>
            <a:off x="197963" y="1131202"/>
            <a:ext cx="8446416" cy="2031325"/>
          </a:xfrm>
          <a:prstGeom prst="rect">
            <a:avLst/>
          </a:prstGeom>
          <a:noFill/>
          <a:ln w="28575">
            <a:solidFill>
              <a:srgbClr val="008000"/>
            </a:solidFill>
          </a:ln>
        </p:spPr>
        <p:txBody>
          <a:bodyPr wrap="square" rtlCol="0">
            <a:spAutoFit/>
          </a:bodyPr>
          <a:lstStyle/>
          <a:p>
            <a:r>
              <a:rPr lang="vi-VN" sz="1400" b="1" dirty="0"/>
              <a:t>Activități și realizări</a:t>
            </a:r>
            <a:r>
              <a:rPr lang="de-DE" sz="1400" b="1" dirty="0">
                <a:latin typeface="+mj-lt"/>
              </a:rPr>
              <a:t>:</a:t>
            </a:r>
          </a:p>
          <a:p>
            <a:pPr marL="285750" indent="-285750">
              <a:buFont typeface="Arial" panose="020B0604020202020204" pitchFamily="34" charset="0"/>
              <a:buChar char="•"/>
            </a:pPr>
            <a:r>
              <a:rPr lang="vi-VN" sz="1400" dirty="0">
                <a:latin typeface="+mj-lt"/>
              </a:rPr>
              <a:t>Evaluarea implicării părților interesate (SPP) și a situației actuale a PR și a serviciilor pentru clienți în cadrul ambelor AC și pregătirea conceptului PR / SPP și al serviciilor pentru clienți pentru ambele AC</a:t>
            </a:r>
          </a:p>
          <a:p>
            <a:pPr marL="285750" indent="-285750">
              <a:buFont typeface="Arial" panose="020B0604020202020204" pitchFamily="34" charset="0"/>
              <a:buChar char="•"/>
            </a:pPr>
            <a:r>
              <a:rPr lang="vi-VN" sz="1400" dirty="0">
                <a:latin typeface="+mj-lt"/>
              </a:rPr>
              <a:t>Instruire și implementare în ceea ce privește PR / SPP și conceptele de servicii pentru clienți</a:t>
            </a:r>
          </a:p>
          <a:p>
            <a:pPr marL="285750" indent="-285750">
              <a:buFont typeface="Arial" panose="020B0604020202020204" pitchFamily="34" charset="0"/>
              <a:buChar char="•"/>
            </a:pPr>
            <a:r>
              <a:rPr lang="vi-VN" sz="1400" dirty="0">
                <a:latin typeface="+mj-lt"/>
              </a:rPr>
              <a:t>Actualizarea paginilor web pentru SA și a unui nou logo pentru ACC </a:t>
            </a:r>
          </a:p>
          <a:p>
            <a:pPr marL="285750" indent="-285750">
              <a:buFont typeface="Arial" panose="020B0604020202020204" pitchFamily="34" charset="0"/>
              <a:buChar char="•"/>
            </a:pPr>
            <a:r>
              <a:rPr lang="vi-VN" sz="1400" dirty="0">
                <a:latin typeface="+mj-lt"/>
              </a:rPr>
              <a:t>Elaborarea unui plan preliminar al unei campanii de informare (proiect), materialelor de vizibilitate pentru proiect (afișe/roll-up-uri, pliante, logo pentru proiect)</a:t>
            </a:r>
          </a:p>
          <a:p>
            <a:pPr marL="285750" indent="-285750">
              <a:buFont typeface="Arial" panose="020B0604020202020204" pitchFamily="34" charset="0"/>
              <a:buChar char="•"/>
            </a:pPr>
            <a:r>
              <a:rPr lang="vi-VN" sz="1400" dirty="0">
                <a:latin typeface="+mj-lt"/>
              </a:rPr>
              <a:t>Lansarea paginii de Facebook „IRR” (de către PEA)</a:t>
            </a:r>
          </a:p>
          <a:p>
            <a:pPr marL="285750" indent="-285750">
              <a:buFont typeface="Arial" panose="020B0604020202020204" pitchFamily="34" charset="0"/>
              <a:buChar char="•"/>
            </a:pPr>
            <a:r>
              <a:rPr lang="vi-VN" sz="1400" dirty="0">
                <a:latin typeface="+mj-lt"/>
              </a:rPr>
              <a:t>Instruire privind mecanismul de soluționare a plângerilor în cadrul proiectului</a:t>
            </a:r>
            <a:endParaRPr lang="de-DE" sz="1400" dirty="0">
              <a:latin typeface="+mj-lt"/>
            </a:endParaRPr>
          </a:p>
        </p:txBody>
      </p:sp>
      <p:sp>
        <p:nvSpPr>
          <p:cNvPr id="5" name="Textfeld 4">
            <a:extLst>
              <a:ext uri="{FF2B5EF4-FFF2-40B4-BE49-F238E27FC236}">
                <a16:creationId xmlns:a16="http://schemas.microsoft.com/office/drawing/2014/main" id="{5AF3156F-0CB9-A533-A9A1-30123A82DA7C}"/>
              </a:ext>
            </a:extLst>
          </p:cNvPr>
          <p:cNvSpPr txBox="1"/>
          <p:nvPr/>
        </p:nvSpPr>
        <p:spPr>
          <a:xfrm>
            <a:off x="170531" y="4246230"/>
            <a:ext cx="8446416" cy="1524776"/>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vi-VN" sz="1500" dirty="0">
                <a:latin typeface="Arial" panose="020B0604020202020204" pitchFamily="34" charset="0"/>
                <a:ea typeface="Times New Roman" panose="02020603050405020304" pitchFamily="18" charset="0"/>
                <a:cs typeface="Arial" panose="020B0604020202020204" pitchFamily="34" charset="0"/>
              </a:rPr>
              <a:t>Sprijin pentru implementarea conceptelor de servicii pentru clienți și înființarea unui birou de servicii pentru clienți („ghișeu unic”) pentru SA</a:t>
            </a:r>
          </a:p>
          <a:p>
            <a:pPr marL="285750" lvl="0" indent="-285750" algn="just">
              <a:lnSpc>
                <a:spcPct val="107000"/>
              </a:lnSpc>
              <a:spcAft>
                <a:spcPts val="0"/>
              </a:spcAft>
              <a:buFont typeface="Arial" panose="020B0604020202020204" pitchFamily="34" charset="0"/>
              <a:buChar char="•"/>
            </a:pPr>
            <a:r>
              <a:rPr lang="vi-VN" sz="1500" dirty="0">
                <a:latin typeface="Arial" panose="020B0604020202020204" pitchFamily="34" charset="0"/>
                <a:ea typeface="Times New Roman" panose="02020603050405020304" pitchFamily="18" charset="0"/>
                <a:cs typeface="Arial" panose="020B0604020202020204" pitchFamily="34" charset="0"/>
              </a:rPr>
              <a:t>Instruire la locul de muncă pentru responsabilii de serviciul clienți și responsabilii de PR desemnați în cadrul companiilor ACS si ACC</a:t>
            </a:r>
          </a:p>
          <a:p>
            <a:pPr marL="285750" lvl="0" indent="-285750" algn="just">
              <a:lnSpc>
                <a:spcPct val="107000"/>
              </a:lnSpc>
              <a:spcAft>
                <a:spcPts val="0"/>
              </a:spcAft>
              <a:buFont typeface="Arial" panose="020B0604020202020204" pitchFamily="34" charset="0"/>
              <a:buChar char="•"/>
            </a:pPr>
            <a:r>
              <a:rPr lang="vi-VN" sz="1500" dirty="0">
                <a:latin typeface="Arial" panose="020B0604020202020204" pitchFamily="34" charset="0"/>
                <a:ea typeface="Times New Roman" panose="02020603050405020304" pitchFamily="18" charset="0"/>
                <a:cs typeface="Arial" panose="020B0604020202020204" pitchFamily="34" charset="0"/>
              </a:rPr>
              <a:t>Sprijin pentru implementarea unor campanii de PR adiționale în colaborare cu PEA și SA</a:t>
            </a:r>
          </a:p>
        </p:txBody>
      </p:sp>
      <p:sp>
        <p:nvSpPr>
          <p:cNvPr id="6" name="Textfeld 5">
            <a:extLst>
              <a:ext uri="{FF2B5EF4-FFF2-40B4-BE49-F238E27FC236}">
                <a16:creationId xmlns:a16="http://schemas.microsoft.com/office/drawing/2014/main" id="{DBBD7DBE-BB59-7DE5-7ABC-4B98F9FF1AEF}"/>
              </a:ext>
            </a:extLst>
          </p:cNvPr>
          <p:cNvSpPr txBox="1"/>
          <p:nvPr/>
        </p:nvSpPr>
        <p:spPr>
          <a:xfrm>
            <a:off x="197963" y="3427458"/>
            <a:ext cx="8446416" cy="523220"/>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mj-lt"/>
              </a:rPr>
              <a:t>Responsabili de serviciul pentru clienți și responsabili PR care nu au fost încă desemnați de AC</a:t>
            </a:r>
          </a:p>
        </p:txBody>
      </p:sp>
    </p:spTree>
    <p:extLst>
      <p:ext uri="{BB962C8B-B14F-4D97-AF65-F5344CB8AC3E}">
        <p14:creationId xmlns:p14="http://schemas.microsoft.com/office/powerpoint/2010/main" val="40998021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807D7-B939-C033-4E20-6E83657ECEF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2A4FF15-FDEA-B958-344C-366EFBD2895F}"/>
              </a:ext>
            </a:extLst>
          </p:cNvPr>
          <p:cNvSpPr txBox="1">
            <a:spLocks/>
          </p:cNvSpPr>
          <p:nvPr/>
        </p:nvSpPr>
        <p:spPr bwMode="auto">
          <a:xfrm>
            <a:off x="214868" y="763363"/>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800" cap="none" dirty="0">
                <a:highlight>
                  <a:srgbClr val="FFCC00"/>
                </a:highlight>
              </a:rPr>
              <a:t>AM-9 </a:t>
            </a:r>
            <a:r>
              <a:rPr lang="ro-RO" sz="1800" cap="none" dirty="0">
                <a:highlight>
                  <a:srgbClr val="FFCC00"/>
                </a:highlight>
                <a:latin typeface="+mj-lt"/>
              </a:rPr>
              <a:t>Sprijin în gestionarea activelor și GIS (CL și ST</a:t>
            </a:r>
            <a:r>
              <a:rPr lang="de-DE" sz="1800" cap="none" dirty="0">
                <a:highlight>
                  <a:srgbClr val="FFCC00"/>
                </a:highlight>
                <a:latin typeface="+mj-lt"/>
              </a:rPr>
              <a:t>)</a:t>
            </a:r>
            <a:endParaRPr lang="de-DE" sz="1800" u="sng" cap="none" dirty="0">
              <a:highlight>
                <a:srgbClr val="FFCC00"/>
              </a:highlight>
            </a:endParaRPr>
          </a:p>
        </p:txBody>
      </p:sp>
      <p:sp>
        <p:nvSpPr>
          <p:cNvPr id="9" name="Rechteck: abgerundete Ecken 8">
            <a:extLst>
              <a:ext uri="{FF2B5EF4-FFF2-40B4-BE49-F238E27FC236}">
                <a16:creationId xmlns:a16="http://schemas.microsoft.com/office/drawing/2014/main" id="{951F8E32-2FBB-F7B8-CBAF-69D92F42EB22}"/>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7C4232B4-43C0-11C2-C363-03F32E009885}"/>
              </a:ext>
            </a:extLst>
          </p:cNvPr>
          <p:cNvSpPr txBox="1"/>
          <p:nvPr/>
        </p:nvSpPr>
        <p:spPr>
          <a:xfrm>
            <a:off x="197963" y="1268362"/>
            <a:ext cx="8446416" cy="2185278"/>
          </a:xfrm>
          <a:prstGeom prst="rect">
            <a:avLst/>
          </a:prstGeom>
          <a:noFill/>
          <a:ln w="28575">
            <a:solidFill>
              <a:srgbClr val="008000"/>
            </a:solidFill>
          </a:ln>
        </p:spPr>
        <p:txBody>
          <a:bodyPr wrap="square" rtlCol="0">
            <a:spAutoFit/>
          </a:bodyPr>
          <a:lstStyle/>
          <a:p>
            <a:r>
              <a:rPr lang="vi-VN" sz="1400" b="1" dirty="0"/>
              <a:t>Activități și realizări</a:t>
            </a:r>
            <a:r>
              <a:rPr lang="de-DE" sz="1400" b="1" dirty="0">
                <a:latin typeface="+mj-lt"/>
              </a:rPr>
              <a:t>:</a:t>
            </a:r>
          </a:p>
          <a:p>
            <a:pPr marL="285750" indent="-285750" algn="just">
              <a:lnSpc>
                <a:spcPct val="110000"/>
              </a:lnSpc>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Elaborarea Ghidului de gestionare a activelor pentru ST și CL, inclusiv Proceduri Standard de Operare (SOP) pentru inventarierea activelor, evaluarea stării și performanței activelor, gradul de criticitate al activelor, precum și ateliere de lucru și de instruire pe teme conexe </a:t>
            </a:r>
          </a:p>
          <a:p>
            <a:pPr marL="285750" indent="-285750" algn="just">
              <a:lnSpc>
                <a:spcPct val="110000"/>
              </a:lnSpc>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Planul de gestionare a depozitelor, recomandare pentru achiziții centralizate</a:t>
            </a:r>
          </a:p>
          <a:p>
            <a:pPr marL="285750" indent="-285750" algn="just">
              <a:lnSpc>
                <a:spcPct val="110000"/>
              </a:lnSpc>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Sprijin pentru APL și AC în elaborarea anexei (active) pentru Contractele de delegare</a:t>
            </a:r>
          </a:p>
          <a:p>
            <a:pPr marL="285750" indent="-285750" algn="just">
              <a:lnSpc>
                <a:spcPct val="110000"/>
              </a:lnSpc>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Achiziționarea de hardware și software GIS (ArcGIS) pentru ambele societăți AC, utilizând cea mai mare parte a bugetului rambursabil disponibil (livrate mai 2025)</a:t>
            </a:r>
          </a:p>
          <a:p>
            <a:pPr marL="285750" indent="-285750" algn="just">
              <a:lnSpc>
                <a:spcPct val="110000"/>
              </a:lnSpc>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Configurarea hardware-ului și cursuri de formare în domeniul aplicațiilor GIS (mai 2025)</a:t>
            </a:r>
          </a:p>
        </p:txBody>
      </p:sp>
      <p:sp>
        <p:nvSpPr>
          <p:cNvPr id="5" name="Textfeld 4">
            <a:extLst>
              <a:ext uri="{FF2B5EF4-FFF2-40B4-BE49-F238E27FC236}">
                <a16:creationId xmlns:a16="http://schemas.microsoft.com/office/drawing/2014/main" id="{A85F307C-BDF8-99BE-E928-43CC80FA08D1}"/>
              </a:ext>
            </a:extLst>
          </p:cNvPr>
          <p:cNvSpPr txBox="1"/>
          <p:nvPr/>
        </p:nvSpPr>
        <p:spPr>
          <a:xfrm>
            <a:off x="197963" y="4435905"/>
            <a:ext cx="8446416" cy="1674113"/>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Consiliere continuă pentru APL-uri și SA în ceea ce privește înregistrarea activelor</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Evaluarea necesităților suplimentare de HW și SW pentru SA-uri / Sprijin pentru achiziții</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în crearea unei baze de date GIS/a unei baze de date de gestionare a activelor</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Achiziționarea / construirea unui sistem de instrucțiuni de lucru pentru gestionarea întreținerii preventive</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Instruire continuă / formare în domeniul aplicării Ghidului de gestionare a activelor</a:t>
            </a:r>
          </a:p>
        </p:txBody>
      </p:sp>
      <p:sp>
        <p:nvSpPr>
          <p:cNvPr id="6" name="Textfeld 5">
            <a:extLst>
              <a:ext uri="{FF2B5EF4-FFF2-40B4-BE49-F238E27FC236}">
                <a16:creationId xmlns:a16="http://schemas.microsoft.com/office/drawing/2014/main" id="{1EF574D0-2C99-7B23-9FB3-E4BCC7C0DBD6}"/>
              </a:ext>
            </a:extLst>
          </p:cNvPr>
          <p:cNvSpPr txBox="1"/>
          <p:nvPr/>
        </p:nvSpPr>
        <p:spPr>
          <a:xfrm>
            <a:off x="197963" y="3568404"/>
            <a:ext cx="8446416" cy="738664"/>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Arial" panose="020B0604020202020204" pitchFamily="34" charset="0"/>
                <a:cs typeface="Arial" panose="020B0604020202020204" pitchFamily="34" charset="0"/>
              </a:rPr>
              <a:t>În ceea ce privește inventarierea activelor, informațiile de la APL-uri/AC-uri prezintă lacune considerabile, ceea ce face dificilă și îndelungată etapa de întocmire a anexelor pentru CD</a:t>
            </a:r>
          </a:p>
        </p:txBody>
      </p:sp>
    </p:spTree>
    <p:extLst>
      <p:ext uri="{BB962C8B-B14F-4D97-AF65-F5344CB8AC3E}">
        <p14:creationId xmlns:p14="http://schemas.microsoft.com/office/powerpoint/2010/main" val="49736270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AA5A6-6BA3-B12A-F292-9F5711F502B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7456283-5BDD-1734-D708-2DB84E87B8F1}"/>
              </a:ext>
            </a:extLst>
          </p:cNvPr>
          <p:cNvSpPr txBox="1">
            <a:spLocks/>
          </p:cNvSpPr>
          <p:nvPr/>
        </p:nvSpPr>
        <p:spPr bwMode="auto">
          <a:xfrm>
            <a:off x="86852" y="737075"/>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800" cap="none" dirty="0">
                <a:highlight>
                  <a:srgbClr val="FFCC00"/>
                </a:highlight>
              </a:rPr>
              <a:t>AM-10 </a:t>
            </a:r>
            <a:r>
              <a:rPr lang="ro-RO" sz="1800" cap="none" dirty="0">
                <a:highlight>
                  <a:srgbClr val="FFCC00"/>
                </a:highlight>
                <a:latin typeface="+mj-lt"/>
              </a:rPr>
              <a:t>Sprijin în domeniul O&amp;M și NRW </a:t>
            </a:r>
            <a:r>
              <a:rPr lang="de-DE" sz="1800" cap="none" dirty="0">
                <a:highlight>
                  <a:srgbClr val="FFCC00"/>
                </a:highlight>
                <a:latin typeface="+mj-lt"/>
              </a:rPr>
              <a:t>(C</a:t>
            </a:r>
            <a:r>
              <a:rPr lang="ro-RO" sz="1800" cap="none" dirty="0">
                <a:highlight>
                  <a:srgbClr val="FFCC00"/>
                </a:highlight>
                <a:latin typeface="+mj-lt"/>
              </a:rPr>
              <a:t>L și </a:t>
            </a:r>
            <a:r>
              <a:rPr lang="de-DE" sz="1800" cap="none" dirty="0">
                <a:highlight>
                  <a:srgbClr val="FFCC00"/>
                </a:highlight>
                <a:latin typeface="+mj-lt"/>
              </a:rPr>
              <a:t>ST)</a:t>
            </a:r>
            <a:endParaRPr lang="de-DE" sz="1800" u="sng" cap="none" dirty="0">
              <a:highlight>
                <a:srgbClr val="FFCC00"/>
              </a:highlight>
            </a:endParaRPr>
          </a:p>
        </p:txBody>
      </p:sp>
      <p:sp>
        <p:nvSpPr>
          <p:cNvPr id="9" name="Rechteck: abgerundete Ecken 8">
            <a:extLst>
              <a:ext uri="{FF2B5EF4-FFF2-40B4-BE49-F238E27FC236}">
                <a16:creationId xmlns:a16="http://schemas.microsoft.com/office/drawing/2014/main" id="{E0BFA4F8-FD3D-AEE4-8D0F-556690CE764F}"/>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A5C626ED-F5CF-54C6-4530-FCF11BDA2782}"/>
              </a:ext>
            </a:extLst>
          </p:cNvPr>
          <p:cNvSpPr txBox="1"/>
          <p:nvPr/>
        </p:nvSpPr>
        <p:spPr>
          <a:xfrm>
            <a:off x="179675" y="1085482"/>
            <a:ext cx="8446416" cy="2246769"/>
          </a:xfrm>
          <a:prstGeom prst="rect">
            <a:avLst/>
          </a:prstGeom>
          <a:noFill/>
          <a:ln w="28575">
            <a:solidFill>
              <a:srgbClr val="008000"/>
            </a:solidFill>
          </a:ln>
        </p:spPr>
        <p:txBody>
          <a:bodyPr wrap="square" rtlCol="0">
            <a:spAutoFit/>
          </a:bodyPr>
          <a:lstStyle/>
          <a:p>
            <a:pPr algn="just"/>
            <a:r>
              <a:rPr lang="vi-VN" sz="1400" b="1" dirty="0"/>
              <a:t>Activități și realizări</a:t>
            </a:r>
            <a:r>
              <a:rPr lang="de-DE" sz="1400" b="1" dirty="0">
                <a:latin typeface="+mj-lt"/>
              </a:rPr>
              <a:t>:</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Inventarierea echipamentelor de O&amp;M ale utilităților de apă ST și CL</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Evaluarea situației și a practicilor O&amp;M și elaborarea planurilor de acțiune (alimentare cu apă) pentru ambele companii +  Ateliere organizate și monitorizare</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Elaborarea de SOP-uri </a:t>
            </a:r>
            <a:r>
              <a:rPr lang="ro-RO"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cu privire la: </a:t>
            </a: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O&amp;M a Stației de pompare (ST),</a:t>
            </a:r>
            <a:r>
              <a:rPr lang="ro-RO"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O&amp;M a rezervoarelor și a unei fântâni arteziene (CL), instruire cu privire la SOP-uri</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Evaluarea de bază a nivelurilor NRW cu ajutorul dispozitivelor de măsurare a debitului achiziționate</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Strategii de reducere a NRW pentru ambele AC și un SOP pentru gestionarea NRW pentru ambele AC cu un manual de detectare a scurgerilor</a:t>
            </a:r>
          </a:p>
          <a:p>
            <a:pPr marL="285750" indent="-285750" algn="just">
              <a:spcAft>
                <a:spcPts val="0"/>
              </a:spcAft>
              <a:buFont typeface="Arial" panose="020B0604020202020204" pitchFamily="34" charset="0"/>
              <a:buChar char="•"/>
            </a:pPr>
            <a:r>
              <a:rPr lang="vi-VN"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Ateliere de lucru / cursuri de formare privind RNW (2023 și 2025) cu participarea AC</a:t>
            </a:r>
          </a:p>
        </p:txBody>
      </p:sp>
      <p:sp>
        <p:nvSpPr>
          <p:cNvPr id="5" name="Textfeld 4">
            <a:extLst>
              <a:ext uri="{FF2B5EF4-FFF2-40B4-BE49-F238E27FC236}">
                <a16:creationId xmlns:a16="http://schemas.microsoft.com/office/drawing/2014/main" id="{81DC39E8-0CB2-CDCD-88B0-9CA20025B40F}"/>
              </a:ext>
            </a:extLst>
          </p:cNvPr>
          <p:cNvSpPr txBox="1"/>
          <p:nvPr/>
        </p:nvSpPr>
        <p:spPr>
          <a:xfrm>
            <a:off x="197963" y="4796876"/>
            <a:ext cx="8446416" cy="1600438"/>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Consiliere, sprijin și formare continuă privind procesele și echipamentele (inclusiv contoarele) pentru O&amp;M în domeniul alimentării cu apă și distribuției pentru societățile pe acțiuni</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NRW: Achiziționarea de echipamente Detectarea Scurgerilor (DS), instruirea unităților NRW, sprijin pentru înființarea DMA / instruire pe teren, campanie DS  și monitorizarea NRW</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O&amp;M pentru canalizare și SEAU: Concept de O&amp;M pentru canalizare, Registrul evacuărilor industriale, O&amp;M pentru Stație de epurare a apelor uzate (SEAU)</a:t>
            </a:r>
          </a:p>
        </p:txBody>
      </p:sp>
      <p:sp>
        <p:nvSpPr>
          <p:cNvPr id="6" name="Textfeld 5">
            <a:extLst>
              <a:ext uri="{FF2B5EF4-FFF2-40B4-BE49-F238E27FC236}">
                <a16:creationId xmlns:a16="http://schemas.microsoft.com/office/drawing/2014/main" id="{2742BFE9-42DF-436C-78DA-237CF7CA4525}"/>
              </a:ext>
            </a:extLst>
          </p:cNvPr>
          <p:cNvSpPr txBox="1"/>
          <p:nvPr/>
        </p:nvSpPr>
        <p:spPr>
          <a:xfrm>
            <a:off x="197963" y="3584791"/>
            <a:ext cx="8446416" cy="954107"/>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mj-lt"/>
              </a:rPr>
              <a:t>În ceea ce privește NRW, omologii de la AC nu au fost încă instruiți și nu au reușit să implementeze măsurile.</a:t>
            </a:r>
          </a:p>
          <a:p>
            <a:pPr marL="285750" indent="-285750">
              <a:buFont typeface="Arial" panose="020B0604020202020204" pitchFamily="34" charset="0"/>
              <a:buChar char="•"/>
            </a:pPr>
            <a:r>
              <a:rPr lang="vi-VN" sz="1400" dirty="0">
                <a:latin typeface="+mj-lt"/>
              </a:rPr>
              <a:t>SA-urile nu pot funcționa fără licență operațională.</a:t>
            </a:r>
            <a:endParaRPr lang="de-DE" sz="1400" dirty="0">
              <a:latin typeface="+mj-lt"/>
            </a:endParaRPr>
          </a:p>
        </p:txBody>
      </p:sp>
    </p:spTree>
    <p:extLst>
      <p:ext uri="{BB962C8B-B14F-4D97-AF65-F5344CB8AC3E}">
        <p14:creationId xmlns:p14="http://schemas.microsoft.com/office/powerpoint/2010/main" val="175990134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3E730-D2CD-0BF1-1DD1-CAB0B434D7D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CA7E450-1F1E-5D14-930C-7CDAE224C28D}"/>
              </a:ext>
            </a:extLst>
          </p:cNvPr>
          <p:cNvSpPr txBox="1">
            <a:spLocks/>
          </p:cNvSpPr>
          <p:nvPr/>
        </p:nvSpPr>
        <p:spPr bwMode="auto">
          <a:xfrm>
            <a:off x="86852" y="764507"/>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800" cap="none" dirty="0">
                <a:highlight>
                  <a:srgbClr val="FFCC00"/>
                </a:highlight>
              </a:rPr>
              <a:t>AM-11 </a:t>
            </a:r>
            <a:r>
              <a:rPr lang="vi-VN" sz="1800" cap="none" dirty="0">
                <a:highlight>
                  <a:srgbClr val="FFCC00"/>
                </a:highlight>
              </a:rPr>
              <a:t>Sprijin în controlul calității apei (CL și ST)</a:t>
            </a:r>
            <a:endParaRPr lang="de-DE" sz="1800" u="sng" cap="none" dirty="0">
              <a:highlight>
                <a:srgbClr val="FFCC00"/>
              </a:highlight>
            </a:endParaRPr>
          </a:p>
        </p:txBody>
      </p:sp>
      <p:sp>
        <p:nvSpPr>
          <p:cNvPr id="9" name="Rechteck: abgerundete Ecken 8">
            <a:extLst>
              <a:ext uri="{FF2B5EF4-FFF2-40B4-BE49-F238E27FC236}">
                <a16:creationId xmlns:a16="http://schemas.microsoft.com/office/drawing/2014/main" id="{EFA389ED-E3DE-5316-AAE3-FB368BEFB39C}"/>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58981429-44D6-8995-65F3-8E353F1D4E03}"/>
              </a:ext>
            </a:extLst>
          </p:cNvPr>
          <p:cNvSpPr txBox="1"/>
          <p:nvPr/>
        </p:nvSpPr>
        <p:spPr>
          <a:xfrm>
            <a:off x="197963" y="1268362"/>
            <a:ext cx="8446416" cy="1384995"/>
          </a:xfrm>
          <a:prstGeom prst="rect">
            <a:avLst/>
          </a:prstGeom>
          <a:noFill/>
          <a:ln w="28575">
            <a:solidFill>
              <a:srgbClr val="008000"/>
            </a:solidFill>
          </a:ln>
        </p:spPr>
        <p:txBody>
          <a:bodyPr wrap="square" rtlCol="0">
            <a:spAutoFit/>
          </a:bodyPr>
          <a:lstStyle/>
          <a:p>
            <a:r>
              <a:rPr lang="vi-VN" sz="1400" b="1" dirty="0"/>
              <a:t>Activități și realizări</a:t>
            </a:r>
            <a:r>
              <a:rPr lang="de-DE" sz="1400" b="1" dirty="0">
                <a:latin typeface="+mj-lt"/>
              </a:rPr>
              <a:t>:</a:t>
            </a:r>
          </a:p>
          <a:p>
            <a:pPr marL="285750" indent="-285750">
              <a:buFont typeface="Arial" panose="020B0604020202020204" pitchFamily="34" charset="0"/>
              <a:buChar char="•"/>
            </a:pPr>
            <a:r>
              <a:rPr lang="de-DE" sz="1400" dirty="0">
                <a:latin typeface="+mj-lt"/>
              </a:rPr>
              <a:t>[</a:t>
            </a:r>
            <a:r>
              <a:rPr lang="vi-VN" sz="1400" i="1" dirty="0">
                <a:latin typeface="+mj-lt"/>
              </a:rPr>
              <a:t>intervenție minimă în Faza 1, cu alocare redusă de contribuții</a:t>
            </a:r>
            <a:r>
              <a:rPr lang="de-DE" sz="1400" dirty="0">
                <a:latin typeface="+mj-lt"/>
              </a:rPr>
              <a:t>]</a:t>
            </a:r>
          </a:p>
          <a:p>
            <a:pPr marL="285750" indent="-285750">
              <a:buFont typeface="Arial" panose="020B0604020202020204" pitchFamily="34" charset="0"/>
              <a:buChar char="•"/>
            </a:pPr>
            <a:r>
              <a:rPr lang="vi-VN" sz="1400" dirty="0">
                <a:latin typeface="+mj-lt"/>
              </a:rPr>
              <a:t>Aprecierea stării calității apei precum și a procedurilor și echipamentelor de monitorizare atât la Apă-Canal Strășeni cât și la Apă-Canal Călărași </a:t>
            </a:r>
          </a:p>
          <a:p>
            <a:pPr marL="285750" indent="-285750">
              <a:buFont typeface="Arial" panose="020B0604020202020204" pitchFamily="34" charset="0"/>
              <a:buChar char="•"/>
            </a:pPr>
            <a:r>
              <a:rPr lang="vi-VN" sz="1400" dirty="0">
                <a:latin typeface="+mj-lt"/>
              </a:rPr>
              <a:t>Elaborarea propunerilor de îmbunătățire a calității apei în 2025 pentru ambele AC</a:t>
            </a:r>
            <a:r>
              <a:rPr lang="ro-RO" sz="1400" dirty="0">
                <a:latin typeface="+mj-lt"/>
              </a:rPr>
              <a:t>, </a:t>
            </a:r>
            <a:r>
              <a:rPr lang="vi-VN" sz="1400" dirty="0">
                <a:latin typeface="+mj-lt"/>
              </a:rPr>
              <a:t>discuții cu AC</a:t>
            </a:r>
            <a:r>
              <a:rPr lang="ro-RO" sz="1400" dirty="0">
                <a:latin typeface="+mj-lt"/>
              </a:rPr>
              <a:t> și </a:t>
            </a:r>
            <a:r>
              <a:rPr lang="vi-VN" sz="1400" dirty="0">
                <a:latin typeface="+mj-lt"/>
              </a:rPr>
              <a:t>PEA</a:t>
            </a:r>
            <a:endParaRPr lang="de-DE" sz="1400" dirty="0">
              <a:latin typeface="+mj-lt"/>
            </a:endParaRPr>
          </a:p>
        </p:txBody>
      </p:sp>
      <p:sp>
        <p:nvSpPr>
          <p:cNvPr id="5" name="Textfeld 4">
            <a:extLst>
              <a:ext uri="{FF2B5EF4-FFF2-40B4-BE49-F238E27FC236}">
                <a16:creationId xmlns:a16="http://schemas.microsoft.com/office/drawing/2014/main" id="{2D409C7E-E475-4788-C4B8-104A3F566B32}"/>
              </a:ext>
            </a:extLst>
          </p:cNvPr>
          <p:cNvSpPr txBox="1"/>
          <p:nvPr/>
        </p:nvSpPr>
        <p:spPr>
          <a:xfrm>
            <a:off x="197963" y="4325937"/>
            <a:ext cx="8446416" cy="1213089"/>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Actualizarea Planurilor de Siguranță a Apelor pentru SA Apă-Canal Strășeni și SA Apă-Canal Călărași</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pentru AC în implementarea recomandărilor privind managementul calității apei </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Participarea personalului de laborator al SA Apă-Canal Strășeni și SA Apă-Canal Călărași la programul de pregătire profesională din cadrul Universității Tehnice a Moldovei (controlul calității).</a:t>
            </a:r>
          </a:p>
        </p:txBody>
      </p:sp>
      <p:sp>
        <p:nvSpPr>
          <p:cNvPr id="6" name="Textfeld 5">
            <a:extLst>
              <a:ext uri="{FF2B5EF4-FFF2-40B4-BE49-F238E27FC236}">
                <a16:creationId xmlns:a16="http://schemas.microsoft.com/office/drawing/2014/main" id="{2DB14E9A-868F-7C22-1C01-EC399E642BAD}"/>
              </a:ext>
            </a:extLst>
          </p:cNvPr>
          <p:cNvSpPr txBox="1"/>
          <p:nvPr/>
        </p:nvSpPr>
        <p:spPr>
          <a:xfrm>
            <a:off x="197963" y="3006918"/>
            <a:ext cx="8446416" cy="954107"/>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mj-lt"/>
              </a:rPr>
              <a:t>Lipsa sistemului automatizat de dozare (ST) și lipsa instalațiilor de laborator; în prezent se lucrează cu Centrul de Sănătate Publică Chișinău)</a:t>
            </a:r>
          </a:p>
          <a:p>
            <a:pPr marL="285750" indent="-285750">
              <a:buFont typeface="Arial" panose="020B0604020202020204" pitchFamily="34" charset="0"/>
              <a:buChar char="•"/>
            </a:pPr>
            <a:r>
              <a:rPr lang="vi-VN" sz="1400" dirty="0">
                <a:latin typeface="+mj-lt"/>
              </a:rPr>
              <a:t>ANRE solicită reînnoirea </a:t>
            </a:r>
            <a:r>
              <a:rPr lang="ro-RO" sz="1400" dirty="0">
                <a:latin typeface="+mj-lt"/>
              </a:rPr>
              <a:t>P</a:t>
            </a:r>
            <a:r>
              <a:rPr lang="vi-VN" sz="1400" dirty="0">
                <a:latin typeface="+mj-lt"/>
              </a:rPr>
              <a:t>lanurilor de siguranță a apei</a:t>
            </a:r>
          </a:p>
        </p:txBody>
      </p:sp>
    </p:spTree>
    <p:extLst>
      <p:ext uri="{BB962C8B-B14F-4D97-AF65-F5344CB8AC3E}">
        <p14:creationId xmlns:p14="http://schemas.microsoft.com/office/powerpoint/2010/main" val="210624292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4D9D1-E706-2C5A-E0F3-75D31EDA402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7F21D6F-DB24-E6BF-D1F1-485933EB1059}"/>
              </a:ext>
            </a:extLst>
          </p:cNvPr>
          <p:cNvSpPr txBox="1">
            <a:spLocks/>
          </p:cNvSpPr>
          <p:nvPr/>
        </p:nvSpPr>
        <p:spPr bwMode="auto">
          <a:xfrm>
            <a:off x="233156" y="755583"/>
            <a:ext cx="8371348" cy="43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AM-12 </a:t>
            </a:r>
            <a:r>
              <a:rPr lang="ro-RO" sz="1600" cap="none" dirty="0">
                <a:highlight>
                  <a:srgbClr val="FFCC00"/>
                </a:highlight>
                <a:latin typeface="+mj-lt"/>
              </a:rPr>
              <a:t>Sprijin în domeniul mediului, social și cel al sănătății și securității în muncă (CL și ST)</a:t>
            </a:r>
            <a:endParaRPr lang="de-DE" sz="1600" u="sng" cap="none" dirty="0">
              <a:highlight>
                <a:srgbClr val="FFCC00"/>
              </a:highlight>
            </a:endParaRPr>
          </a:p>
        </p:txBody>
      </p:sp>
      <p:sp>
        <p:nvSpPr>
          <p:cNvPr id="9" name="Rechteck: abgerundete Ecken 8">
            <a:extLst>
              <a:ext uri="{FF2B5EF4-FFF2-40B4-BE49-F238E27FC236}">
                <a16:creationId xmlns:a16="http://schemas.microsoft.com/office/drawing/2014/main" id="{D9F6EDAA-7314-FAF4-8B60-103F8067F701}"/>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3AAD652D-EF09-ED08-A86C-D58B0015A873}"/>
              </a:ext>
            </a:extLst>
          </p:cNvPr>
          <p:cNvSpPr txBox="1"/>
          <p:nvPr/>
        </p:nvSpPr>
        <p:spPr>
          <a:xfrm>
            <a:off x="197963" y="1268362"/>
            <a:ext cx="8446416" cy="1384995"/>
          </a:xfrm>
          <a:prstGeom prst="rect">
            <a:avLst/>
          </a:prstGeom>
          <a:noFill/>
          <a:ln w="28575">
            <a:solidFill>
              <a:srgbClr val="008000"/>
            </a:solidFill>
          </a:ln>
        </p:spPr>
        <p:txBody>
          <a:bodyPr wrap="square" rtlCol="0">
            <a:spAutoFit/>
          </a:bodyPr>
          <a:lstStyle/>
          <a:p>
            <a:r>
              <a:rPr lang="vi-VN" sz="1400" b="1" dirty="0">
                <a:latin typeface="+mj-lt"/>
              </a:rPr>
              <a:t>Activități și realizări</a:t>
            </a:r>
            <a:r>
              <a:rPr lang="de-DE" sz="1400" b="1" dirty="0">
                <a:latin typeface="+mj-lt"/>
              </a:rPr>
              <a:t>:</a:t>
            </a:r>
          </a:p>
          <a:p>
            <a:pPr marL="285750" indent="-285750">
              <a:buFont typeface="Arial" panose="020B0604020202020204" pitchFamily="34" charset="0"/>
              <a:buChar char="•"/>
            </a:pPr>
            <a:r>
              <a:rPr lang="de-DE" sz="1400" dirty="0">
                <a:latin typeface="+mj-lt"/>
              </a:rPr>
              <a:t>[</a:t>
            </a:r>
            <a:r>
              <a:rPr lang="vi-VN" sz="1400" i="1" dirty="0">
                <a:latin typeface="+mj-lt"/>
              </a:rPr>
              <a:t>intervenție minimă în faza 1, cu alocare redusă de contribuții</a:t>
            </a:r>
            <a:r>
              <a:rPr lang="de-DE" sz="1400" dirty="0">
                <a:latin typeface="+mj-lt"/>
              </a:rPr>
              <a:t>]</a:t>
            </a:r>
          </a:p>
          <a:p>
            <a:pPr marL="285750" indent="-285750">
              <a:buFont typeface="Arial" panose="020B0604020202020204" pitchFamily="34" charset="0"/>
              <a:buChar char="•"/>
            </a:pPr>
            <a:r>
              <a:rPr lang="vi-VN" sz="1400" dirty="0">
                <a:latin typeface="+mj-lt"/>
                <a:ea typeface="Times New Roman" panose="02020603050405020304" pitchFamily="18" charset="0"/>
                <a:cs typeface="Arial" panose="020B0604020202020204" pitchFamily="34" charset="0"/>
              </a:rPr>
              <a:t>Evaluarea la nivelul ambelor AC cu privire la situația actuală a managementului ESHS, lacune în proceduri, lacune în competențe / cunoștințe. Pregătirea propunerilor de îmbunătățire a ESHS pentru ambele și discuții / ateliere de lucru cu AC cu privire la rezultate 2025. WP privind propunerile ESHS cuprinde cadrul legal aplicabil privind E&amp;S, precum și H&amp;S</a:t>
            </a:r>
            <a:r>
              <a:rPr lang="en-GB" sz="1400" dirty="0">
                <a:effectLst/>
                <a:latin typeface="+mj-lt"/>
                <a:ea typeface="Times New Roman" panose="02020603050405020304" pitchFamily="18" charset="0"/>
                <a:cs typeface="Arial" panose="020B0604020202020204" pitchFamily="34" charset="0"/>
              </a:rPr>
              <a:t>. </a:t>
            </a:r>
            <a:endParaRPr lang="de-DE" sz="1400" dirty="0">
              <a:latin typeface="+mj-lt"/>
            </a:endParaRPr>
          </a:p>
        </p:txBody>
      </p:sp>
      <p:sp>
        <p:nvSpPr>
          <p:cNvPr id="5" name="Textfeld 4">
            <a:extLst>
              <a:ext uri="{FF2B5EF4-FFF2-40B4-BE49-F238E27FC236}">
                <a16:creationId xmlns:a16="http://schemas.microsoft.com/office/drawing/2014/main" id="{EA3F5F24-7D18-D9A8-339D-331AB51556F9}"/>
              </a:ext>
            </a:extLst>
          </p:cNvPr>
          <p:cNvSpPr txBox="1"/>
          <p:nvPr/>
        </p:nvSpPr>
        <p:spPr>
          <a:xfrm>
            <a:off x="225395" y="4352556"/>
            <a:ext cx="8446416" cy="954107"/>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spcAft>
                <a:spcPts val="80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Times New Roman" panose="02020603050405020304" pitchFamily="18" charset="0"/>
              </a:rPr>
              <a:t>Participarea personalului selectat de la SA Apă-Canal Strășeni și SA Apă-Canal Călărași la programul de formare </a:t>
            </a:r>
            <a:r>
              <a:rPr lang="ro-RO" sz="1400" dirty="0">
                <a:latin typeface="Arial" panose="020B0604020202020204" pitchFamily="34" charset="0"/>
                <a:ea typeface="Times New Roman" panose="02020603050405020304" pitchFamily="18" charset="0"/>
                <a:cs typeface="Times New Roman" panose="02020603050405020304" pitchFamily="18" charset="0"/>
              </a:rPr>
              <a:t>al </a:t>
            </a:r>
            <a:r>
              <a:rPr lang="ro-RO" sz="1400" i="1" dirty="0">
                <a:latin typeface="Arial" panose="020B0604020202020204" pitchFamily="34" charset="0"/>
                <a:ea typeface="Times New Roman" panose="02020603050405020304" pitchFamily="18" charset="0"/>
                <a:cs typeface="Arial" panose="020B0604020202020204" pitchFamily="34" charset="0"/>
              </a:rPr>
              <a:t>Universității </a:t>
            </a:r>
            <a:r>
              <a:rPr lang="ro-RO" sz="1400" i="1" noProof="0" dirty="0">
                <a:latin typeface="Arial" panose="020B0604020202020204" pitchFamily="34" charset="0"/>
                <a:ea typeface="Times New Roman" panose="02020603050405020304" pitchFamily="18" charset="0"/>
                <a:cs typeface="Arial" panose="020B0604020202020204" pitchFamily="34" charset="0"/>
              </a:rPr>
              <a:t>Tehnice a Moldovei</a:t>
            </a:r>
            <a:r>
              <a:rPr lang="ro-RO" sz="1400" noProof="0" dirty="0">
                <a:latin typeface="Arial" panose="020B0604020202020204" pitchFamily="34" charset="0"/>
                <a:ea typeface="Times New Roman" panose="02020603050405020304" pitchFamily="18" charset="0"/>
                <a:cs typeface="Arial" panose="020B0604020202020204" pitchFamily="34" charset="0"/>
              </a:rPr>
              <a:t> </a:t>
            </a:r>
            <a:r>
              <a:rPr lang="ro-RO" sz="1400" noProof="0" dirty="0">
                <a:latin typeface="Arial" panose="020B0604020202020204" pitchFamily="34" charset="0"/>
                <a:ea typeface="Times New Roman" panose="02020603050405020304" pitchFamily="18" charset="0"/>
                <a:cs typeface="Times New Roman" panose="02020603050405020304" pitchFamily="18" charset="0"/>
              </a:rPr>
              <a:t>(Sănătate și securitate în muncă; Managementul calității)</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D3ABB607-93FC-C848-BD06-F009D45CCECF}"/>
              </a:ext>
            </a:extLst>
          </p:cNvPr>
          <p:cNvSpPr txBox="1"/>
          <p:nvPr/>
        </p:nvSpPr>
        <p:spPr>
          <a:xfrm>
            <a:off x="243683" y="3017520"/>
            <a:ext cx="8446416" cy="954107"/>
          </a:xfrm>
          <a:prstGeom prst="rect">
            <a:avLst/>
          </a:prstGeom>
          <a:noFill/>
          <a:ln w="28575">
            <a:solidFill>
              <a:srgbClr val="FF0000"/>
            </a:solidFill>
          </a:ln>
        </p:spPr>
        <p:txBody>
          <a:bodyPr wrap="square" rtlCol="0">
            <a:spAutoFit/>
          </a:bodyPr>
          <a:lstStyle/>
          <a:p>
            <a:r>
              <a:rPr lang="ro-RO" sz="1400" b="1" dirty="0">
                <a:latin typeface="+mj-lt"/>
              </a:rPr>
              <a:t>Provocări</a:t>
            </a:r>
            <a:r>
              <a:rPr lang="de-DE" sz="1400" b="1" dirty="0">
                <a:latin typeface="+mj-lt"/>
              </a:rPr>
              <a:t>:</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Lipsa politicii de mediu specializate și a unui responsabil de mediu desemnat.</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A fost numit un specialist în domeniul sănătății și siguranței ocupaționale, însă măsurile de precauție în materie de sănătate și siguranță sunt în prezent mai mult teoretice decât aplicate în practică</a:t>
            </a:r>
            <a:r>
              <a:rPr lang="en-GB" sz="1400" dirty="0">
                <a:effectLst/>
                <a:latin typeface="Arial" panose="020B0604020202020204" pitchFamily="34" charset="0"/>
                <a:ea typeface="Times New Roman" panose="02020603050405020304" pitchFamily="18" charset="0"/>
                <a:cs typeface="Arial" panose="020B0604020202020204" pitchFamily="34" charset="0"/>
              </a:rPr>
              <a:t>.</a:t>
            </a:r>
            <a:endParaRPr lang="de-DE" sz="1400" dirty="0">
              <a:latin typeface="+mj-lt"/>
            </a:endParaRPr>
          </a:p>
        </p:txBody>
      </p:sp>
    </p:spTree>
    <p:extLst>
      <p:ext uri="{BB962C8B-B14F-4D97-AF65-F5344CB8AC3E}">
        <p14:creationId xmlns:p14="http://schemas.microsoft.com/office/powerpoint/2010/main" val="187542507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71330-98B1-3E7B-13FE-A957D490930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C3CE333-F7E6-96DC-D6F1-0A44DDC95128}"/>
              </a:ext>
            </a:extLst>
          </p:cNvPr>
          <p:cNvSpPr txBox="1">
            <a:spLocks/>
          </p:cNvSpPr>
          <p:nvPr/>
        </p:nvSpPr>
        <p:spPr bwMode="auto">
          <a:xfrm>
            <a:off x="86852" y="744753"/>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AM-13 </a:t>
            </a:r>
            <a:r>
              <a:rPr lang="it-IT" sz="1600" cap="none" dirty="0">
                <a:highlight>
                  <a:srgbClr val="FFCC00"/>
                </a:highlight>
              </a:rPr>
              <a:t>Învățare orizontală; ateliere comune, seminarii, inclusiv instruire pentru </a:t>
            </a:r>
            <a:r>
              <a:rPr lang="ro-RO" sz="1600" cap="none" dirty="0">
                <a:highlight>
                  <a:srgbClr val="FFCC00"/>
                </a:highlight>
              </a:rPr>
              <a:t>PEA</a:t>
            </a:r>
            <a:endParaRPr lang="it-IT" sz="1600" cap="none" dirty="0">
              <a:highlight>
                <a:srgbClr val="FFCC00"/>
              </a:highlight>
            </a:endParaRPr>
          </a:p>
        </p:txBody>
      </p:sp>
      <p:sp>
        <p:nvSpPr>
          <p:cNvPr id="9" name="Rechteck: abgerundete Ecken 8">
            <a:extLst>
              <a:ext uri="{FF2B5EF4-FFF2-40B4-BE49-F238E27FC236}">
                <a16:creationId xmlns:a16="http://schemas.microsoft.com/office/drawing/2014/main" id="{69EBB8B4-BA15-B841-8EDF-2E9299C988FD}"/>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1FAD8335-B0A7-D2A9-338B-F21737852DA0}"/>
              </a:ext>
            </a:extLst>
          </p:cNvPr>
          <p:cNvSpPr txBox="1"/>
          <p:nvPr/>
        </p:nvSpPr>
        <p:spPr>
          <a:xfrm>
            <a:off x="179675" y="1140346"/>
            <a:ext cx="8446416" cy="2893100"/>
          </a:xfrm>
          <a:prstGeom prst="rect">
            <a:avLst/>
          </a:prstGeom>
          <a:noFill/>
          <a:ln w="28575">
            <a:solidFill>
              <a:srgbClr val="008000"/>
            </a:solidFill>
          </a:ln>
        </p:spPr>
        <p:txBody>
          <a:bodyPr wrap="square" rtlCol="0">
            <a:spAutoFit/>
          </a:bodyPr>
          <a:lstStyle/>
          <a:p>
            <a:r>
              <a:rPr lang="vi-VN" sz="1400" b="1" dirty="0">
                <a:latin typeface="+mj-lt"/>
              </a:rPr>
              <a:t>Activități și realizări</a:t>
            </a:r>
            <a:r>
              <a:rPr lang="de-DE" sz="1400" b="1" dirty="0">
                <a:latin typeface="+mj-lt"/>
              </a:rPr>
              <a:t>:</a:t>
            </a:r>
          </a:p>
          <a:p>
            <a:pPr marL="285750" indent="-285750">
              <a:buFont typeface="Arial" panose="020B0604020202020204" pitchFamily="34" charset="0"/>
              <a:buChar char="•"/>
            </a:pPr>
            <a:r>
              <a:rPr lang="vi-VN" sz="1400" dirty="0">
                <a:latin typeface="+mj-lt"/>
                <a:ea typeface="Times New Roman" panose="02020603050405020304" pitchFamily="18" charset="0"/>
                <a:cs typeface="Times New Roman" panose="02020603050405020304" pitchFamily="18" charset="0"/>
              </a:rPr>
              <a:t>Instruirea pentru PEA bazată pe documentul elaborat inițial „</a:t>
            </a:r>
            <a:r>
              <a:rPr lang="vi-VN" sz="1400" b="1" dirty="0">
                <a:solidFill>
                  <a:srgbClr val="C00000"/>
                </a:solidFill>
                <a:latin typeface="+mj-lt"/>
                <a:ea typeface="Times New Roman" panose="02020603050405020304" pitchFamily="18" charset="0"/>
                <a:cs typeface="Times New Roman" panose="02020603050405020304" pitchFamily="18" charset="0"/>
              </a:rPr>
              <a:t>Măsuri de sprijin și instruire propuse pentru PEA” </a:t>
            </a:r>
            <a:r>
              <a:rPr lang="vi-VN" sz="1400" dirty="0">
                <a:latin typeface="+mj-lt"/>
                <a:ea typeface="Times New Roman" panose="02020603050405020304" pitchFamily="18" charset="0"/>
                <a:cs typeface="Times New Roman" panose="02020603050405020304" pitchFamily="18" charset="0"/>
              </a:rPr>
              <a:t>în</a:t>
            </a:r>
            <a:r>
              <a:rPr lang="vi-VN" sz="1400" b="1" dirty="0">
                <a:latin typeface="+mj-lt"/>
                <a:ea typeface="Times New Roman" panose="02020603050405020304" pitchFamily="18" charset="0"/>
                <a:cs typeface="Times New Roman" panose="02020603050405020304" pitchFamily="18" charset="0"/>
              </a:rPr>
              <a:t> </a:t>
            </a:r>
            <a:r>
              <a:rPr lang="vi-VN" sz="1400" dirty="0">
                <a:latin typeface="+mj-lt"/>
                <a:ea typeface="Times New Roman" panose="02020603050405020304" pitchFamily="18" charset="0"/>
                <a:cs typeface="Times New Roman" panose="02020603050405020304" pitchFamily="18" charset="0"/>
              </a:rPr>
              <a:t>2022. Câteva dintre aceste cursuri de formare au oferit, de asemenea, posibilitatea conducerii Apă-Canal să participe (pe lângă ACS și ACC, și ACCh</a:t>
            </a:r>
            <a:r>
              <a:rPr lang="en-GB" sz="1400" dirty="0">
                <a:effectLst/>
                <a:latin typeface="+mj-lt"/>
                <a:ea typeface="Times New Roman" panose="02020603050405020304" pitchFamily="18" charset="0"/>
              </a:rPr>
              <a:t>)</a:t>
            </a:r>
          </a:p>
          <a:p>
            <a:pPr marL="285750" indent="-285750">
              <a:buFont typeface="Arial" panose="020B0604020202020204" pitchFamily="34" charset="0"/>
              <a:buChar char="•"/>
            </a:pPr>
            <a:r>
              <a:rPr lang="vi-VN" sz="1400" dirty="0">
                <a:latin typeface="+mj-lt"/>
              </a:rPr>
              <a:t>Subiectele instruirilor au inclus </a:t>
            </a:r>
            <a:r>
              <a:rPr lang="vi-VN" sz="1400" i="1" dirty="0">
                <a:latin typeface="+mj-lt"/>
              </a:rPr>
              <a:t>Managementul proiectelor (PM1), Formulare contractuale FIDIC și monitorizarea proiectelor (PM2), Managementul financiar al proiectelor de investiții (PM3), Managementul riscurilor în implementarea proiectelor (PM4), Elaborarea Planului de management al riscurilor (PM5), Bazele managementului schimbărilor (PM6), Planul de comunicare și promovare a proiectului (PM7), Întrebări și răspunsuri privind problemele de gestionare a proiectelor cu care se confruntă membrii PEA (PM8), Mecanismul de soluționare a plângerilor legate de proiect (PM9), Procedurile de achiziții publice KfW (PT1), Gestionarea contractelor FIDIC (CM2), Contabilitatea activelor pe baza proprietății și a finanțării, Raportarea privind durabilitatea, Modelarea financiară pentru planificarea afacerilor, Analiza cost-beneficiu, Accesarea fondurilor UE</a:t>
            </a:r>
            <a:endParaRPr lang="de-DE" sz="1400" i="1" dirty="0">
              <a:latin typeface="+mj-lt"/>
            </a:endParaRPr>
          </a:p>
        </p:txBody>
      </p:sp>
      <p:sp>
        <p:nvSpPr>
          <p:cNvPr id="5" name="Textfeld 4">
            <a:extLst>
              <a:ext uri="{FF2B5EF4-FFF2-40B4-BE49-F238E27FC236}">
                <a16:creationId xmlns:a16="http://schemas.microsoft.com/office/drawing/2014/main" id="{F02F2BBE-1020-E5CD-6BE8-DCCF2E9B37EE}"/>
              </a:ext>
            </a:extLst>
          </p:cNvPr>
          <p:cNvSpPr txBox="1"/>
          <p:nvPr/>
        </p:nvSpPr>
        <p:spPr>
          <a:xfrm>
            <a:off x="197963" y="4753154"/>
            <a:ext cx="8446416" cy="1460336"/>
          </a:xfrm>
          <a:prstGeom prst="rect">
            <a:avLst/>
          </a:prstGeom>
          <a:noFill/>
          <a:ln w="28575">
            <a:solidFill>
              <a:srgbClr val="00B0F0"/>
            </a:solidFill>
          </a:ln>
        </p:spPr>
        <p:txBody>
          <a:bodyPr wrap="square" rtlCol="0">
            <a:spAutoFit/>
          </a:bodyPr>
          <a:lstStyle/>
          <a:p>
            <a:r>
              <a:rPr lang="vi-VN" sz="1400" b="1" dirty="0">
                <a:latin typeface="+mj-lt"/>
              </a:rPr>
              <a:t>Necesități pentru </a:t>
            </a:r>
            <a:r>
              <a:rPr lang="ro-RO" sz="1400" b="1" dirty="0">
                <a:latin typeface="+mj-lt"/>
              </a:rPr>
              <a:t>F</a:t>
            </a:r>
            <a:r>
              <a:rPr lang="vi-VN" sz="1400" b="1" dirty="0">
                <a:latin typeface="+mj-lt"/>
              </a:rPr>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it-IT" sz="1400" dirty="0">
                <a:latin typeface="Arial" panose="020B0604020202020204" pitchFamily="34" charset="0"/>
                <a:ea typeface="Times New Roman" panose="02020603050405020304" pitchFamily="18" charset="0"/>
                <a:cs typeface="Arial" panose="020B0604020202020204" pitchFamily="34" charset="0"/>
              </a:rPr>
              <a:t>A se lua în considerare participarea personalului </a:t>
            </a:r>
            <a:r>
              <a:rPr lang="ro-RO" sz="1400" dirty="0">
                <a:latin typeface="Arial" panose="020B0604020202020204" pitchFamily="34" charset="0"/>
                <a:ea typeface="Times New Roman" panose="02020603050405020304" pitchFamily="18" charset="0"/>
                <a:cs typeface="Arial" panose="020B0604020202020204" pitchFamily="34" charset="0"/>
              </a:rPr>
              <a:t>AC </a:t>
            </a:r>
            <a:r>
              <a:rPr lang="it-IT" sz="1400" dirty="0">
                <a:latin typeface="Arial" panose="020B0604020202020204" pitchFamily="34" charset="0"/>
                <a:ea typeface="Times New Roman" panose="02020603050405020304" pitchFamily="18" charset="0"/>
                <a:cs typeface="Arial" panose="020B0604020202020204" pitchFamily="34" charset="0"/>
              </a:rPr>
              <a:t>la</a:t>
            </a:r>
            <a:r>
              <a:rPr lang="ro-RO" sz="1400" dirty="0">
                <a:latin typeface="Arial" panose="020B0604020202020204" pitchFamily="34" charset="0"/>
                <a:ea typeface="Times New Roman" panose="02020603050405020304" pitchFamily="18" charset="0"/>
                <a:cs typeface="Arial" panose="020B0604020202020204" pitchFamily="34" charset="0"/>
              </a:rPr>
              <a:t> </a:t>
            </a:r>
            <a:r>
              <a:rPr lang="ro-RO" sz="1400" i="1" noProof="0" dirty="0">
                <a:latin typeface="Arial" panose="020B0604020202020204" pitchFamily="34" charset="0"/>
                <a:ea typeface="Times New Roman" panose="02020603050405020304" pitchFamily="18" charset="0"/>
                <a:cs typeface="Arial" panose="020B0604020202020204" pitchFamily="34" charset="0"/>
              </a:rPr>
              <a:t>Programul de formare profesionala continuă din cadrul </a:t>
            </a:r>
            <a:r>
              <a:rPr lang="ro-RO" sz="1400" noProof="0" dirty="0">
                <a:effectLst/>
                <a:latin typeface="Arial" panose="020B0604020202020204" pitchFamily="34" charset="0"/>
                <a:ea typeface="Times New Roman" panose="02020603050405020304" pitchFamily="18" charset="0"/>
                <a:cs typeface="Arial" panose="020B0604020202020204" pitchFamily="34" charset="0"/>
              </a:rPr>
              <a:t>Universității Tehnice a Moldovei</a:t>
            </a:r>
            <a:r>
              <a:rPr lang="ro-RO" sz="1400" noProof="0" dirty="0">
                <a:latin typeface="Arial" panose="020B0604020202020204" pitchFamily="34" charset="0"/>
                <a:ea typeface="Times New Roman" panose="02020603050405020304" pitchFamily="18" charset="0"/>
                <a:cs typeface="Arial" panose="020B0604020202020204" pitchFamily="34" charset="0"/>
              </a:rPr>
              <a:t> </a:t>
            </a:r>
            <a:r>
              <a:rPr lang="ro-RO" sz="1400" i="1" noProof="0" dirty="0">
                <a:effectLst/>
                <a:latin typeface="Arial" panose="020B0604020202020204" pitchFamily="34" charset="0"/>
                <a:ea typeface="Times New Roman" panose="02020603050405020304" pitchFamily="18" charset="0"/>
                <a:cs typeface="Arial" panose="020B0604020202020204" pitchFamily="34" charset="0"/>
              </a:rPr>
              <a:t>"Exploatarea sistemelor de alimentare cu apă și de canalizare“</a:t>
            </a:r>
            <a:r>
              <a:rPr lang="ro-RO" sz="1400" i="1" noProof="0" dirty="0">
                <a:latin typeface="Arial" panose="020B0604020202020204" pitchFamily="34" charset="0"/>
                <a:ea typeface="Times New Roman" panose="02020603050405020304" pitchFamily="18" charset="0"/>
                <a:cs typeface="Times New Roman" panose="02020603050405020304" pitchFamily="18" charset="0"/>
              </a:rPr>
              <a:t> / </a:t>
            </a:r>
            <a:r>
              <a:rPr lang="ro-RO" sz="1400" noProof="0" dirty="0">
                <a:latin typeface="Arial" panose="020B0604020202020204" pitchFamily="34" charset="0"/>
                <a:ea typeface="Times New Roman" panose="02020603050405020304" pitchFamily="18" charset="0"/>
                <a:cs typeface="Arial" panose="020B0604020202020204" pitchFamily="34" charset="0"/>
              </a:rPr>
              <a:t>Deplasare în scop informativ împreună cu conducerea AC în România la SA similare (de exemplu, Harghita</a:t>
            </a:r>
            <a:r>
              <a:rPr lang="ro-RO" sz="1400" noProof="0" dirty="0">
                <a:effectLst/>
                <a:latin typeface="Arial" panose="020B0604020202020204" pitchFamily="34" charset="0"/>
                <a:ea typeface="Times New Roman" panose="02020603050405020304" pitchFamily="18" charset="0"/>
                <a:cs typeface="Arial" panose="020B0604020202020204" pitchFamily="34" charset="0"/>
              </a:rPr>
              <a:t>)</a:t>
            </a:r>
            <a:endParaRPr lang="ro-RO" sz="1400" noProof="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07000"/>
              </a:lnSpc>
              <a:spcAft>
                <a:spcPts val="80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Cursuri de limba engleză pentru PEA</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67DB5DB0-5948-860B-4D0A-E87D6EAE2538}"/>
              </a:ext>
            </a:extLst>
          </p:cNvPr>
          <p:cNvSpPr txBox="1"/>
          <p:nvPr/>
        </p:nvSpPr>
        <p:spPr>
          <a:xfrm>
            <a:off x="197963" y="4137457"/>
            <a:ext cx="8446416" cy="523220"/>
          </a:xfrm>
          <a:prstGeom prst="rect">
            <a:avLst/>
          </a:prstGeom>
          <a:noFill/>
          <a:ln w="28575">
            <a:solidFill>
              <a:srgbClr val="FF0000"/>
            </a:solidFill>
          </a:ln>
        </p:spPr>
        <p:txBody>
          <a:bodyPr wrap="square" rtlCol="0">
            <a:spAutoFit/>
          </a:bodyPr>
          <a:lstStyle/>
          <a:p>
            <a:r>
              <a:rPr lang="ro-RO" sz="1400" b="1" dirty="0">
                <a:latin typeface="+mj-lt"/>
              </a:rPr>
              <a:t>Provocări</a:t>
            </a:r>
            <a:r>
              <a:rPr lang="de-DE" sz="1400" b="1" dirty="0">
                <a:latin typeface="+mj-lt"/>
              </a:rPr>
              <a:t>:</a:t>
            </a:r>
          </a:p>
          <a:p>
            <a:pPr marL="285750" indent="-285750">
              <a:buFont typeface="Arial" panose="020B0604020202020204" pitchFamily="34" charset="0"/>
              <a:buChar char="•"/>
            </a:pPr>
            <a:r>
              <a:rPr lang="ro-RO" sz="1400" dirty="0">
                <a:latin typeface="+mj-lt"/>
              </a:rPr>
              <a:t>Nu sunt</a:t>
            </a:r>
            <a:r>
              <a:rPr lang="de-DE" sz="1400" dirty="0">
                <a:latin typeface="+mj-lt"/>
              </a:rPr>
              <a:t>.</a:t>
            </a:r>
          </a:p>
        </p:txBody>
      </p:sp>
    </p:spTree>
    <p:extLst>
      <p:ext uri="{BB962C8B-B14F-4D97-AF65-F5344CB8AC3E}">
        <p14:creationId xmlns:p14="http://schemas.microsoft.com/office/powerpoint/2010/main" val="123621221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110A3B-AAB1-49EC-9727-9E2732149782}"/>
              </a:ext>
            </a:extLst>
          </p:cNvPr>
          <p:cNvSpPr txBox="1">
            <a:spLocks/>
          </p:cNvSpPr>
          <p:nvPr/>
        </p:nvSpPr>
        <p:spPr>
          <a:xfrm>
            <a:off x="597622" y="1356680"/>
            <a:ext cx="7327177" cy="869284"/>
          </a:xfrm>
          <a:prstGeom prst="rect">
            <a:avLst/>
          </a:prstGeom>
        </p:spPr>
        <p:txBody>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lnSpc>
                <a:spcPct val="107000"/>
              </a:lnSpc>
              <a:spcBef>
                <a:spcPts val="400"/>
              </a:spcBef>
              <a:spcAft>
                <a:spcPts val="800"/>
              </a:spcAft>
            </a:pPr>
            <a:r>
              <a:rPr lang="vi-VN" sz="2500" dirty="0">
                <a:latin typeface="Arial" panose="020B0604020202020204" pitchFamily="34" charset="0"/>
                <a:ea typeface="Calibri" panose="020F0502020204030204" pitchFamily="34" charset="0"/>
                <a:cs typeface="Times New Roman" panose="02020603050405020304" pitchFamily="18" charset="0"/>
              </a:rPr>
              <a:t>Vă mulțumesc!</a:t>
            </a:r>
            <a:br>
              <a:rPr lang="en-GB" kern="0" dirty="0">
                <a:latin typeface="Arial" panose="020B0604020202020204" pitchFamily="34" charset="0"/>
                <a:ea typeface="Calibri" panose="020F0502020204030204" pitchFamily="34" charset="0"/>
                <a:cs typeface="Times New Roman" panose="02020603050405020304" pitchFamily="18" charset="0"/>
              </a:rPr>
            </a:br>
            <a:br>
              <a:rPr lang="en-GB" kern="0" dirty="0">
                <a:latin typeface="Arial" panose="020B0604020202020204" pitchFamily="34" charset="0"/>
                <a:ea typeface="Calibri" panose="020F0502020204030204" pitchFamily="34" charset="0"/>
                <a:cs typeface="Times New Roman" panose="02020603050405020304" pitchFamily="18" charset="0"/>
              </a:rPr>
            </a:br>
            <a:br>
              <a:rPr lang="en-GB" kern="0" dirty="0">
                <a:latin typeface="Arial" panose="020B0604020202020204" pitchFamily="34" charset="0"/>
                <a:ea typeface="Calibri" panose="020F0502020204030204" pitchFamily="34" charset="0"/>
                <a:cs typeface="Times New Roman" panose="02020603050405020304" pitchFamily="18" charset="0"/>
              </a:rPr>
            </a:br>
            <a:br>
              <a:rPr lang="en-GB" kern="0" dirty="0">
                <a:latin typeface="Arial" panose="020B0604020202020204" pitchFamily="34" charset="0"/>
                <a:ea typeface="Calibri" panose="020F0502020204030204" pitchFamily="34" charset="0"/>
                <a:cs typeface="Times New Roman" panose="02020603050405020304" pitchFamily="18" charset="0"/>
              </a:rPr>
            </a:br>
            <a:br>
              <a:rPr lang="en-GB" kern="0" dirty="0">
                <a:latin typeface="Arial" panose="020B0604020202020204" pitchFamily="34" charset="0"/>
                <a:ea typeface="Calibri" panose="020F0502020204030204" pitchFamily="34" charset="0"/>
                <a:cs typeface="Times New Roman" panose="02020603050405020304" pitchFamily="18" charset="0"/>
              </a:rPr>
            </a:br>
            <a:br>
              <a:rPr lang="en-GB" kern="0" dirty="0">
                <a:latin typeface="Arial" panose="020B0604020202020204" pitchFamily="34" charset="0"/>
                <a:ea typeface="Calibri" panose="020F0502020204030204" pitchFamily="34" charset="0"/>
                <a:cs typeface="Times New Roman" panose="02020603050405020304" pitchFamily="18" charset="0"/>
              </a:rPr>
            </a:br>
            <a:endParaRPr lang="de-DE" kern="0" dirty="0">
              <a:solidFill>
                <a:srgbClr val="C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96918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elle 7">
            <a:extLst>
              <a:ext uri="{FF2B5EF4-FFF2-40B4-BE49-F238E27FC236}">
                <a16:creationId xmlns:a16="http://schemas.microsoft.com/office/drawing/2014/main" id="{1551B710-A94F-4DB0-885E-F9E35167D6BF}"/>
              </a:ext>
            </a:extLst>
          </p:cNvPr>
          <p:cNvGraphicFramePr>
            <a:graphicFrameLocks noGrp="1"/>
          </p:cNvGraphicFramePr>
          <p:nvPr>
            <p:extLst>
              <p:ext uri="{D42A27DB-BD31-4B8C-83A1-F6EECF244321}">
                <p14:modId xmlns:p14="http://schemas.microsoft.com/office/powerpoint/2010/main" val="1635430421"/>
              </p:ext>
            </p:extLst>
          </p:nvPr>
        </p:nvGraphicFramePr>
        <p:xfrm>
          <a:off x="614362" y="1174780"/>
          <a:ext cx="7990141" cy="4596785"/>
        </p:xfrm>
        <a:graphic>
          <a:graphicData uri="http://schemas.openxmlformats.org/drawingml/2006/table">
            <a:tbl>
              <a:tblPr firstRow="1" bandRow="1">
                <a:tableStyleId>{72833802-FEF1-4C79-8D5D-14CF1EAF98D9}</a:tableStyleId>
              </a:tblPr>
              <a:tblGrid>
                <a:gridCol w="7990141">
                  <a:extLst>
                    <a:ext uri="{9D8B030D-6E8A-4147-A177-3AD203B41FA5}">
                      <a16:colId xmlns:a16="http://schemas.microsoft.com/office/drawing/2014/main" val="638667686"/>
                    </a:ext>
                  </a:extLst>
                </a:gridCol>
              </a:tblGrid>
              <a:tr h="436265">
                <a:tc>
                  <a:txBody>
                    <a:bodyPr/>
                    <a:lstStyle/>
                    <a:p>
                      <a:r>
                        <a:rPr lang="ro-RO" noProof="0" dirty="0">
                          <a:latin typeface="+mj-lt"/>
                        </a:rPr>
                        <a:t>Domenii de activitate</a:t>
                      </a:r>
                    </a:p>
                  </a:txBody>
                  <a:tcPr/>
                </a:tc>
                <a:extLst>
                  <a:ext uri="{0D108BD9-81ED-4DB2-BD59-A6C34878D82A}">
                    <a16:rowId xmlns:a16="http://schemas.microsoft.com/office/drawing/2014/main" val="585110362"/>
                  </a:ext>
                </a:extLst>
              </a:tr>
              <a:tr h="308495">
                <a:tc>
                  <a:txBody>
                    <a:bodyPr/>
                    <a:lstStyle/>
                    <a:p>
                      <a:r>
                        <a:rPr lang="ro-RO" sz="1500" noProof="0" dirty="0">
                          <a:latin typeface="+mj-lt"/>
                        </a:rPr>
                        <a:t>AM-1 Sprijin în crearea unui cadru instituțional de exploatare a conductelor de apă</a:t>
                      </a:r>
                    </a:p>
                  </a:txBody>
                  <a:tcPr>
                    <a:solidFill>
                      <a:schemeClr val="bg1"/>
                    </a:solidFill>
                  </a:tcPr>
                </a:tc>
                <a:extLst>
                  <a:ext uri="{0D108BD9-81ED-4DB2-BD59-A6C34878D82A}">
                    <a16:rowId xmlns:a16="http://schemas.microsoft.com/office/drawing/2014/main" val="1070596357"/>
                  </a:ext>
                </a:extLst>
              </a:tr>
              <a:tr h="308495">
                <a:tc>
                  <a:txBody>
                    <a:bodyPr/>
                    <a:lstStyle/>
                    <a:p>
                      <a:pPr marL="0" marR="0" lvl="0" indent="0" algn="just"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AM-2 Evaluarea instituțională și de performanță inițială a întreprinderilor Apă-Canal</a:t>
                      </a:r>
                    </a:p>
                  </a:txBody>
                  <a:tcPr/>
                </a:tc>
                <a:extLst>
                  <a:ext uri="{0D108BD9-81ED-4DB2-BD59-A6C34878D82A}">
                    <a16:rowId xmlns:a16="http://schemas.microsoft.com/office/drawing/2014/main" val="1775401781"/>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AM-3 Sprijin în cadrul procesului de transformare în Operatori regionali (CL și ST)</a:t>
                      </a:r>
                    </a:p>
                  </a:txBody>
                  <a:tcPr/>
                </a:tc>
                <a:extLst>
                  <a:ext uri="{0D108BD9-81ED-4DB2-BD59-A6C34878D82A}">
                    <a16:rowId xmlns:a16="http://schemas.microsoft.com/office/drawing/2014/main" val="2504859893"/>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AM-4 Dezvoltarea strategiei și planificarea afacerilor (CL și ST)</a:t>
                      </a:r>
                    </a:p>
                  </a:txBody>
                  <a:tcPr/>
                </a:tc>
                <a:extLst>
                  <a:ext uri="{0D108BD9-81ED-4DB2-BD59-A6C34878D82A}">
                    <a16:rowId xmlns:a16="http://schemas.microsoft.com/office/drawing/2014/main" val="1416526265"/>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AM-5 Dezvoltarea resurselor umane (CL și ST)</a:t>
                      </a:r>
                    </a:p>
                  </a:txBody>
                  <a:tcPr/>
                </a:tc>
                <a:extLst>
                  <a:ext uri="{0D108BD9-81ED-4DB2-BD59-A6C34878D82A}">
                    <a16:rowId xmlns:a16="http://schemas.microsoft.com/office/drawing/2014/main" val="4223822292"/>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AM-6 Managementul financiar și sprijin tarifar (CL și ST)</a:t>
                      </a:r>
                    </a:p>
                  </a:txBody>
                  <a:tcPr/>
                </a:tc>
                <a:extLst>
                  <a:ext uri="{0D108BD9-81ED-4DB2-BD59-A6C34878D82A}">
                    <a16:rowId xmlns:a16="http://schemas.microsoft.com/office/drawing/2014/main" val="746753010"/>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AM-7 Managementul comercial, facturare și încasare (CL și ST)</a:t>
                      </a:r>
                    </a:p>
                  </a:txBody>
                  <a:tcPr/>
                </a:tc>
                <a:extLst>
                  <a:ext uri="{0D108BD9-81ED-4DB2-BD59-A6C34878D82A}">
                    <a16:rowId xmlns:a16="http://schemas.microsoft.com/office/drawing/2014/main" val="1133915479"/>
                  </a:ext>
                </a:extLst>
              </a:tr>
              <a:tr h="308495">
                <a:tc>
                  <a:txBody>
                    <a:bodyPr/>
                    <a:lstStyle/>
                    <a:p>
                      <a:r>
                        <a:rPr lang="ro-RO" sz="1500" noProof="0" dirty="0">
                          <a:latin typeface="+mj-lt"/>
                        </a:rPr>
                        <a:t>AM-8 Relații cu publicul / Comunicarea cu părțile interesate (CL și ST)</a:t>
                      </a:r>
                    </a:p>
                  </a:txBody>
                  <a:tcPr/>
                </a:tc>
                <a:extLst>
                  <a:ext uri="{0D108BD9-81ED-4DB2-BD59-A6C34878D82A}">
                    <a16:rowId xmlns:a16="http://schemas.microsoft.com/office/drawing/2014/main" val="3320994377"/>
                  </a:ext>
                </a:extLst>
              </a:tr>
              <a:tr h="308495">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ro-RO" sz="1500" noProof="0" dirty="0">
                          <a:latin typeface="+mj-lt"/>
                        </a:rPr>
                        <a:t>AM-9 Sprijin în gestionarea activelor și GIS (CL și ST)</a:t>
                      </a:r>
                    </a:p>
                  </a:txBody>
                  <a:tcPr/>
                </a:tc>
                <a:extLst>
                  <a:ext uri="{0D108BD9-81ED-4DB2-BD59-A6C34878D82A}">
                    <a16:rowId xmlns:a16="http://schemas.microsoft.com/office/drawing/2014/main" val="1542049684"/>
                  </a:ext>
                </a:extLst>
              </a:tr>
              <a:tr h="308495">
                <a:tc>
                  <a:txBody>
                    <a:bodyPr/>
                    <a:lstStyle/>
                    <a:p>
                      <a:r>
                        <a:rPr lang="ro-RO" sz="1500" noProof="0" dirty="0">
                          <a:latin typeface="+mj-lt"/>
                        </a:rPr>
                        <a:t>AM-10 Sprijin în domeniul O&amp;M și NRW (CL și ST)</a:t>
                      </a:r>
                    </a:p>
                  </a:txBody>
                  <a:tcPr/>
                </a:tc>
                <a:extLst>
                  <a:ext uri="{0D108BD9-81ED-4DB2-BD59-A6C34878D82A}">
                    <a16:rowId xmlns:a16="http://schemas.microsoft.com/office/drawing/2014/main" val="2048571864"/>
                  </a:ext>
                </a:extLst>
              </a:tr>
              <a:tr h="308495">
                <a:tc>
                  <a:txBody>
                    <a:bodyPr/>
                    <a:lstStyle/>
                    <a:p>
                      <a:r>
                        <a:rPr lang="ro-RO" sz="1500" noProof="0" dirty="0">
                          <a:latin typeface="+mj-lt"/>
                        </a:rPr>
                        <a:t>AM-11 Sprijin în controlul calității apei (CL și ST)</a:t>
                      </a:r>
                    </a:p>
                  </a:txBody>
                  <a:tcPr/>
                </a:tc>
                <a:extLst>
                  <a:ext uri="{0D108BD9-81ED-4DB2-BD59-A6C34878D82A}">
                    <a16:rowId xmlns:a16="http://schemas.microsoft.com/office/drawing/2014/main" val="199870493"/>
                  </a:ext>
                </a:extLst>
              </a:tr>
              <a:tr h="308495">
                <a:tc>
                  <a:txBody>
                    <a:bodyPr/>
                    <a:lstStyle/>
                    <a:p>
                      <a:r>
                        <a:rPr lang="ro-RO" sz="1500" noProof="0" dirty="0">
                          <a:latin typeface="+mj-lt"/>
                        </a:rPr>
                        <a:t>AM-12 Sprijin în domeniul mediului, social și cel al sănătății și securității în muncă (CL și ST)</a:t>
                      </a:r>
                    </a:p>
                  </a:txBody>
                  <a:tcPr/>
                </a:tc>
                <a:extLst>
                  <a:ext uri="{0D108BD9-81ED-4DB2-BD59-A6C34878D82A}">
                    <a16:rowId xmlns:a16="http://schemas.microsoft.com/office/drawing/2014/main" val="1175073588"/>
                  </a:ext>
                </a:extLst>
              </a:tr>
              <a:tr h="308495">
                <a:tc>
                  <a:txBody>
                    <a:bodyPr/>
                    <a:lstStyle/>
                    <a:p>
                      <a:r>
                        <a:rPr lang="ro-RO" sz="1500" noProof="0" dirty="0">
                          <a:latin typeface="+mj-lt"/>
                        </a:rPr>
                        <a:t>AM-13 Formare orizontală; ateliere comune, seminare, inclusiv instruire pentru PEA</a:t>
                      </a:r>
                    </a:p>
                  </a:txBody>
                  <a:tcPr/>
                </a:tc>
                <a:extLst>
                  <a:ext uri="{0D108BD9-81ED-4DB2-BD59-A6C34878D82A}">
                    <a16:rowId xmlns:a16="http://schemas.microsoft.com/office/drawing/2014/main" val="2541828602"/>
                  </a:ext>
                </a:extLst>
              </a:tr>
            </a:tbl>
          </a:graphicData>
        </a:graphic>
      </p:graphicFrame>
      <p:sp>
        <p:nvSpPr>
          <p:cNvPr id="3" name="Прямоугольник 2"/>
          <p:cNvSpPr/>
          <p:nvPr/>
        </p:nvSpPr>
        <p:spPr>
          <a:xfrm>
            <a:off x="6207125" y="-2056735"/>
            <a:ext cx="2286000" cy="2554545"/>
          </a:xfrm>
          <a:prstGeom prst="rect">
            <a:avLst/>
          </a:prstGeom>
        </p:spPr>
        <p:txBody>
          <a:bodyPr>
            <a:spAutoFit/>
          </a:bodyPr>
          <a:lstStyle/>
          <a:p>
            <a:br>
              <a:rPr lang="en-GB" dirty="0"/>
            </a:br>
            <a:r>
              <a:rPr lang="en-GB" dirty="0">
                <a:solidFill>
                  <a:srgbClr val="C6C6C6"/>
                </a:solidFill>
                <a:latin typeface="Roboto"/>
              </a:rPr>
              <a:t>Support to Institutional Set-Up of Water </a:t>
            </a:r>
            <a:endParaRPr lang="en-GB" dirty="0"/>
          </a:p>
        </p:txBody>
      </p:sp>
    </p:spTree>
    <p:extLst>
      <p:ext uri="{BB962C8B-B14F-4D97-AF65-F5344CB8AC3E}">
        <p14:creationId xmlns:p14="http://schemas.microsoft.com/office/powerpoint/2010/main" val="233949717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CAC1275-6153-4A6E-8504-4E68AFC5348B}"/>
              </a:ext>
            </a:extLst>
          </p:cNvPr>
          <p:cNvSpPr txBox="1">
            <a:spLocks/>
          </p:cNvSpPr>
          <p:nvPr/>
        </p:nvSpPr>
        <p:spPr bwMode="auto">
          <a:xfrm>
            <a:off x="173736" y="776349"/>
            <a:ext cx="8522208" cy="38494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ro-RO" sz="1600" cap="none" dirty="0">
                <a:highlight>
                  <a:srgbClr val="FFCC00"/>
                </a:highlight>
              </a:rPr>
              <a:t>AM-1 S</a:t>
            </a:r>
            <a:r>
              <a:rPr lang="vi-VN" sz="1600" cap="none" dirty="0">
                <a:highlight>
                  <a:srgbClr val="FFCC00"/>
                </a:highlight>
              </a:rPr>
              <a:t>prijin </a:t>
            </a:r>
            <a:r>
              <a:rPr lang="ro-RO" sz="1600" cap="none" dirty="0">
                <a:highlight>
                  <a:srgbClr val="FFCC00"/>
                </a:highlight>
              </a:rPr>
              <a:t>în </a:t>
            </a:r>
            <a:r>
              <a:rPr lang="vi-VN" sz="1600" cap="none" dirty="0">
                <a:highlight>
                  <a:srgbClr val="FFCC00"/>
                </a:highlight>
              </a:rPr>
              <a:t>crearea unui cadru instituțional de exploatare a conductelor de apă</a:t>
            </a:r>
            <a:endParaRPr lang="de-DE" sz="1600" cap="none" dirty="0">
              <a:highlight>
                <a:srgbClr val="FFCC00"/>
              </a:highlight>
            </a:endParaRPr>
          </a:p>
        </p:txBody>
      </p:sp>
      <p:sp>
        <p:nvSpPr>
          <p:cNvPr id="9" name="Rechteck: abgerundete Ecken 8">
            <a:extLst>
              <a:ext uri="{FF2B5EF4-FFF2-40B4-BE49-F238E27FC236}">
                <a16:creationId xmlns:a16="http://schemas.microsoft.com/office/drawing/2014/main" id="{46A80676-D20F-4180-A152-E3A2A94396F1}"/>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3" name="Textfeld 2">
            <a:extLst>
              <a:ext uri="{FF2B5EF4-FFF2-40B4-BE49-F238E27FC236}">
                <a16:creationId xmlns:a16="http://schemas.microsoft.com/office/drawing/2014/main" id="{FE084CFE-C1BF-366F-7CFE-B5D4FB0BE619}"/>
              </a:ext>
            </a:extLst>
          </p:cNvPr>
          <p:cNvSpPr txBox="1"/>
          <p:nvPr/>
        </p:nvSpPr>
        <p:spPr>
          <a:xfrm>
            <a:off x="197963" y="1268362"/>
            <a:ext cx="8446416" cy="2031325"/>
          </a:xfrm>
          <a:prstGeom prst="rect">
            <a:avLst/>
          </a:prstGeom>
          <a:noFill/>
          <a:ln w="28575">
            <a:solidFill>
              <a:srgbClr val="008000"/>
            </a:solidFill>
          </a:ln>
        </p:spPr>
        <p:txBody>
          <a:bodyPr wrap="square" rtlCol="0">
            <a:spAutoFit/>
          </a:bodyPr>
          <a:lstStyle/>
          <a:p>
            <a:r>
              <a:rPr lang="vi-VN" sz="1400" b="1" dirty="0">
                <a:latin typeface="+mj-lt"/>
              </a:rPr>
              <a:t>Activități și realizări</a:t>
            </a:r>
            <a:r>
              <a:rPr lang="de-DE" sz="1400" b="1" dirty="0">
                <a:latin typeface="+mj-lt"/>
              </a:rPr>
              <a:t>:</a:t>
            </a:r>
          </a:p>
          <a:p>
            <a:pPr marL="285750" indent="-285750">
              <a:buFont typeface="Arial" panose="020B0604020202020204" pitchFamily="34" charset="0"/>
              <a:buChar char="•"/>
            </a:pPr>
            <a:r>
              <a:rPr lang="vi-VN" sz="1400" dirty="0">
                <a:latin typeface="+mj-lt"/>
              </a:rPr>
              <a:t>Clarificarea structurii de proprietate, APP având calitatea de proprietar al MTP și încredințând gestionarea ACCh prin contract de delegare</a:t>
            </a:r>
          </a:p>
          <a:p>
            <a:pPr marL="285750" indent="-285750">
              <a:buFont typeface="Arial" panose="020B0604020202020204" pitchFamily="34" charset="0"/>
              <a:buChar char="•"/>
            </a:pPr>
            <a:r>
              <a:rPr lang="vi-VN" sz="1400" dirty="0">
                <a:latin typeface="+mj-lt"/>
              </a:rPr>
              <a:t>Precontract semnat între APP și ACCh în 2024</a:t>
            </a:r>
          </a:p>
          <a:p>
            <a:pPr marL="285750" indent="-285750">
              <a:buFont typeface="Arial" panose="020B0604020202020204" pitchFamily="34" charset="0"/>
              <a:buChar char="•"/>
            </a:pPr>
            <a:r>
              <a:rPr lang="vi-VN" sz="1400" dirty="0">
                <a:latin typeface="+mj-lt"/>
              </a:rPr>
              <a:t>Precontracte pentru aprovizionarea cu apă în vrac (AAV) semnate între ACCh și ACS/ACC</a:t>
            </a:r>
          </a:p>
          <a:p>
            <a:pPr marL="285750" indent="-285750">
              <a:buFont typeface="Arial" panose="020B0604020202020204" pitchFamily="34" charset="0"/>
              <a:buChar char="•"/>
            </a:pPr>
            <a:r>
              <a:rPr lang="vi-VN" sz="1400" dirty="0">
                <a:latin typeface="+mj-lt"/>
              </a:rPr>
              <a:t>Amendamentele la Legea 303 aprobate de Parlament, în vigoare din ianuarie 2025</a:t>
            </a:r>
          </a:p>
          <a:p>
            <a:pPr marL="285750" indent="-285750">
              <a:buFont typeface="Arial" panose="020B0604020202020204" pitchFamily="34" charset="0"/>
              <a:buChar char="•"/>
            </a:pPr>
            <a:r>
              <a:rPr lang="vi-VN" sz="1400" dirty="0">
                <a:latin typeface="+mj-lt"/>
              </a:rPr>
              <a:t>Elaborarea de proiecte de contract și avize juridice (WP2-WP6)</a:t>
            </a:r>
          </a:p>
          <a:p>
            <a:pPr marL="285750" indent="-285750">
              <a:buFont typeface="Arial" panose="020B0604020202020204" pitchFamily="34" charset="0"/>
              <a:buChar char="•"/>
            </a:pPr>
            <a:r>
              <a:rPr lang="vi-VN" sz="1400" dirty="0">
                <a:latin typeface="+mj-lt"/>
              </a:rPr>
              <a:t>Pregătirea modelelor financiare și recalcularea taxei de concesiune MTP (WP1 &amp; WP25)</a:t>
            </a:r>
          </a:p>
          <a:p>
            <a:pPr marL="285750" indent="-285750">
              <a:buFont typeface="Arial" panose="020B0604020202020204" pitchFamily="34" charset="0"/>
              <a:buChar char="•"/>
            </a:pPr>
            <a:r>
              <a:rPr lang="vi-VN" sz="1400" dirty="0">
                <a:latin typeface="+mj-lt"/>
              </a:rPr>
              <a:t>Tariful pentru apa în vrac aprobat de ANRE</a:t>
            </a:r>
            <a:r>
              <a:rPr lang="de-DE" sz="1400" dirty="0">
                <a:latin typeface="+mj-lt"/>
              </a:rPr>
              <a:t> </a:t>
            </a:r>
          </a:p>
        </p:txBody>
      </p:sp>
      <p:sp>
        <p:nvSpPr>
          <p:cNvPr id="16" name="Textfeld 15">
            <a:extLst>
              <a:ext uri="{FF2B5EF4-FFF2-40B4-BE49-F238E27FC236}">
                <a16:creationId xmlns:a16="http://schemas.microsoft.com/office/drawing/2014/main" id="{A98F1E7B-0593-11C2-2430-DC3AE3864D93}"/>
              </a:ext>
            </a:extLst>
          </p:cNvPr>
          <p:cNvSpPr txBox="1"/>
          <p:nvPr/>
        </p:nvSpPr>
        <p:spPr>
          <a:xfrm>
            <a:off x="197963" y="4453076"/>
            <a:ext cx="8446416" cy="1600438"/>
          </a:xfrm>
          <a:prstGeom prst="rect">
            <a:avLst/>
          </a:prstGeom>
          <a:noFill/>
          <a:ln w="28575">
            <a:solidFill>
              <a:srgbClr val="00B0F0"/>
            </a:solidFill>
          </a:ln>
        </p:spPr>
        <p:txBody>
          <a:bodyPr wrap="square" rtlCol="0">
            <a:spAutoFit/>
          </a:bodyPr>
          <a:lstStyle/>
          <a:p>
            <a:r>
              <a:rPr lang="vi-VN" sz="1400" b="1" dirty="0">
                <a:latin typeface="+mj-lt"/>
              </a:rPr>
              <a:t>Necesități pentru </a:t>
            </a:r>
            <a:r>
              <a:rPr lang="ro-RO" sz="1400" b="1" dirty="0">
                <a:latin typeface="+mj-lt"/>
              </a:rPr>
              <a:t>F</a:t>
            </a:r>
            <a:r>
              <a:rPr lang="vi-VN" sz="1400" b="1" dirty="0">
                <a:latin typeface="+mj-lt"/>
              </a:rPr>
              <a:t>aza </a:t>
            </a:r>
            <a:r>
              <a:rPr lang="de-DE" sz="1400" b="1" dirty="0">
                <a:latin typeface="+mj-lt"/>
              </a:rPr>
              <a:t>2:</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(inclusiv pentru APP și MID</a:t>
            </a:r>
            <a:r>
              <a:rPr lang="ro-RO" sz="1400" dirty="0">
                <a:latin typeface="Arial" panose="020B0604020202020204" pitchFamily="34" charset="0"/>
                <a:ea typeface="Times New Roman" panose="02020603050405020304" pitchFamily="18" charset="0"/>
                <a:cs typeface="Arial" panose="020B0604020202020204" pitchFamily="34" charset="0"/>
              </a:rPr>
              <a:t>R</a:t>
            </a:r>
            <a:r>
              <a:rPr lang="vi-VN" sz="1400" dirty="0">
                <a:latin typeface="Arial" panose="020B0604020202020204" pitchFamily="34" charset="0"/>
                <a:ea typeface="Times New Roman" panose="02020603050405020304" pitchFamily="18" charset="0"/>
                <a:cs typeface="Arial" panose="020B0604020202020204" pitchFamily="34" charset="0"/>
              </a:rPr>
              <a:t>) în pregătirea unei Hotărâri de Guvern privind transferul MTP către Guvernul RM, către administrarea APP și delegarea exploatării acesteia către AC Chișinău</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în vederea încheierii (finale) a contractelor APP-ACCh și a contractelor (finale) AVV între ACCh și cei doi operatori regionali</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pentru părțile interesate în cadrul planului de acțiune MTP în perioada noiembrie 2025 - iunie 2026</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feld 16">
            <a:extLst>
              <a:ext uri="{FF2B5EF4-FFF2-40B4-BE49-F238E27FC236}">
                <a16:creationId xmlns:a16="http://schemas.microsoft.com/office/drawing/2014/main" id="{F67AC27C-AFEE-67E9-8393-B8F69EE8C641}"/>
              </a:ext>
            </a:extLst>
          </p:cNvPr>
          <p:cNvSpPr txBox="1"/>
          <p:nvPr/>
        </p:nvSpPr>
        <p:spPr>
          <a:xfrm>
            <a:off x="197963" y="3537827"/>
            <a:ext cx="8446416" cy="738664"/>
          </a:xfrm>
          <a:prstGeom prst="rect">
            <a:avLst/>
          </a:prstGeom>
          <a:noFill/>
          <a:ln w="28575">
            <a:solidFill>
              <a:srgbClr val="FF0000"/>
            </a:solidFill>
          </a:ln>
        </p:spPr>
        <p:txBody>
          <a:bodyPr wrap="square" rtlCol="0">
            <a:spAutoFit/>
          </a:bodyPr>
          <a:lstStyle/>
          <a:p>
            <a:r>
              <a:rPr lang="vi-VN" sz="1400" b="1" dirty="0">
                <a:latin typeface="+mj-lt"/>
              </a:rPr>
              <a:t>Provocări</a:t>
            </a:r>
            <a:r>
              <a:rPr lang="de-DE" sz="1400" b="1" dirty="0">
                <a:latin typeface="+mj-lt"/>
              </a:rPr>
              <a:t>:</a:t>
            </a:r>
          </a:p>
          <a:p>
            <a:pPr marL="285750" indent="-285750">
              <a:buFont typeface="Arial" panose="020B0604020202020204" pitchFamily="34" charset="0"/>
              <a:buChar char="•"/>
            </a:pPr>
            <a:r>
              <a:rPr lang="vi-VN" sz="1400" dirty="0">
                <a:latin typeface="+mj-lt"/>
              </a:rPr>
              <a:t>Dreptul de proprietate al MTP a trecut de la Apele Moldovei la APP → întârziere</a:t>
            </a:r>
          </a:p>
          <a:p>
            <a:pPr marL="285750" indent="-285750">
              <a:buFont typeface="Arial" panose="020B0604020202020204" pitchFamily="34" charset="0"/>
              <a:buChar char="•"/>
            </a:pPr>
            <a:r>
              <a:rPr lang="vi-VN" sz="1400" dirty="0">
                <a:latin typeface="+mj-lt"/>
              </a:rPr>
              <a:t>CD final poate fi semnat numai după darea în exploatare a MTP, ulterior contractele AAV</a:t>
            </a:r>
            <a:endParaRPr lang="de-DE" sz="1400" dirty="0">
              <a:solidFill>
                <a:srgbClr val="FF0000"/>
              </a:solidFill>
              <a:latin typeface="+mj-lt"/>
            </a:endParaRPr>
          </a:p>
        </p:txBody>
      </p:sp>
    </p:spTree>
    <p:extLst>
      <p:ext uri="{BB962C8B-B14F-4D97-AF65-F5344CB8AC3E}">
        <p14:creationId xmlns:p14="http://schemas.microsoft.com/office/powerpoint/2010/main" val="396953809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A88FF-A15B-A652-8CFD-11A2E8BFAC4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A932D99-E74B-6AD1-8748-DFEFE95EA1CB}"/>
              </a:ext>
            </a:extLst>
          </p:cNvPr>
          <p:cNvSpPr txBox="1">
            <a:spLocks/>
          </p:cNvSpPr>
          <p:nvPr/>
        </p:nvSpPr>
        <p:spPr bwMode="auto">
          <a:xfrm>
            <a:off x="78404" y="795528"/>
            <a:ext cx="8672403" cy="438913"/>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vi-VN" sz="1600" cap="none" dirty="0">
                <a:highlight>
                  <a:srgbClr val="FFCC00"/>
                </a:highlight>
              </a:rPr>
              <a:t>AM-2 Evaluarea</a:t>
            </a:r>
            <a:r>
              <a:rPr lang="ro-RO" sz="1600" cap="none" dirty="0">
                <a:highlight>
                  <a:srgbClr val="FFCC00"/>
                </a:highlight>
              </a:rPr>
              <a:t> </a:t>
            </a:r>
            <a:r>
              <a:rPr lang="vi-VN" sz="1600" cap="none" dirty="0">
                <a:highlight>
                  <a:srgbClr val="FFCC00"/>
                </a:highlight>
              </a:rPr>
              <a:t>instituțională și de performanță</a:t>
            </a:r>
            <a:r>
              <a:rPr lang="ro-RO" sz="1600" cap="none" dirty="0">
                <a:highlight>
                  <a:srgbClr val="FFCC00"/>
                </a:highlight>
              </a:rPr>
              <a:t> inițială</a:t>
            </a:r>
            <a:r>
              <a:rPr lang="vi-VN" sz="1600" cap="none" dirty="0">
                <a:highlight>
                  <a:srgbClr val="FFCC00"/>
                </a:highlight>
              </a:rPr>
              <a:t> a </a:t>
            </a:r>
            <a:r>
              <a:rPr lang="ro-RO" sz="1600" cap="none" dirty="0">
                <a:highlight>
                  <a:srgbClr val="FFCC00"/>
                </a:highlight>
              </a:rPr>
              <a:t>întreprinderilor </a:t>
            </a:r>
            <a:r>
              <a:rPr lang="vi-VN" sz="1600" cap="none" dirty="0">
                <a:highlight>
                  <a:srgbClr val="FFCC00"/>
                </a:highlight>
              </a:rPr>
              <a:t>Apă-Can</a:t>
            </a:r>
            <a:r>
              <a:rPr lang="ro-RO" sz="1600" cap="none" dirty="0">
                <a:highlight>
                  <a:srgbClr val="FFCC00"/>
                </a:highlight>
              </a:rPr>
              <a:t>al</a:t>
            </a:r>
          </a:p>
        </p:txBody>
      </p:sp>
      <p:sp>
        <p:nvSpPr>
          <p:cNvPr id="9" name="Rechteck: abgerundete Ecken 8">
            <a:extLst>
              <a:ext uri="{FF2B5EF4-FFF2-40B4-BE49-F238E27FC236}">
                <a16:creationId xmlns:a16="http://schemas.microsoft.com/office/drawing/2014/main" id="{C015E70E-F743-D7D3-6D65-450F5DA4C5D1}"/>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1FBCE014-99D7-C024-750B-004B7E47B374}"/>
              </a:ext>
            </a:extLst>
          </p:cNvPr>
          <p:cNvSpPr txBox="1"/>
          <p:nvPr/>
        </p:nvSpPr>
        <p:spPr>
          <a:xfrm>
            <a:off x="197963" y="1302106"/>
            <a:ext cx="8446416" cy="1923604"/>
          </a:xfrm>
          <a:prstGeom prst="rect">
            <a:avLst/>
          </a:prstGeom>
          <a:noFill/>
          <a:ln w="28575">
            <a:solidFill>
              <a:srgbClr val="008000"/>
            </a:solidFill>
          </a:ln>
        </p:spPr>
        <p:txBody>
          <a:bodyPr wrap="square" rtlCol="0">
            <a:spAutoFit/>
          </a:bodyPr>
          <a:lstStyle/>
          <a:p>
            <a:r>
              <a:rPr lang="vi-VN" sz="1500" b="1" dirty="0">
                <a:latin typeface="+mj-lt"/>
              </a:rPr>
              <a:t>Activități și realizări</a:t>
            </a:r>
            <a:r>
              <a:rPr lang="de-DE" sz="1500" b="1" dirty="0">
                <a:latin typeface="+mj-lt"/>
              </a:rPr>
              <a:t>:</a:t>
            </a:r>
          </a:p>
          <a:p>
            <a:endParaRPr lang="de-DE" sz="1500" b="1" dirty="0">
              <a:latin typeface="+mj-lt"/>
            </a:endParaRPr>
          </a:p>
          <a:p>
            <a:pPr marL="285750" indent="-285750">
              <a:buFont typeface="Arial" panose="020B0604020202020204" pitchFamily="34" charset="0"/>
              <a:buChar char="•"/>
            </a:pPr>
            <a:r>
              <a:rPr lang="ro-RO" sz="1500" noProof="0" dirty="0">
                <a:latin typeface="+mj-lt"/>
                <a:ea typeface="Times New Roman" panose="02020603050405020304" pitchFamily="18" charset="0"/>
                <a:cs typeface="Calibri" panose="020F0502020204030204" pitchFamily="34" charset="0"/>
              </a:rPr>
              <a:t>Situația tehnică - operațională, instituțională, financiară și comercială existentă la ACS și ACC evaluată și procedurile de lucru revizuite</a:t>
            </a:r>
          </a:p>
          <a:p>
            <a:pPr marL="285750" indent="-285750">
              <a:buFont typeface="Arial" panose="020B0604020202020204" pitchFamily="34" charset="0"/>
              <a:buChar char="•"/>
            </a:pPr>
            <a:r>
              <a:rPr lang="ro-RO" sz="1500" dirty="0">
                <a:latin typeface="+mj-lt"/>
                <a:ea typeface="Times New Roman" panose="02020603050405020304" pitchFamily="18" charset="0"/>
                <a:cs typeface="Calibri" panose="020F0502020204030204" pitchFamily="34" charset="0"/>
              </a:rPr>
              <a:t>Cerințele de formare profesională au </a:t>
            </a:r>
            <a:r>
              <a:rPr lang="ro-RO" sz="1500" noProof="0" dirty="0">
                <a:latin typeface="+mj-lt"/>
                <a:ea typeface="Times New Roman" panose="02020603050405020304" pitchFamily="18" charset="0"/>
                <a:cs typeface="Calibri" panose="020F0502020204030204" pitchFamily="34" charset="0"/>
              </a:rPr>
              <a:t>fost analizate</a:t>
            </a:r>
          </a:p>
          <a:p>
            <a:pPr marL="285750" indent="-285750">
              <a:buFont typeface="Arial" panose="020B0604020202020204" pitchFamily="34" charset="0"/>
              <a:buChar char="•"/>
            </a:pPr>
            <a:r>
              <a:rPr lang="ro-RO" sz="1500" noProof="0" dirty="0">
                <a:latin typeface="+mj-lt"/>
                <a:ea typeface="Times New Roman" panose="02020603050405020304" pitchFamily="18" charset="0"/>
                <a:cs typeface="Calibri" panose="020F0502020204030204" pitchFamily="34" charset="0"/>
              </a:rPr>
              <a:t>Sistemele IT (hardware / software) ale întreprinderilor AC au </a:t>
            </a:r>
            <a:r>
              <a:rPr lang="ro-RO" sz="1500" dirty="0">
                <a:latin typeface="+mj-lt"/>
                <a:ea typeface="Times New Roman" panose="02020603050405020304" pitchFamily="18" charset="0"/>
                <a:cs typeface="Calibri" panose="020F0502020204030204" pitchFamily="34" charset="0"/>
              </a:rPr>
              <a:t>fost revizuite </a:t>
            </a:r>
            <a:r>
              <a:rPr lang="ro-RO" sz="1500" noProof="0" dirty="0">
                <a:latin typeface="+mj-lt"/>
                <a:ea typeface="Times New Roman" panose="02020603050405020304" pitchFamily="18" charset="0"/>
                <a:cs typeface="Calibri" panose="020F0502020204030204" pitchFamily="34" charset="0"/>
              </a:rPr>
              <a:t>și identificate necesitățile aferente.</a:t>
            </a:r>
          </a:p>
          <a:p>
            <a:endParaRPr lang="de-DE" sz="1400" dirty="0">
              <a:latin typeface="+mj-lt"/>
            </a:endParaRPr>
          </a:p>
        </p:txBody>
      </p:sp>
      <p:sp>
        <p:nvSpPr>
          <p:cNvPr id="5" name="Textfeld 4">
            <a:extLst>
              <a:ext uri="{FF2B5EF4-FFF2-40B4-BE49-F238E27FC236}">
                <a16:creationId xmlns:a16="http://schemas.microsoft.com/office/drawing/2014/main" id="{84292BDA-3B9F-57C6-BF25-6E6655808A25}"/>
              </a:ext>
            </a:extLst>
          </p:cNvPr>
          <p:cNvSpPr txBox="1"/>
          <p:nvPr/>
        </p:nvSpPr>
        <p:spPr>
          <a:xfrm>
            <a:off x="197963" y="4693931"/>
            <a:ext cx="8446416" cy="954107"/>
          </a:xfrm>
          <a:prstGeom prst="rect">
            <a:avLst/>
          </a:prstGeom>
          <a:noFill/>
          <a:ln w="28575">
            <a:solidFill>
              <a:srgbClr val="00B0F0"/>
            </a:solidFill>
          </a:ln>
        </p:spPr>
        <p:txBody>
          <a:bodyPr wrap="square" rtlCol="0">
            <a:spAutoFit/>
          </a:bodyPr>
          <a:lstStyle/>
          <a:p>
            <a:r>
              <a:rPr lang="vi-VN" sz="1400" b="1" dirty="0">
                <a:latin typeface="+mj-lt"/>
              </a:rPr>
              <a:t>Necesități pentru </a:t>
            </a:r>
            <a:r>
              <a:rPr lang="ro-RO" sz="1400" b="1" dirty="0">
                <a:latin typeface="+mj-lt"/>
              </a:rPr>
              <a:t>F</a:t>
            </a:r>
            <a:r>
              <a:rPr lang="vi-VN" sz="1400" b="1" dirty="0">
                <a:latin typeface="+mj-lt"/>
              </a:rPr>
              <a:t>aza </a:t>
            </a:r>
            <a:r>
              <a:rPr lang="de-DE" sz="1400" b="1" dirty="0">
                <a:latin typeface="+mj-lt"/>
              </a:rPr>
              <a:t>2:</a:t>
            </a:r>
          </a:p>
          <a:p>
            <a:endParaRPr lang="de-DE" sz="1400" b="1" dirty="0">
              <a:latin typeface="+mj-lt"/>
            </a:endParaRP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Nu există, deoarece acest domeniu de activitate a constat în evaluarea situației și nevoilor actuale.</a:t>
            </a:r>
          </a:p>
          <a:p>
            <a:pPr lvl="0" algn="just">
              <a:spcAft>
                <a:spcPts val="0"/>
              </a:spcAft>
            </a:pPr>
            <a:r>
              <a:rPr lang="vi-VN" sz="1400" dirty="0">
                <a:latin typeface="Arial" panose="020B0604020202020204" pitchFamily="34" charset="0"/>
                <a:ea typeface="Times New Roman" panose="02020603050405020304" pitchFamily="18" charset="0"/>
                <a:cs typeface="Arial" panose="020B0604020202020204" pitchFamily="34" charset="0"/>
              </a:rPr>
              <a:t> </a:t>
            </a:r>
            <a:endParaRPr lang="en-GB"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6" name="Textfeld 5">
            <a:extLst>
              <a:ext uri="{FF2B5EF4-FFF2-40B4-BE49-F238E27FC236}">
                <a16:creationId xmlns:a16="http://schemas.microsoft.com/office/drawing/2014/main" id="{0658B3A1-9DEB-358C-FD60-8F9735B9C12C}"/>
              </a:ext>
            </a:extLst>
          </p:cNvPr>
          <p:cNvSpPr txBox="1"/>
          <p:nvPr/>
        </p:nvSpPr>
        <p:spPr>
          <a:xfrm>
            <a:off x="204787" y="3484378"/>
            <a:ext cx="8446416" cy="954107"/>
          </a:xfrm>
          <a:prstGeom prst="rect">
            <a:avLst/>
          </a:prstGeom>
          <a:noFill/>
          <a:ln w="28575">
            <a:solidFill>
              <a:srgbClr val="FF0000"/>
            </a:solidFill>
          </a:ln>
        </p:spPr>
        <p:txBody>
          <a:bodyPr wrap="square" rtlCol="0">
            <a:spAutoFit/>
          </a:bodyPr>
          <a:lstStyle/>
          <a:p>
            <a:r>
              <a:rPr lang="vi-VN" sz="1400" b="1" dirty="0">
                <a:latin typeface="+mj-lt"/>
              </a:rPr>
              <a:t>Provocări</a:t>
            </a:r>
            <a:r>
              <a:rPr lang="de-DE" sz="1400" b="1" dirty="0">
                <a:latin typeface="+mj-lt"/>
              </a:rPr>
              <a:t>:</a:t>
            </a:r>
          </a:p>
          <a:p>
            <a:pPr marL="285750" indent="-285750">
              <a:buFont typeface="Arial" panose="020B0604020202020204" pitchFamily="34" charset="0"/>
              <a:buChar char="•"/>
            </a:pPr>
            <a:endParaRPr lang="ro-RO" sz="1400" dirty="0">
              <a:latin typeface="+mj-lt"/>
            </a:endParaRPr>
          </a:p>
          <a:p>
            <a:pPr marL="285750" indent="-285750">
              <a:buFont typeface="Arial" panose="020B0604020202020204" pitchFamily="34" charset="0"/>
              <a:buChar char="•"/>
            </a:pPr>
            <a:r>
              <a:rPr lang="ro-RO" sz="1400" dirty="0">
                <a:latin typeface="+mj-lt"/>
              </a:rPr>
              <a:t>Nu sunt.</a:t>
            </a:r>
            <a:endParaRPr lang="de-DE" sz="1400" dirty="0">
              <a:latin typeface="+mj-lt"/>
            </a:endParaRPr>
          </a:p>
          <a:p>
            <a:endParaRPr lang="de-DE" sz="1400" dirty="0">
              <a:latin typeface="+mj-lt"/>
            </a:endParaRPr>
          </a:p>
        </p:txBody>
      </p:sp>
    </p:spTree>
    <p:extLst>
      <p:ext uri="{BB962C8B-B14F-4D97-AF65-F5344CB8AC3E}">
        <p14:creationId xmlns:p14="http://schemas.microsoft.com/office/powerpoint/2010/main" val="398016988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86690-5870-6694-5EE8-0F58032721E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AA50356-198F-93C0-0C52-208C91905915}"/>
              </a:ext>
            </a:extLst>
          </p:cNvPr>
          <p:cNvSpPr txBox="1">
            <a:spLocks/>
          </p:cNvSpPr>
          <p:nvPr/>
        </p:nvSpPr>
        <p:spPr bwMode="auto">
          <a:xfrm>
            <a:off x="86852" y="720360"/>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en-GB" sz="1600" cap="none" noProof="0" dirty="0">
                <a:highlight>
                  <a:srgbClr val="FFCC00"/>
                </a:highlight>
              </a:rPr>
              <a:t>AM-3 </a:t>
            </a:r>
            <a:r>
              <a:rPr lang="it-IT" sz="1600" cap="none" dirty="0">
                <a:highlight>
                  <a:srgbClr val="FFCC00"/>
                </a:highlight>
              </a:rPr>
              <a:t>Sprijin în cadrul procesului de transformare în </a:t>
            </a:r>
            <a:r>
              <a:rPr lang="ro-RO" sz="1600" cap="none" dirty="0">
                <a:highlight>
                  <a:srgbClr val="FFCC00"/>
                </a:highlight>
              </a:rPr>
              <a:t>O</a:t>
            </a:r>
            <a:r>
              <a:rPr lang="it-IT" sz="1600" cap="none" dirty="0">
                <a:highlight>
                  <a:srgbClr val="FFCC00"/>
                </a:highlight>
              </a:rPr>
              <a:t>peratori </a:t>
            </a:r>
            <a:r>
              <a:rPr lang="ro-RO" sz="1600" cap="none" dirty="0">
                <a:highlight>
                  <a:srgbClr val="FFCC00"/>
                </a:highlight>
              </a:rPr>
              <a:t>R</a:t>
            </a:r>
            <a:r>
              <a:rPr lang="it-IT" sz="1600" cap="none" dirty="0">
                <a:highlight>
                  <a:srgbClr val="FFCC00"/>
                </a:highlight>
              </a:rPr>
              <a:t>egionali (CL &amp; ST</a:t>
            </a:r>
            <a:r>
              <a:rPr lang="en-GB" sz="1600" cap="none" noProof="0" dirty="0">
                <a:highlight>
                  <a:srgbClr val="FFCC00"/>
                </a:highlight>
                <a:latin typeface="+mj-lt"/>
              </a:rPr>
              <a:t>)</a:t>
            </a:r>
            <a:endParaRPr lang="en-GB" sz="1600" u="sng" cap="none" noProof="0" dirty="0">
              <a:highlight>
                <a:srgbClr val="FFCC00"/>
              </a:highlight>
            </a:endParaRPr>
          </a:p>
        </p:txBody>
      </p:sp>
      <p:sp>
        <p:nvSpPr>
          <p:cNvPr id="9" name="Rechteck: abgerundete Ecken 8">
            <a:extLst>
              <a:ext uri="{FF2B5EF4-FFF2-40B4-BE49-F238E27FC236}">
                <a16:creationId xmlns:a16="http://schemas.microsoft.com/office/drawing/2014/main" id="{139EF1D8-EB32-15A0-F416-80C5DD53FD47}"/>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3200" b="0" i="0" u="none" strike="noStrike" cap="none" normalizeH="0" baseline="0" noProof="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835FBE65-9785-A693-04F3-7A958A3FB776}"/>
              </a:ext>
            </a:extLst>
          </p:cNvPr>
          <p:cNvSpPr txBox="1"/>
          <p:nvPr/>
        </p:nvSpPr>
        <p:spPr>
          <a:xfrm>
            <a:off x="179674" y="1131202"/>
            <a:ext cx="8597245" cy="2462213"/>
          </a:xfrm>
          <a:prstGeom prst="rect">
            <a:avLst/>
          </a:prstGeom>
          <a:noFill/>
          <a:ln w="28575">
            <a:solidFill>
              <a:srgbClr val="008000"/>
            </a:solidFill>
          </a:ln>
        </p:spPr>
        <p:txBody>
          <a:bodyPr wrap="square" rtlCol="0">
            <a:spAutoFit/>
          </a:bodyPr>
          <a:lstStyle/>
          <a:p>
            <a:pPr algn="just"/>
            <a:r>
              <a:rPr lang="vi-VN" sz="1400" b="1" dirty="0">
                <a:latin typeface="+mj-lt"/>
              </a:rPr>
              <a:t>Activități și realizări</a:t>
            </a:r>
            <a:r>
              <a:rPr lang="en-GB" sz="1400" b="1" noProof="0" dirty="0">
                <a:latin typeface="+mj-lt"/>
              </a:rPr>
              <a:t>:</a:t>
            </a:r>
          </a:p>
          <a:p>
            <a:pPr marL="285750" indent="-285750" algn="just">
              <a:buFont typeface="Arial" panose="020B0604020202020204" pitchFamily="34" charset="0"/>
              <a:buChar char="•"/>
            </a:pPr>
            <a:r>
              <a:rPr lang="ro-RO" sz="1400" b="1" noProof="0" dirty="0">
                <a:effectLst/>
                <a:latin typeface="Arial" panose="020B0604020202020204" pitchFamily="34" charset="0"/>
                <a:ea typeface="Times New Roman" panose="02020603050405020304" pitchFamily="18" charset="0"/>
                <a:cs typeface="Times New Roman" panose="02020603050405020304" pitchFamily="18" charset="0"/>
              </a:rPr>
              <a:t>SA AC Strășeni</a:t>
            </a:r>
            <a:r>
              <a:rPr lang="ro-RO" sz="1400" b="1" noProof="0" dirty="0">
                <a:latin typeface="Arial" panose="020B0604020202020204" pitchFamily="34" charset="0"/>
                <a:ea typeface="Times New Roman" panose="02020603050405020304" pitchFamily="18" charset="0"/>
                <a:cs typeface="Times New Roman" panose="02020603050405020304" pitchFamily="18" charset="0"/>
              </a:rPr>
              <a:t>:</a:t>
            </a:r>
            <a:r>
              <a:rPr lang="ro-RO" sz="1400" noProof="0" dirty="0">
                <a:latin typeface="Arial" panose="020B0604020202020204" pitchFamily="34" charset="0"/>
                <a:ea typeface="Times New Roman" panose="02020603050405020304" pitchFamily="18" charset="0"/>
                <a:cs typeface="Times New Roman" panose="02020603050405020304" pitchFamily="18" charset="0"/>
              </a:rPr>
              <a:t> </a:t>
            </a:r>
            <a:r>
              <a:rPr lang="ro-RO" sz="1400" dirty="0">
                <a:latin typeface="Arial" panose="020B0604020202020204" pitchFamily="34" charset="0"/>
                <a:ea typeface="Times New Roman" panose="02020603050405020304" pitchFamily="18" charset="0"/>
                <a:cs typeface="Calibri" panose="020F0502020204030204" pitchFamily="34" charset="0"/>
              </a:rPr>
              <a:t>înregistrată </a:t>
            </a:r>
            <a:r>
              <a:rPr lang="vi-VN" sz="1400" dirty="0">
                <a:latin typeface="Arial" panose="020B0604020202020204" pitchFamily="34" charset="0"/>
                <a:ea typeface="Times New Roman" panose="02020603050405020304" pitchFamily="18" charset="0"/>
                <a:cs typeface="Calibri" panose="020F0502020204030204" pitchFamily="34" charset="0"/>
              </a:rPr>
              <a:t>in august 2024, în urma unui sprijin extins acordat primăriilor în luarea deciziilor și pregătirea documentelor. Documentația juridică a fost transmisă către CNPF pentru emiterea de acțiuni, iar deciziile Consiliului Local privind transferul de active emise în decembrie 2024. Certificatul de înregistrare pentru SA Apă-Canal Strășeni a fost eliberat în data de 11 februarie 2025</a:t>
            </a:r>
            <a:r>
              <a:rPr lang="en-GB" sz="1400" noProof="0" dirty="0">
                <a:effectLst/>
                <a:latin typeface="Arial" panose="020B0604020202020204" pitchFamily="34" charset="0"/>
                <a:ea typeface="Times New Roman" panose="02020603050405020304" pitchFamily="18" charset="0"/>
                <a:cs typeface="Calibri" panose="020F0502020204030204" pitchFamily="34" charset="0"/>
              </a:rPr>
              <a:t>.</a:t>
            </a:r>
          </a:p>
          <a:p>
            <a:pPr marL="285750" indent="-285750" algn="just">
              <a:buFont typeface="Arial" panose="020B0604020202020204" pitchFamily="34" charset="0"/>
              <a:buChar char="•"/>
            </a:pPr>
            <a:r>
              <a:rPr lang="en-GB" sz="1400" b="1" noProof="0" dirty="0">
                <a:effectLst/>
                <a:latin typeface="Arial" panose="020B0604020202020204" pitchFamily="34" charset="0"/>
                <a:ea typeface="Times New Roman" panose="02020603050405020304" pitchFamily="18" charset="0"/>
                <a:cs typeface="Times New Roman" panose="02020603050405020304" pitchFamily="18" charset="0"/>
              </a:rPr>
              <a:t>Călărași:</a:t>
            </a:r>
            <a:r>
              <a:rPr lang="en-GB" sz="1400" noProof="0" dirty="0">
                <a:effectLst/>
                <a:latin typeface="Arial" panose="020B0604020202020204" pitchFamily="34" charset="0"/>
                <a:ea typeface="Times New Roman" panose="02020603050405020304" pitchFamily="18" charset="0"/>
                <a:cs typeface="Times New Roman" panose="02020603050405020304" pitchFamily="18" charset="0"/>
              </a:rPr>
              <a:t> </a:t>
            </a:r>
            <a:r>
              <a:rPr lang="vi-VN" sz="1400" dirty="0">
                <a:latin typeface="Arial" panose="020B0604020202020204" pitchFamily="34" charset="0"/>
                <a:ea typeface="Times New Roman" panose="02020603050405020304" pitchFamily="18" charset="0"/>
                <a:cs typeface="Calibri" panose="020F0502020204030204" pitchFamily="34" charset="0"/>
              </a:rPr>
              <a:t>Primăria și raionul Călărași, care includ satele Tuzara și Nișcani, au primit sprijin pentru a iniția constituirea SA. În vederea înființării SA în iulie 2023, a fost finalizată redactarea rezoluțiilor necesare și a deciziilor de proprietate, iar înregistrarea acțiunilor s-a realizat în decembrie 2023</a:t>
            </a:r>
            <a:r>
              <a:rPr lang="en-GB" sz="1400" noProof="0" dirty="0">
                <a:effectLst/>
                <a:latin typeface="Arial" panose="020B0604020202020204" pitchFamily="34" charset="0"/>
                <a:ea typeface="Times New Roman" panose="02020603050405020304" pitchFamily="18" charset="0"/>
                <a:cs typeface="Calibri" panose="020F0502020204030204" pitchFamily="34" charset="0"/>
              </a:rPr>
              <a:t>.</a:t>
            </a:r>
          </a:p>
          <a:p>
            <a:pPr marL="285750" indent="-285750" algn="jus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Calibri" panose="020F0502020204030204" pitchFamily="34" charset="0"/>
              </a:rPr>
              <a:t>Sprijin operațional acordat prin intermediul unor planuri de acțiune ample și elaborarea unui pachet cuprinzător de (12) regulamente interne pentru SA, în conformitate cu cadrul legal.</a:t>
            </a:r>
          </a:p>
          <a:p>
            <a:pPr marL="285750" indent="-285750" algn="jus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Calibri" panose="020F0502020204030204" pitchFamily="34" charset="0"/>
              </a:rPr>
              <a:t>Elaborarea contractului de delegare APL – SA (WP6) și SA - clienți (WP7)</a:t>
            </a:r>
            <a:endParaRPr lang="en-GB" sz="1400" noProof="0" dirty="0">
              <a:effectLst/>
              <a:latin typeface="Arial" panose="020B0604020202020204" pitchFamily="34" charset="0"/>
              <a:ea typeface="Times New Roman" panose="02020603050405020304" pitchFamily="18" charset="0"/>
              <a:cs typeface="Calibri" panose="020F0502020204030204" pitchFamily="34" charset="0"/>
            </a:endParaRPr>
          </a:p>
        </p:txBody>
      </p:sp>
      <p:sp>
        <p:nvSpPr>
          <p:cNvPr id="5" name="Textfeld 4">
            <a:extLst>
              <a:ext uri="{FF2B5EF4-FFF2-40B4-BE49-F238E27FC236}">
                <a16:creationId xmlns:a16="http://schemas.microsoft.com/office/drawing/2014/main" id="{EA8CFDCD-F388-76C6-4DA3-2562E9FCBA86}"/>
              </a:ext>
            </a:extLst>
          </p:cNvPr>
          <p:cNvSpPr txBox="1"/>
          <p:nvPr/>
        </p:nvSpPr>
        <p:spPr>
          <a:xfrm>
            <a:off x="197960" y="4846685"/>
            <a:ext cx="8597245" cy="1213089"/>
          </a:xfrm>
          <a:prstGeom prst="rect">
            <a:avLst/>
          </a:prstGeom>
          <a:noFill/>
          <a:ln w="28575">
            <a:solidFill>
              <a:srgbClr val="00B0F0"/>
            </a:solidFill>
          </a:ln>
        </p:spPr>
        <p:txBody>
          <a:bodyPr wrap="square" rtlCol="0">
            <a:spAutoFit/>
          </a:bodyPr>
          <a:lstStyle/>
          <a:p>
            <a:r>
              <a:rPr lang="vi-VN" sz="1400" b="1" dirty="0">
                <a:latin typeface="+mj-lt"/>
              </a:rPr>
              <a:t>Necesități pentru </a:t>
            </a:r>
            <a:r>
              <a:rPr lang="ro-RO" sz="1400" b="1" dirty="0">
                <a:latin typeface="+mj-lt"/>
              </a:rPr>
              <a:t>F</a:t>
            </a:r>
            <a:r>
              <a:rPr lang="vi-VN" sz="1400" b="1" dirty="0">
                <a:latin typeface="+mj-lt"/>
              </a:rPr>
              <a:t>aza </a:t>
            </a:r>
            <a:r>
              <a:rPr lang="de-DE" sz="1400" b="1" dirty="0">
                <a:latin typeface="+mj-lt"/>
              </a:rPr>
              <a:t>2</a:t>
            </a:r>
            <a:r>
              <a:rPr lang="en-GB" sz="1400" b="1" noProof="0" dirty="0">
                <a:latin typeface="+mj-lt"/>
              </a:rPr>
              <a:t>:</a:t>
            </a:r>
          </a:p>
          <a:p>
            <a:pPr marL="342900" lvl="0" indent="-342900" algn="just">
              <a:lnSpc>
                <a:spcPct val="107000"/>
              </a:lnSpc>
              <a:spcAft>
                <a:spcPts val="0"/>
              </a:spcAft>
              <a:buFont typeface="Symbol" panose="05050102010706020507" pitchFamily="18" charset="2"/>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continuu acordat în materie de contracte delegate (CD) cu APL (atât </a:t>
            </a:r>
            <a:r>
              <a:rPr lang="ro-RO" sz="1400" dirty="0">
                <a:latin typeface="Arial" panose="020B0604020202020204" pitchFamily="34" charset="0"/>
                <a:ea typeface="Times New Roman" panose="02020603050405020304" pitchFamily="18" charset="0"/>
                <a:cs typeface="Arial" panose="020B0604020202020204" pitchFamily="34" charset="0"/>
              </a:rPr>
              <a:t>ST</a:t>
            </a:r>
            <a:r>
              <a:rPr lang="vi-VN" sz="1400" dirty="0">
                <a:latin typeface="Arial" panose="020B0604020202020204" pitchFamily="34" charset="0"/>
                <a:ea typeface="Times New Roman" panose="02020603050405020304" pitchFamily="18" charset="0"/>
                <a:cs typeface="Arial" panose="020B0604020202020204" pitchFamily="34" charset="0"/>
              </a:rPr>
              <a:t>, cât și </a:t>
            </a:r>
            <a:r>
              <a:rPr lang="ro-RO" sz="1400" dirty="0">
                <a:latin typeface="Arial" panose="020B0604020202020204" pitchFamily="34" charset="0"/>
                <a:ea typeface="Times New Roman" panose="02020603050405020304" pitchFamily="18" charset="0"/>
                <a:cs typeface="Arial" panose="020B0604020202020204" pitchFamily="34" charset="0"/>
              </a:rPr>
              <a:t>CL</a:t>
            </a:r>
            <a:r>
              <a:rPr lang="vi-VN" sz="1400" dirty="0">
                <a:latin typeface="Arial" panose="020B0604020202020204" pitchFamily="34" charset="0"/>
                <a:ea typeface="Times New Roman" panose="02020603050405020304" pitchFamily="18" charset="0"/>
                <a:cs typeface="Arial" panose="020B0604020202020204" pitchFamily="34" charset="0"/>
              </a:rPr>
              <a:t>)</a:t>
            </a:r>
          </a:p>
          <a:p>
            <a:pPr marL="342900" lvl="0" indent="-342900" algn="just">
              <a:lnSpc>
                <a:spcPct val="107000"/>
              </a:lnSpc>
              <a:spcAft>
                <a:spcPts val="0"/>
              </a:spcAft>
              <a:buFont typeface="Symbol" panose="05050102010706020507" pitchFamily="18" charset="2"/>
              <a:buChar char=""/>
            </a:pPr>
            <a:r>
              <a:rPr lang="vi-VN" sz="1400" dirty="0">
                <a:latin typeface="Arial" panose="020B0604020202020204" pitchFamily="34" charset="0"/>
                <a:ea typeface="Times New Roman" panose="02020603050405020304" pitchFamily="18" charset="0"/>
                <a:cs typeface="Arial" panose="020B0604020202020204" pitchFamily="34" charset="0"/>
              </a:rPr>
              <a:t>Consultanță și sprijin continuu acordat APL-urilor și SA-urilor în ceea ce privește înregistrarea și evaluarea activelor</a:t>
            </a:r>
          </a:p>
          <a:p>
            <a:pPr marL="342900" lvl="0" indent="-342900" algn="just">
              <a:lnSpc>
                <a:spcPct val="107000"/>
              </a:lnSpc>
              <a:spcAft>
                <a:spcPts val="0"/>
              </a:spcAft>
              <a:buFont typeface="Symbol" panose="05050102010706020507" pitchFamily="18" charset="2"/>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continuu în procesul de operaționalizare a SA (de exemplu, licență operațională</a:t>
            </a:r>
            <a:r>
              <a:rPr lang="en-GB" sz="1400" noProof="0" dirty="0">
                <a:effectLst/>
                <a:latin typeface="Arial" panose="020B0604020202020204" pitchFamily="34" charset="0"/>
                <a:ea typeface="Times New Roman" panose="02020603050405020304" pitchFamily="18" charset="0"/>
                <a:cs typeface="Arial" panose="020B0604020202020204" pitchFamily="34" charset="0"/>
              </a:rPr>
              <a:t>)</a:t>
            </a:r>
            <a:endParaRPr lang="en-GB" sz="1400" noProof="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D0D6F760-6FB3-F333-DC21-0F9A969D3279}"/>
              </a:ext>
            </a:extLst>
          </p:cNvPr>
          <p:cNvSpPr txBox="1"/>
          <p:nvPr/>
        </p:nvSpPr>
        <p:spPr>
          <a:xfrm>
            <a:off x="197961" y="3728277"/>
            <a:ext cx="8597245" cy="954107"/>
          </a:xfrm>
          <a:prstGeom prst="rect">
            <a:avLst/>
          </a:prstGeom>
          <a:noFill/>
          <a:ln w="28575">
            <a:solidFill>
              <a:srgbClr val="FF0000"/>
            </a:solidFill>
          </a:ln>
        </p:spPr>
        <p:txBody>
          <a:bodyPr wrap="square" rtlCol="0">
            <a:spAutoFit/>
          </a:bodyPr>
          <a:lstStyle/>
          <a:p>
            <a:r>
              <a:rPr lang="ro-RO" sz="1400" b="1" noProof="0" dirty="0">
                <a:latin typeface="+mj-lt"/>
              </a:rPr>
              <a:t>Provocări</a:t>
            </a:r>
            <a:r>
              <a:rPr lang="en-GB" sz="1400" b="1" noProof="0" dirty="0">
                <a:latin typeface="+mj-lt"/>
              </a:rPr>
              <a:t>:</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Calibri" panose="020F0502020204030204" pitchFamily="34" charset="0"/>
              </a:rPr>
              <a:t>Întârzieri în finalizarea proceselor de transmitere a proprietății și de evaluare a activelor</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Calibri" panose="020F0502020204030204" pitchFamily="34" charset="0"/>
              </a:rPr>
              <a:t>Anexe incomplete la CD între APL și operatorii regionali</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Calibri" panose="020F0502020204030204" pitchFamily="34" charset="0"/>
              </a:rPr>
              <a:t>Dependența operatorilor de aprobările Agențiilor de nivel central (de exemplu, ANRE</a:t>
            </a:r>
            <a:r>
              <a:rPr lang="en-GB" sz="1400" noProof="0" dirty="0">
                <a:effectLst/>
                <a:latin typeface="Arial" panose="020B0604020202020204" pitchFamily="34" charset="0"/>
                <a:ea typeface="Times New Roman" panose="02020603050405020304" pitchFamily="18" charset="0"/>
                <a:cs typeface="Calibri" panose="020F0502020204030204" pitchFamily="34" charset="0"/>
              </a:rPr>
              <a:t>)</a:t>
            </a:r>
          </a:p>
        </p:txBody>
      </p:sp>
    </p:spTree>
    <p:extLst>
      <p:ext uri="{BB962C8B-B14F-4D97-AF65-F5344CB8AC3E}">
        <p14:creationId xmlns:p14="http://schemas.microsoft.com/office/powerpoint/2010/main" val="39992046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9BA44-F850-54AA-6412-A757094C226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B629704-BB89-5E52-80B1-772D70F9B2D7}"/>
              </a:ext>
            </a:extLst>
          </p:cNvPr>
          <p:cNvSpPr txBox="1">
            <a:spLocks/>
          </p:cNvSpPr>
          <p:nvPr/>
        </p:nvSpPr>
        <p:spPr bwMode="auto">
          <a:xfrm>
            <a:off x="86852" y="745977"/>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AM-4 </a:t>
            </a:r>
            <a:r>
              <a:rPr lang="it-IT" sz="1600" cap="none" dirty="0">
                <a:highlight>
                  <a:srgbClr val="FFCC00"/>
                </a:highlight>
              </a:rPr>
              <a:t>Dezvoltarea strategiei și planificarea </a:t>
            </a:r>
            <a:r>
              <a:rPr lang="ro-RO" sz="1600" cap="none" dirty="0">
                <a:highlight>
                  <a:srgbClr val="FFCC00"/>
                </a:highlight>
              </a:rPr>
              <a:t>afacerii </a:t>
            </a:r>
            <a:r>
              <a:rPr lang="it-IT" sz="1600" cap="none" dirty="0">
                <a:highlight>
                  <a:srgbClr val="FFCC00"/>
                </a:highlight>
              </a:rPr>
              <a:t>(CL și ST)</a:t>
            </a:r>
            <a:endParaRPr lang="de-DE" sz="1600" u="sng" cap="none" dirty="0">
              <a:highlight>
                <a:srgbClr val="FFCC00"/>
              </a:highlight>
            </a:endParaRPr>
          </a:p>
        </p:txBody>
      </p:sp>
      <p:sp>
        <p:nvSpPr>
          <p:cNvPr id="9" name="Rechteck: abgerundete Ecken 8">
            <a:extLst>
              <a:ext uri="{FF2B5EF4-FFF2-40B4-BE49-F238E27FC236}">
                <a16:creationId xmlns:a16="http://schemas.microsoft.com/office/drawing/2014/main" id="{0B40DAAD-94A1-4F53-0EE1-F754C548826B}"/>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A18298D9-7C69-1ADB-E966-5A1C1FB3E12C}"/>
              </a:ext>
            </a:extLst>
          </p:cNvPr>
          <p:cNvSpPr txBox="1"/>
          <p:nvPr/>
        </p:nvSpPr>
        <p:spPr>
          <a:xfrm>
            <a:off x="197963" y="1268362"/>
            <a:ext cx="8446416" cy="1815882"/>
          </a:xfrm>
          <a:prstGeom prst="rect">
            <a:avLst/>
          </a:prstGeom>
          <a:noFill/>
          <a:ln w="28575">
            <a:solidFill>
              <a:srgbClr val="008000"/>
            </a:solidFill>
          </a:ln>
        </p:spPr>
        <p:txBody>
          <a:bodyPr wrap="square" rtlCol="0">
            <a:spAutoFit/>
          </a:bodyPr>
          <a:lstStyle/>
          <a:p>
            <a:r>
              <a:rPr lang="vi-VN" sz="1400" b="1" dirty="0"/>
              <a:t>Activități și realizări</a:t>
            </a:r>
            <a:r>
              <a:rPr lang="de-DE" sz="1400" b="1" dirty="0">
                <a:latin typeface="+mj-lt"/>
              </a:rPr>
              <a:t>:</a:t>
            </a:r>
          </a:p>
          <a:p>
            <a:pPr marL="285750" indent="-285750">
              <a:buFont typeface="Arial" panose="020B0604020202020204" pitchFamily="34" charset="0"/>
              <a:buChar char="•"/>
            </a:pPr>
            <a:r>
              <a:rPr lang="ro-RO" sz="1400" noProof="0" dirty="0">
                <a:latin typeface="+mj-lt"/>
                <a:ea typeface="Times New Roman" panose="02020603050405020304" pitchFamily="18" charset="0"/>
                <a:cs typeface="Calibri" panose="020F0502020204030204" pitchFamily="34" charset="0"/>
              </a:rPr>
              <a:t>Sprijin în planificarea afacerilor pentru AC Strășeni și AC Călărași</a:t>
            </a:r>
          </a:p>
          <a:p>
            <a:pPr marL="285750" indent="-285750">
              <a:buFont typeface="Arial" panose="020B0604020202020204" pitchFamily="34" charset="0"/>
              <a:buChar char="•"/>
            </a:pPr>
            <a:r>
              <a:rPr lang="ro-RO" sz="1400" noProof="0" dirty="0">
                <a:latin typeface="+mj-lt"/>
                <a:ea typeface="Times New Roman" panose="02020603050405020304" pitchFamily="18" charset="0"/>
                <a:cs typeface="Calibri" panose="020F0502020204030204" pitchFamily="34" charset="0"/>
              </a:rPr>
              <a:t>Furnizarea și actualizarea modelelor financiare pentru planurile de afaceri</a:t>
            </a:r>
          </a:p>
          <a:p>
            <a:pPr marL="285750" indent="-285750">
              <a:buFont typeface="Arial" panose="020B0604020202020204" pitchFamily="34" charset="0"/>
              <a:buChar char="•"/>
            </a:pPr>
            <a:r>
              <a:rPr lang="ro-RO" sz="1400" noProof="0" dirty="0">
                <a:latin typeface="+mj-lt"/>
                <a:ea typeface="Times New Roman" panose="02020603050405020304" pitchFamily="18" charset="0"/>
                <a:cs typeface="Calibri" panose="020F0502020204030204" pitchFamily="34" charset="0"/>
              </a:rPr>
              <a:t>Elaborarea planurilor de afaceri pentru AC Strășeni și AC Călărași pentru perioada 2024 - 2028 – proiectul PA in 2023 și versiunile finale în mai 2024, </a:t>
            </a:r>
            <a:r>
              <a:rPr lang="ro-RO" sz="1400" noProof="0" dirty="0">
                <a:latin typeface="+mj-lt"/>
              </a:rPr>
              <a:t>cu analiză în 2025</a:t>
            </a:r>
          </a:p>
          <a:p>
            <a:pPr marL="285750" indent="-285750">
              <a:buFont typeface="Arial" panose="020B0604020202020204" pitchFamily="34" charset="0"/>
              <a:buChar char="•"/>
            </a:pPr>
            <a:r>
              <a:rPr lang="ro-RO" sz="1400" noProof="0" dirty="0">
                <a:latin typeface="Arial" panose="020B0604020202020204" pitchFamily="34" charset="0"/>
                <a:ea typeface="Times New Roman" panose="02020603050405020304" pitchFamily="18" charset="0"/>
                <a:cs typeface="Calibri" panose="020F0502020204030204" pitchFamily="34" charset="0"/>
              </a:rPr>
              <a:t>Sesiuni de instruire pentru ambele întreprinderi privind planificarea afacerilor și managementul strategic.</a:t>
            </a:r>
          </a:p>
          <a:p>
            <a:pPr marL="285750" indent="-285750">
              <a:buFont typeface="Arial" panose="020B0604020202020204" pitchFamily="34" charset="0"/>
              <a:buChar char="•"/>
            </a:pPr>
            <a:r>
              <a:rPr lang="ro-RO" sz="1400" noProof="0" dirty="0">
                <a:latin typeface="Arial" panose="020B0604020202020204" pitchFamily="34" charset="0"/>
                <a:ea typeface="Times New Roman" panose="02020603050405020304" pitchFamily="18" charset="0"/>
                <a:cs typeface="Calibri" panose="020F0502020204030204" pitchFamily="34" charset="0"/>
              </a:rPr>
              <a:t>Sistemul KPI pentru monitorizarea performanței elaborat și actualizat periodic.</a:t>
            </a:r>
          </a:p>
        </p:txBody>
      </p:sp>
      <p:sp>
        <p:nvSpPr>
          <p:cNvPr id="5" name="Textfeld 4">
            <a:extLst>
              <a:ext uri="{FF2B5EF4-FFF2-40B4-BE49-F238E27FC236}">
                <a16:creationId xmlns:a16="http://schemas.microsoft.com/office/drawing/2014/main" id="{FF61D7D9-0660-CC3E-508C-A20E72619C04}"/>
              </a:ext>
            </a:extLst>
          </p:cNvPr>
          <p:cNvSpPr txBox="1"/>
          <p:nvPr/>
        </p:nvSpPr>
        <p:spPr>
          <a:xfrm>
            <a:off x="197963" y="4721230"/>
            <a:ext cx="8446416" cy="1213089"/>
          </a:xfrm>
          <a:prstGeom prst="rect">
            <a:avLst/>
          </a:prstGeom>
          <a:noFill/>
          <a:ln w="28575">
            <a:solidFill>
              <a:srgbClr val="00B0F0"/>
            </a:solidFill>
          </a:ln>
        </p:spPr>
        <p:txBody>
          <a:bodyPr wrap="square" rtlCol="0">
            <a:spAutoFit/>
          </a:bodyPr>
          <a:lstStyle/>
          <a:p>
            <a:r>
              <a:rPr lang="vi-VN" sz="1400" b="1" dirty="0">
                <a:latin typeface="+mj-lt"/>
              </a:rPr>
              <a:t>Necesități pentru </a:t>
            </a:r>
            <a:r>
              <a:rPr lang="ro-RO" sz="1400" b="1" dirty="0">
                <a:latin typeface="+mj-lt"/>
              </a:rPr>
              <a:t>F</a:t>
            </a:r>
            <a:r>
              <a:rPr lang="vi-VN" sz="1400" b="1" dirty="0">
                <a:latin typeface="+mj-lt"/>
              </a:rPr>
              <a:t>aza </a:t>
            </a:r>
            <a:r>
              <a:rPr lang="de-DE" sz="1400" b="1" dirty="0">
                <a:latin typeface="+mj-lt"/>
              </a:rPr>
              <a:t>2:</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Consultanță și sprijin pentru operatori în actualizarea planurilor de afaceri pe 5 ani (o dată pe an)</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Continuarea sprijinului pentru compilarea și monitorizarea indicatorilor de performanță; luarea în considerare a posibilității de a include modulul MIS (Sisitem de Informare pentru Management) în ERP (Planificarea resurselor companiei) (dacă este disponibil)</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B1E91998-0574-F115-B153-C28BF6CFE17C}"/>
              </a:ext>
            </a:extLst>
          </p:cNvPr>
          <p:cNvSpPr txBox="1"/>
          <p:nvPr/>
        </p:nvSpPr>
        <p:spPr>
          <a:xfrm>
            <a:off x="204787" y="3404087"/>
            <a:ext cx="8446416" cy="954107"/>
          </a:xfrm>
          <a:prstGeom prst="rect">
            <a:avLst/>
          </a:prstGeom>
          <a:noFill/>
          <a:ln w="28575">
            <a:solidFill>
              <a:srgbClr val="FF0000"/>
            </a:solidFill>
          </a:ln>
        </p:spPr>
        <p:txBody>
          <a:bodyPr wrap="square" rtlCol="0">
            <a:spAutoFit/>
          </a:bodyPr>
          <a:lstStyle/>
          <a:p>
            <a:r>
              <a:rPr lang="ro-RO" sz="1400" b="1" dirty="0">
                <a:latin typeface="+mj-lt"/>
              </a:rPr>
              <a:t>Provocări</a:t>
            </a:r>
            <a:r>
              <a:rPr lang="de-DE" sz="1400" b="1" dirty="0">
                <a:latin typeface="+mj-lt"/>
              </a:rPr>
              <a:t>:</a:t>
            </a:r>
          </a:p>
          <a:p>
            <a:pPr marL="285750" indent="-285750">
              <a:buFont typeface="Arial" panose="020B0604020202020204" pitchFamily="34" charset="0"/>
              <a:buChar char="•"/>
            </a:pPr>
            <a:r>
              <a:rPr lang="vi-VN" sz="1400" dirty="0">
                <a:latin typeface="+mj-lt"/>
              </a:rPr>
              <a:t>Orizontul planului de afaceri</a:t>
            </a:r>
            <a:r>
              <a:rPr lang="ro-RO" sz="1400" dirty="0">
                <a:latin typeface="+mj-lt"/>
              </a:rPr>
              <a:t> (BP)</a:t>
            </a:r>
            <a:r>
              <a:rPr lang="vi-VN" sz="1400" dirty="0">
                <a:latin typeface="+mj-lt"/>
              </a:rPr>
              <a:t> până când MTP devine operațional, </a:t>
            </a:r>
            <a:r>
              <a:rPr lang="vi-VN" sz="1400" dirty="0">
                <a:solidFill>
                  <a:srgbClr val="FF0000"/>
                </a:solidFill>
                <a:latin typeface="+mj-lt"/>
              </a:rPr>
              <a:t>întreprinderile AC nu operează încă ca OR</a:t>
            </a:r>
            <a:r>
              <a:rPr lang="vi-VN" sz="1400" dirty="0">
                <a:latin typeface="+mj-lt"/>
              </a:rPr>
              <a:t>; efectele noilor sisteme vor trebui luate în considerare în actualizările BP</a:t>
            </a:r>
            <a:endParaRPr lang="ro-RO" sz="1400" dirty="0">
              <a:latin typeface="+mj-lt"/>
            </a:endParaRPr>
          </a:p>
          <a:p>
            <a:pPr marL="285750" indent="-285750">
              <a:buFont typeface="Arial" panose="020B0604020202020204" pitchFamily="34" charset="0"/>
              <a:buChar char="•"/>
            </a:pPr>
            <a:r>
              <a:rPr lang="vi-VN" sz="1400" dirty="0">
                <a:latin typeface="+mj-lt"/>
              </a:rPr>
              <a:t>Monitorizarea KPI / Compilarea datelor de către AC este încă dificilă</a:t>
            </a:r>
            <a:r>
              <a:rPr lang="de-DE" sz="1400" dirty="0">
                <a:latin typeface="+mj-lt"/>
              </a:rPr>
              <a:t> </a:t>
            </a:r>
          </a:p>
        </p:txBody>
      </p:sp>
    </p:spTree>
    <p:extLst>
      <p:ext uri="{BB962C8B-B14F-4D97-AF65-F5344CB8AC3E}">
        <p14:creationId xmlns:p14="http://schemas.microsoft.com/office/powerpoint/2010/main" val="408735885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17252-16A7-3935-F3C9-09CE2B1556F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6B3C56D-EA89-90A9-7421-E9DF3AF57F04}"/>
              </a:ext>
            </a:extLst>
          </p:cNvPr>
          <p:cNvSpPr txBox="1">
            <a:spLocks/>
          </p:cNvSpPr>
          <p:nvPr/>
        </p:nvSpPr>
        <p:spPr bwMode="auto">
          <a:xfrm>
            <a:off x="86852" y="675009"/>
            <a:ext cx="9057148" cy="422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AM-5 </a:t>
            </a:r>
            <a:r>
              <a:rPr lang="pt-BR" sz="1600" cap="none" dirty="0">
                <a:highlight>
                  <a:srgbClr val="FFCC00"/>
                </a:highlight>
              </a:rPr>
              <a:t>Dezvoltarea resurselor umane (CL și ST</a:t>
            </a:r>
            <a:r>
              <a:rPr lang="de-DE" sz="1600" cap="none" dirty="0">
                <a:highlight>
                  <a:srgbClr val="FFCC00"/>
                </a:highlight>
                <a:latin typeface="+mj-lt"/>
              </a:rPr>
              <a:t>)</a:t>
            </a:r>
          </a:p>
          <a:p>
            <a:endParaRPr lang="de-DE" sz="1600" u="sng" cap="none" dirty="0">
              <a:highlight>
                <a:srgbClr val="FFCC00"/>
              </a:highlight>
            </a:endParaRPr>
          </a:p>
        </p:txBody>
      </p:sp>
      <p:sp>
        <p:nvSpPr>
          <p:cNvPr id="9" name="Rechteck: abgerundete Ecken 8">
            <a:extLst>
              <a:ext uri="{FF2B5EF4-FFF2-40B4-BE49-F238E27FC236}">
                <a16:creationId xmlns:a16="http://schemas.microsoft.com/office/drawing/2014/main" id="{9F3189A9-6508-081F-846A-9DBCE99484E0}"/>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E016FD3A-7C33-0E51-8117-FC297D710336}"/>
              </a:ext>
            </a:extLst>
          </p:cNvPr>
          <p:cNvSpPr txBox="1"/>
          <p:nvPr/>
        </p:nvSpPr>
        <p:spPr>
          <a:xfrm>
            <a:off x="197962" y="1033272"/>
            <a:ext cx="8587817" cy="2677656"/>
          </a:xfrm>
          <a:prstGeom prst="rect">
            <a:avLst/>
          </a:prstGeom>
          <a:noFill/>
          <a:ln w="28575">
            <a:solidFill>
              <a:srgbClr val="008000"/>
            </a:solidFill>
          </a:ln>
        </p:spPr>
        <p:txBody>
          <a:bodyPr wrap="square" rtlCol="0">
            <a:spAutoFit/>
          </a:bodyPr>
          <a:lstStyle/>
          <a:p>
            <a:r>
              <a:rPr lang="vi-VN" sz="1400" b="1" dirty="0">
                <a:latin typeface="+mj-lt"/>
              </a:rPr>
              <a:t>Activități și realizări </a:t>
            </a:r>
            <a:r>
              <a:rPr lang="de-DE" sz="1400" b="1" dirty="0">
                <a:latin typeface="+mj-lt"/>
              </a:rPr>
              <a:t>:</a:t>
            </a:r>
          </a:p>
          <a:p>
            <a:pPr marL="285750" indent="-285750">
              <a:buFont typeface="Arial" panose="020B0604020202020204" pitchFamily="34" charset="0"/>
              <a:buChar char="•"/>
            </a:pPr>
            <a:r>
              <a:rPr lang="vi-VN" sz="1400" dirty="0">
                <a:latin typeface="+mj-lt"/>
              </a:rPr>
              <a:t>Cooperare strânsă și consultanță intensivă, precum și desfășurarea mai multor cursuri de instruire dedicate pentru AC Strășeni și Călărași în domeniul managementului resurselor umane și al structurii organizaționale</a:t>
            </a:r>
          </a:p>
          <a:p>
            <a:pPr marL="285750" indent="-285750">
              <a:buFont typeface="Arial" panose="020B0604020202020204" pitchFamily="34" charset="0"/>
              <a:buChar char="•"/>
            </a:pPr>
            <a:r>
              <a:rPr lang="vi-VN" sz="1400" dirty="0">
                <a:latin typeface="+mj-lt"/>
              </a:rPr>
              <a:t>Structuri organizaționale elaborate pentru ambele AC, inițial în 2023, discutate, actualizate și aprobate în 2025, sub rezerva aprobării Consiliului</a:t>
            </a:r>
          </a:p>
          <a:p>
            <a:pPr marL="285750" indent="-285750">
              <a:buFont typeface="Arial" panose="020B0604020202020204" pitchFamily="34" charset="0"/>
              <a:buChar char="•"/>
            </a:pPr>
            <a:r>
              <a:rPr lang="vi-VN" sz="1400" dirty="0">
                <a:latin typeface="+mj-lt"/>
              </a:rPr>
              <a:t>Elaborarea planurilor de acțiune în domeniul resurselor umane pentru ambele AC cu previziuni pe termen scurt (2023-2024) și pe termen mediu/lung (începând cu 2025); sprijin periodic pentru implementare</a:t>
            </a:r>
          </a:p>
          <a:p>
            <a:pPr marL="285750" indent="-285750">
              <a:buFont typeface="Arial" panose="020B0604020202020204" pitchFamily="34" charset="0"/>
              <a:buChar char="•"/>
            </a:pPr>
            <a:r>
              <a:rPr lang="vi-VN" sz="1400" dirty="0">
                <a:latin typeface="+mj-lt"/>
              </a:rPr>
              <a:t>Elaborarea unui pachet exhaustiv de politici și proceduri în domeniul resurselor umane</a:t>
            </a:r>
          </a:p>
          <a:p>
            <a:pPr marL="285750" indent="-285750">
              <a:buFont typeface="Arial" panose="020B0604020202020204" pitchFamily="34" charset="0"/>
              <a:buChar char="•"/>
            </a:pPr>
            <a:r>
              <a:rPr lang="vi-VN" sz="1400" dirty="0">
                <a:latin typeface="+mj-lt"/>
              </a:rPr>
              <a:t>Elaborarea detaliată a fișelor de post în conformitate cu structurile organizaționale</a:t>
            </a:r>
          </a:p>
          <a:p>
            <a:pPr marL="285750" indent="-285750">
              <a:buFont typeface="Arial" panose="020B0604020202020204" pitchFamily="34" charset="0"/>
              <a:buChar char="•"/>
            </a:pPr>
            <a:r>
              <a:rPr lang="vi-VN" sz="1400" dirty="0">
                <a:latin typeface="+mj-lt"/>
              </a:rPr>
              <a:t>A fost elaborat un regulament consacrat comunicării interne și externe pentru ambele AC</a:t>
            </a:r>
            <a:r>
              <a:rPr lang="en-US" sz="1400" dirty="0">
                <a:effectLst/>
                <a:latin typeface="Arial" panose="020B0604020202020204" pitchFamily="34" charset="0"/>
                <a:ea typeface="Times New Roman" panose="02020603050405020304" pitchFamily="18" charset="0"/>
                <a:cs typeface="Calibri" panose="020F0502020204030204" pitchFamily="34" charset="0"/>
              </a:rPr>
              <a:t>.</a:t>
            </a:r>
            <a:endParaRPr lang="en-GB" sz="1400" dirty="0">
              <a:effectLst/>
              <a:latin typeface="Arial" panose="020B0604020202020204" pitchFamily="34" charset="0"/>
              <a:ea typeface="Times New Roman" panose="02020603050405020304" pitchFamily="18" charset="0"/>
              <a:cs typeface="Calibri" panose="020F0502020204030204" pitchFamily="34" charset="0"/>
            </a:endParaRPr>
          </a:p>
        </p:txBody>
      </p:sp>
      <p:sp>
        <p:nvSpPr>
          <p:cNvPr id="5" name="Textfeld 4">
            <a:extLst>
              <a:ext uri="{FF2B5EF4-FFF2-40B4-BE49-F238E27FC236}">
                <a16:creationId xmlns:a16="http://schemas.microsoft.com/office/drawing/2014/main" id="{BD3FD452-C645-590A-7BD5-1F0F0CECD254}"/>
              </a:ext>
            </a:extLst>
          </p:cNvPr>
          <p:cNvSpPr txBox="1"/>
          <p:nvPr/>
        </p:nvSpPr>
        <p:spPr>
          <a:xfrm>
            <a:off x="197963" y="4353800"/>
            <a:ext cx="8587818" cy="2031325"/>
          </a:xfrm>
          <a:prstGeom prst="rect">
            <a:avLst/>
          </a:prstGeom>
          <a:noFill/>
          <a:ln w="28575">
            <a:solidFill>
              <a:srgbClr val="00B0F0"/>
            </a:solidFill>
          </a:ln>
        </p:spPr>
        <p:txBody>
          <a:bodyPr wrap="square" rtlCol="0">
            <a:spAutoFit/>
          </a:bodyPr>
          <a:lstStyle/>
          <a:p>
            <a:r>
              <a:rPr lang="ro-RO" sz="1400" b="1" dirty="0">
                <a:latin typeface="+mj-lt"/>
              </a:rPr>
              <a:t>Necesități pentru Faza </a:t>
            </a:r>
            <a:r>
              <a:rPr lang="de-DE" sz="1400" b="1" dirty="0">
                <a:latin typeface="+mj-lt"/>
              </a:rPr>
              <a:t>2:</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în revizuirea/stabilirea treptelor salariale/ schemelor de plată pentru SA</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în recrutare pentru SA</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Instruire continuă la locul de muncă a cadrelor responsabile cu gestionarea resurselor umane în baza politicilor și procedurilor de resurse umane elaborate</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Instruire pentru managementul de top în materie de gestionare a utilităților, conducere și bună guvernanță pentru SA</a:t>
            </a:r>
          </a:p>
          <a:p>
            <a:pPr marL="285750" lvl="0" indent="-285750" algn="just">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pentru actualizarea software-ului în ceea ce privește modulul de resurse umane (actualizare) în cadrul ERP (dacă este disponibil)</a:t>
            </a:r>
            <a:endParaRPr lang="en-GB" sz="14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6" name="Textfeld 5">
            <a:extLst>
              <a:ext uri="{FF2B5EF4-FFF2-40B4-BE49-F238E27FC236}">
                <a16:creationId xmlns:a16="http://schemas.microsoft.com/office/drawing/2014/main" id="{49F29725-3CCB-3012-24B4-0DCA3729625D}"/>
              </a:ext>
            </a:extLst>
          </p:cNvPr>
          <p:cNvSpPr txBox="1"/>
          <p:nvPr/>
        </p:nvSpPr>
        <p:spPr>
          <a:xfrm>
            <a:off x="197963" y="3771055"/>
            <a:ext cx="8587818" cy="523220"/>
          </a:xfrm>
          <a:prstGeom prst="rect">
            <a:avLst/>
          </a:prstGeom>
          <a:noFill/>
          <a:ln w="28575">
            <a:solidFill>
              <a:srgbClr val="FF0000"/>
            </a:solidFill>
          </a:ln>
        </p:spPr>
        <p:txBody>
          <a:bodyPr wrap="square" rtlCol="0">
            <a:spAutoFit/>
          </a:bodyPr>
          <a:lstStyle/>
          <a:p>
            <a:r>
              <a:rPr lang="ro-RO" sz="1400" b="1" dirty="0">
                <a:latin typeface="+mj-lt"/>
              </a:rPr>
              <a:t>Provocări</a:t>
            </a:r>
            <a:r>
              <a:rPr lang="de-DE" sz="1400" b="1" dirty="0">
                <a:latin typeface="+mj-lt"/>
              </a:rPr>
              <a:t>:</a:t>
            </a:r>
          </a:p>
          <a:p>
            <a:pPr marL="285750" indent="-285750">
              <a:buFont typeface="Arial" panose="020B0604020202020204" pitchFamily="34" charset="0"/>
              <a:buChar char="•"/>
            </a:pPr>
            <a:r>
              <a:rPr lang="it-IT" sz="1400" dirty="0">
                <a:latin typeface="Arial" panose="020B0604020202020204" pitchFamily="34" charset="0"/>
                <a:ea typeface="Times New Roman" panose="02020603050405020304" pitchFamily="18" charset="0"/>
                <a:cs typeface="Times New Roman" panose="02020603050405020304" pitchFamily="18" charset="0"/>
              </a:rPr>
              <a:t>Dificultăți în recrutarea și angajarea personalului calificat </a:t>
            </a:r>
            <a:endParaRPr lang="de-DE" sz="1400" dirty="0">
              <a:latin typeface="+mj-lt"/>
            </a:endParaRPr>
          </a:p>
        </p:txBody>
      </p:sp>
    </p:spTree>
    <p:extLst>
      <p:ext uri="{BB962C8B-B14F-4D97-AF65-F5344CB8AC3E}">
        <p14:creationId xmlns:p14="http://schemas.microsoft.com/office/powerpoint/2010/main" val="4329997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0A480-A38C-E064-0076-4C8081163C4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18A76B4-DB45-1178-6976-EB67FBEAD00E}"/>
              </a:ext>
            </a:extLst>
          </p:cNvPr>
          <p:cNvSpPr txBox="1">
            <a:spLocks/>
          </p:cNvSpPr>
          <p:nvPr/>
        </p:nvSpPr>
        <p:spPr bwMode="auto">
          <a:xfrm>
            <a:off x="86852" y="769941"/>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AM-6 </a:t>
            </a:r>
            <a:r>
              <a:rPr lang="vi-VN" sz="1600" cap="none" dirty="0">
                <a:highlight>
                  <a:srgbClr val="FFCC00"/>
                </a:highlight>
              </a:rPr>
              <a:t>Management financiar și </a:t>
            </a:r>
            <a:r>
              <a:rPr lang="ro-RO" sz="1600" cap="none" dirty="0">
                <a:highlight>
                  <a:srgbClr val="FFCC00"/>
                </a:highlight>
              </a:rPr>
              <a:t>sprijin </a:t>
            </a:r>
            <a:r>
              <a:rPr lang="vi-VN" sz="1600" cap="none" dirty="0">
                <a:highlight>
                  <a:srgbClr val="FFCC00"/>
                </a:highlight>
              </a:rPr>
              <a:t>tarifar (CL și ST</a:t>
            </a:r>
            <a:r>
              <a:rPr lang="de-DE" sz="1600" cap="none" dirty="0">
                <a:highlight>
                  <a:srgbClr val="FFCC00"/>
                </a:highlight>
                <a:latin typeface="+mj-lt"/>
              </a:rPr>
              <a:t>)</a:t>
            </a:r>
            <a:endParaRPr lang="de-DE" sz="1600" u="sng" cap="none" dirty="0">
              <a:highlight>
                <a:srgbClr val="FFCC00"/>
              </a:highlight>
            </a:endParaRPr>
          </a:p>
        </p:txBody>
      </p:sp>
      <p:sp>
        <p:nvSpPr>
          <p:cNvPr id="9" name="Rechteck: abgerundete Ecken 8">
            <a:extLst>
              <a:ext uri="{FF2B5EF4-FFF2-40B4-BE49-F238E27FC236}">
                <a16:creationId xmlns:a16="http://schemas.microsoft.com/office/drawing/2014/main" id="{716783E0-5E1B-4A33-34AC-48DF22D43584}"/>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F644315B-7707-C487-2898-72C4412550C0}"/>
              </a:ext>
            </a:extLst>
          </p:cNvPr>
          <p:cNvSpPr txBox="1"/>
          <p:nvPr/>
        </p:nvSpPr>
        <p:spPr>
          <a:xfrm>
            <a:off x="170531" y="1122058"/>
            <a:ext cx="8625526" cy="1829283"/>
          </a:xfrm>
          <a:prstGeom prst="rect">
            <a:avLst/>
          </a:prstGeom>
          <a:noFill/>
          <a:ln w="28575">
            <a:solidFill>
              <a:srgbClr val="008000"/>
            </a:solidFill>
          </a:ln>
        </p:spPr>
        <p:txBody>
          <a:bodyPr wrap="square" rtlCol="0">
            <a:spAutoFit/>
          </a:bodyPr>
          <a:lstStyle/>
          <a:p>
            <a:r>
              <a:rPr lang="vi-VN" sz="1400" b="1" dirty="0">
                <a:latin typeface="+mj-lt"/>
              </a:rPr>
              <a:t>Activități și realizări</a:t>
            </a:r>
            <a:r>
              <a:rPr lang="de-DE" sz="1400" b="1" dirty="0">
                <a:latin typeface="+mj-lt"/>
              </a:rPr>
              <a:t>:</a:t>
            </a:r>
          </a:p>
          <a:p>
            <a:pPr marL="285750" indent="-285750">
              <a:buFont typeface="Arial" panose="020B0604020202020204" pitchFamily="34" charset="0"/>
              <a:buChar char="•"/>
            </a:pPr>
            <a:r>
              <a:rPr lang="vi-VN" sz="1400" dirty="0">
                <a:latin typeface="+mj-lt"/>
              </a:rPr>
              <a:t>Elaborarea planurilor de ajustare a tarifelor pentru ambele părți contractante și consultanță privind monitorizarea tarifelor în ceea ce privește cererile anuale ale ambelor părți contractante ulterior</a:t>
            </a:r>
          </a:p>
          <a:p>
            <a:pPr marL="285750" indent="-285750">
              <a:buFont typeface="Arial" panose="020B0604020202020204" pitchFamily="34" charset="0"/>
              <a:buChar char="•"/>
            </a:pPr>
            <a:r>
              <a:rPr lang="vi-VN" sz="1400" dirty="0">
                <a:latin typeface="+mj-lt"/>
              </a:rPr>
              <a:t>Evaluarea situației și a procedurilor financiare și elaborarea planurilor de acțiune privind gestiunea financiară pentru ambele părți contractante în decembrie 2023, urmată de sprijin pentru implementare</a:t>
            </a:r>
          </a:p>
          <a:p>
            <a:pPr marL="285750" indent="-285750">
              <a:buFont typeface="Arial" panose="020B0604020202020204" pitchFamily="34" charset="0"/>
              <a:buChar char="•"/>
            </a:pPr>
            <a:r>
              <a:rPr lang="vi-VN" sz="1400" dirty="0">
                <a:latin typeface="+mj-lt"/>
              </a:rPr>
              <a:t>Pregătirea procedurilor de contabilitate ABC / a centrelor de costuri pentru AC </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continuu în materie de management financiar și contabilitate /  diverse instruiri practice pentru </a:t>
            </a:r>
            <a:r>
              <a:rPr lang="ro-RO" sz="1400" dirty="0">
                <a:latin typeface="Arial" panose="020B0604020202020204" pitchFamily="34" charset="0"/>
                <a:ea typeface="Times New Roman" panose="02020603050405020304" pitchFamily="18" charset="0"/>
                <a:cs typeface="Arial" panose="020B0604020202020204" pitchFamily="34" charset="0"/>
              </a:rPr>
              <a:t>SA.</a:t>
            </a:r>
            <a:endParaRPr lang="vi-VN"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5" name="Textfeld 4">
            <a:extLst>
              <a:ext uri="{FF2B5EF4-FFF2-40B4-BE49-F238E27FC236}">
                <a16:creationId xmlns:a16="http://schemas.microsoft.com/office/drawing/2014/main" id="{74A8B293-5816-6CB4-0653-2EC1A4F19831}"/>
              </a:ext>
            </a:extLst>
          </p:cNvPr>
          <p:cNvSpPr txBox="1"/>
          <p:nvPr/>
        </p:nvSpPr>
        <p:spPr>
          <a:xfrm>
            <a:off x="170531" y="4214435"/>
            <a:ext cx="8652951" cy="1674113"/>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continuu în materie de management financiar și contabilitate / instruire practică pentru </a:t>
            </a:r>
            <a:r>
              <a:rPr lang="ro-RO" sz="1400" dirty="0">
                <a:latin typeface="Arial" panose="020B0604020202020204" pitchFamily="34" charset="0"/>
                <a:ea typeface="Times New Roman" panose="02020603050405020304" pitchFamily="18" charset="0"/>
                <a:cs typeface="Arial" panose="020B0604020202020204" pitchFamily="34" charset="0"/>
              </a:rPr>
              <a:t>SA</a:t>
            </a:r>
            <a:endParaRPr lang="vi-VN" sz="1400" dirty="0">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Consultanță privind tarifele și taxele de concesiune (o dată pe an), inclusiv ACCh</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Regionalizare: Evidența contabilă pentru preluarea exploatării, analiza veniturilor și a costurilor din zona de preluare (de două ori pe an); Sprijin în vederea contabilizării activelor pentru SA și PEA</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pentru actualizarea software-ului în ceea ce privește 1</a:t>
            </a:r>
            <a:r>
              <a:rPr lang="ro-RO" sz="1400" dirty="0">
                <a:latin typeface="Arial" panose="020B0604020202020204" pitchFamily="34" charset="0"/>
                <a:ea typeface="Times New Roman" panose="02020603050405020304" pitchFamily="18" charset="0"/>
                <a:cs typeface="Arial" panose="020B0604020202020204" pitchFamily="34" charset="0"/>
              </a:rPr>
              <a:t>C</a:t>
            </a:r>
            <a:r>
              <a:rPr lang="vi-VN" sz="1400" dirty="0">
                <a:latin typeface="Arial" panose="020B0604020202020204" pitchFamily="34" charset="0"/>
                <a:ea typeface="Times New Roman" panose="02020603050405020304" pitchFamily="18" charset="0"/>
                <a:cs typeface="Arial" panose="020B0604020202020204" pitchFamily="34" charset="0"/>
              </a:rPr>
              <a:t>, inclusiv noi funcționalități pentru finanțe/ contabilitate</a:t>
            </a:r>
            <a:endParaRPr lang="en-GB"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feld 5">
            <a:extLst>
              <a:ext uri="{FF2B5EF4-FFF2-40B4-BE49-F238E27FC236}">
                <a16:creationId xmlns:a16="http://schemas.microsoft.com/office/drawing/2014/main" id="{F252955D-4DFA-268F-A58F-44D5ECA7B5C8}"/>
              </a:ext>
            </a:extLst>
          </p:cNvPr>
          <p:cNvSpPr txBox="1"/>
          <p:nvPr/>
        </p:nvSpPr>
        <p:spPr>
          <a:xfrm>
            <a:off x="184311" y="3299348"/>
            <a:ext cx="8625526" cy="523220"/>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Times New Roman" panose="02020603050405020304" pitchFamily="18" charset="0"/>
              </a:rPr>
              <a:t>Limitări privind metodologia tarifară inclusă în legislație; procese de aprobare de lungă durată.</a:t>
            </a:r>
            <a:endParaRPr lang="de-DE" sz="1400" dirty="0">
              <a:latin typeface="+mj-lt"/>
            </a:endParaRPr>
          </a:p>
        </p:txBody>
      </p:sp>
    </p:spTree>
    <p:extLst>
      <p:ext uri="{BB962C8B-B14F-4D97-AF65-F5344CB8AC3E}">
        <p14:creationId xmlns:p14="http://schemas.microsoft.com/office/powerpoint/2010/main" val="263926307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565DB-8766-0917-29F6-8530967BCA0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E8354B8-5052-3910-E2BB-1E054ECB0063}"/>
              </a:ext>
            </a:extLst>
          </p:cNvPr>
          <p:cNvSpPr txBox="1">
            <a:spLocks/>
          </p:cNvSpPr>
          <p:nvPr/>
        </p:nvSpPr>
        <p:spPr bwMode="auto">
          <a:xfrm>
            <a:off x="86852" y="673067"/>
            <a:ext cx="9057148" cy="598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92" tIns="45644" rIns="91292" bIns="45644" numCol="1" anchor="t" anchorCtr="0" compatLnSpc="1">
            <a:prstTxWarp prst="textNoShape">
              <a:avLst/>
            </a:prstTxWarp>
          </a:bodyPr>
          <a:lstStyle>
            <a:lvl1pPr algn="l" defTabSz="873104" rtl="0" eaLnBrk="1" fontAlgn="base" hangingPunct="1">
              <a:spcBef>
                <a:spcPct val="0"/>
              </a:spcBef>
              <a:spcAft>
                <a:spcPct val="0"/>
              </a:spcAft>
              <a:defRPr sz="2000" b="1" cap="small">
                <a:solidFill>
                  <a:srgbClr val="002060"/>
                </a:solidFill>
                <a:latin typeface="+mj-lt"/>
                <a:ea typeface="+mj-ea"/>
                <a:cs typeface="+mj-cs"/>
              </a:defRPr>
            </a:lvl1pPr>
            <a:lvl2pPr algn="l" defTabSz="873104" rtl="0" eaLnBrk="1" fontAlgn="base" hangingPunct="1">
              <a:spcBef>
                <a:spcPct val="0"/>
              </a:spcBef>
              <a:spcAft>
                <a:spcPct val="0"/>
              </a:spcAft>
              <a:defRPr sz="2000" b="1">
                <a:solidFill>
                  <a:srgbClr val="0099CC"/>
                </a:solidFill>
                <a:latin typeface="Arial" charset="0"/>
              </a:defRPr>
            </a:lvl2pPr>
            <a:lvl3pPr algn="l" defTabSz="873104" rtl="0" eaLnBrk="1" fontAlgn="base" hangingPunct="1">
              <a:spcBef>
                <a:spcPct val="0"/>
              </a:spcBef>
              <a:spcAft>
                <a:spcPct val="0"/>
              </a:spcAft>
              <a:defRPr sz="2000" b="1">
                <a:solidFill>
                  <a:srgbClr val="0099CC"/>
                </a:solidFill>
                <a:latin typeface="Arial" charset="0"/>
              </a:defRPr>
            </a:lvl3pPr>
            <a:lvl4pPr algn="l" defTabSz="873104" rtl="0" eaLnBrk="1" fontAlgn="base" hangingPunct="1">
              <a:spcBef>
                <a:spcPct val="0"/>
              </a:spcBef>
              <a:spcAft>
                <a:spcPct val="0"/>
              </a:spcAft>
              <a:defRPr sz="2000" b="1">
                <a:solidFill>
                  <a:srgbClr val="0099CC"/>
                </a:solidFill>
                <a:latin typeface="Arial" charset="0"/>
              </a:defRPr>
            </a:lvl4pPr>
            <a:lvl5pPr algn="l" defTabSz="873104" rtl="0" eaLnBrk="1" fontAlgn="base" hangingPunct="1">
              <a:spcBef>
                <a:spcPct val="0"/>
              </a:spcBef>
              <a:spcAft>
                <a:spcPct val="0"/>
              </a:spcAft>
              <a:defRPr sz="2000" b="1">
                <a:solidFill>
                  <a:srgbClr val="0099CC"/>
                </a:solidFill>
                <a:latin typeface="Arial" charset="0"/>
              </a:defRPr>
            </a:lvl5pPr>
            <a:lvl6pPr marL="457189" algn="l" defTabSz="873104" rtl="0" eaLnBrk="1" fontAlgn="base" hangingPunct="1">
              <a:spcBef>
                <a:spcPct val="0"/>
              </a:spcBef>
              <a:spcAft>
                <a:spcPct val="0"/>
              </a:spcAft>
              <a:defRPr sz="3200" b="1">
                <a:solidFill>
                  <a:srgbClr val="0099CC"/>
                </a:solidFill>
                <a:latin typeface="Arial" charset="0"/>
              </a:defRPr>
            </a:lvl6pPr>
            <a:lvl7pPr marL="914377" algn="l" defTabSz="873104" rtl="0" eaLnBrk="1" fontAlgn="base" hangingPunct="1">
              <a:spcBef>
                <a:spcPct val="0"/>
              </a:spcBef>
              <a:spcAft>
                <a:spcPct val="0"/>
              </a:spcAft>
              <a:defRPr sz="3200" b="1">
                <a:solidFill>
                  <a:srgbClr val="0099CC"/>
                </a:solidFill>
                <a:latin typeface="Arial" charset="0"/>
              </a:defRPr>
            </a:lvl7pPr>
            <a:lvl8pPr marL="1371566" algn="l" defTabSz="873104" rtl="0" eaLnBrk="1" fontAlgn="base" hangingPunct="1">
              <a:spcBef>
                <a:spcPct val="0"/>
              </a:spcBef>
              <a:spcAft>
                <a:spcPct val="0"/>
              </a:spcAft>
              <a:defRPr sz="3200" b="1">
                <a:solidFill>
                  <a:srgbClr val="0099CC"/>
                </a:solidFill>
                <a:latin typeface="Arial" charset="0"/>
              </a:defRPr>
            </a:lvl8pPr>
            <a:lvl9pPr marL="1828754" algn="l" defTabSz="873104" rtl="0" eaLnBrk="1" fontAlgn="base" hangingPunct="1">
              <a:spcBef>
                <a:spcPct val="0"/>
              </a:spcBef>
              <a:spcAft>
                <a:spcPct val="0"/>
              </a:spcAft>
              <a:defRPr sz="3200" b="1">
                <a:solidFill>
                  <a:srgbClr val="0099CC"/>
                </a:solidFill>
                <a:latin typeface="Arial" charset="0"/>
              </a:defRPr>
            </a:lvl9pPr>
          </a:lstStyle>
          <a:p>
            <a:pPr algn="ctr"/>
            <a:r>
              <a:rPr lang="de-DE" sz="1600" cap="none" dirty="0">
                <a:highlight>
                  <a:srgbClr val="FFCC00"/>
                </a:highlight>
              </a:rPr>
              <a:t>AM-7 </a:t>
            </a:r>
            <a:r>
              <a:rPr lang="de-DE" sz="1600" cap="none" dirty="0">
                <a:highlight>
                  <a:srgbClr val="FFCC00"/>
                </a:highlight>
                <a:latin typeface="+mj-lt"/>
              </a:rPr>
              <a:t>Management</a:t>
            </a:r>
            <a:r>
              <a:rPr lang="ro-RO" sz="1600" cap="none" dirty="0">
                <a:highlight>
                  <a:srgbClr val="FFCC00"/>
                </a:highlight>
                <a:latin typeface="+mj-lt"/>
              </a:rPr>
              <a:t>ul comercial</a:t>
            </a:r>
            <a:r>
              <a:rPr lang="de-DE" sz="1600" cap="none" dirty="0">
                <a:highlight>
                  <a:srgbClr val="FFCC00"/>
                </a:highlight>
                <a:latin typeface="+mj-lt"/>
              </a:rPr>
              <a:t>, </a:t>
            </a:r>
            <a:r>
              <a:rPr lang="ro-RO" sz="1600" cap="none" dirty="0">
                <a:highlight>
                  <a:srgbClr val="FFCC00"/>
                </a:highlight>
                <a:latin typeface="+mj-lt"/>
              </a:rPr>
              <a:t>facturare și încasare </a:t>
            </a:r>
            <a:r>
              <a:rPr lang="de-DE" sz="1600" cap="none" dirty="0">
                <a:highlight>
                  <a:srgbClr val="FFCC00"/>
                </a:highlight>
                <a:latin typeface="+mj-lt"/>
              </a:rPr>
              <a:t>(CL </a:t>
            </a:r>
            <a:r>
              <a:rPr lang="ro-RO" sz="1600" cap="none" dirty="0">
                <a:highlight>
                  <a:srgbClr val="FFCC00"/>
                </a:highlight>
                <a:latin typeface="+mj-lt"/>
              </a:rPr>
              <a:t>și </a:t>
            </a:r>
            <a:r>
              <a:rPr lang="de-DE" sz="1600" cap="none" dirty="0">
                <a:highlight>
                  <a:srgbClr val="FFCC00"/>
                </a:highlight>
                <a:latin typeface="+mj-lt"/>
              </a:rPr>
              <a:t>ST)</a:t>
            </a:r>
            <a:endParaRPr lang="de-DE" sz="1600" u="sng" cap="none" dirty="0">
              <a:highlight>
                <a:srgbClr val="FFCC00"/>
              </a:highlight>
            </a:endParaRPr>
          </a:p>
        </p:txBody>
      </p:sp>
      <p:sp>
        <p:nvSpPr>
          <p:cNvPr id="9" name="Rechteck: abgerundete Ecken 8">
            <a:extLst>
              <a:ext uri="{FF2B5EF4-FFF2-40B4-BE49-F238E27FC236}">
                <a16:creationId xmlns:a16="http://schemas.microsoft.com/office/drawing/2014/main" id="{2A8E1223-558D-C0EF-D01C-C5AEB08CFADA}"/>
              </a:ext>
            </a:extLst>
          </p:cNvPr>
          <p:cNvSpPr/>
          <p:nvPr/>
        </p:nvSpPr>
        <p:spPr bwMode="auto">
          <a:xfrm>
            <a:off x="2064774" y="1268362"/>
            <a:ext cx="4473678" cy="2487562"/>
          </a:xfrm>
          <a:prstGeom prst="roundRect">
            <a:avLst/>
          </a:prstGeom>
          <a:noFill/>
          <a:ln>
            <a:noFill/>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de-DE" sz="3200" b="0" i="0" u="none" strike="noStrike" cap="none" normalizeH="0" baseline="0" dirty="0">
              <a:ln>
                <a:noFill/>
              </a:ln>
              <a:solidFill>
                <a:schemeClr val="tx1"/>
              </a:solidFill>
              <a:effectLst/>
              <a:latin typeface="Frutiger 45 Light" pitchFamily="34" charset="0"/>
            </a:endParaRPr>
          </a:p>
        </p:txBody>
      </p:sp>
      <p:sp>
        <p:nvSpPr>
          <p:cNvPr id="2" name="Textfeld 1">
            <a:extLst>
              <a:ext uri="{FF2B5EF4-FFF2-40B4-BE49-F238E27FC236}">
                <a16:creationId xmlns:a16="http://schemas.microsoft.com/office/drawing/2014/main" id="{FA28F8DB-B365-FE4D-2961-8CA364207BC0}"/>
              </a:ext>
            </a:extLst>
          </p:cNvPr>
          <p:cNvSpPr txBox="1"/>
          <p:nvPr/>
        </p:nvSpPr>
        <p:spPr>
          <a:xfrm>
            <a:off x="170531" y="1039762"/>
            <a:ext cx="8446416" cy="2246769"/>
          </a:xfrm>
          <a:prstGeom prst="rect">
            <a:avLst/>
          </a:prstGeom>
          <a:noFill/>
          <a:ln w="28575">
            <a:solidFill>
              <a:srgbClr val="008000"/>
            </a:solidFill>
          </a:ln>
        </p:spPr>
        <p:txBody>
          <a:bodyPr wrap="square" rtlCol="0">
            <a:spAutoFit/>
          </a:bodyPr>
          <a:lstStyle/>
          <a:p>
            <a:r>
              <a:rPr lang="vi-VN" sz="1400" b="1" dirty="0"/>
              <a:t>Activități și realizări</a:t>
            </a:r>
            <a:r>
              <a:rPr lang="de-DE" sz="1400" b="1" dirty="0">
                <a:latin typeface="+mj-lt"/>
              </a:rPr>
              <a:t>:</a:t>
            </a:r>
          </a:p>
          <a:p>
            <a:pPr marL="285750" indent="-285750">
              <a:buFont typeface="Arial" panose="020B0604020202020204" pitchFamily="34" charset="0"/>
              <a:buChar char="•"/>
            </a:pPr>
            <a:r>
              <a:rPr lang="vi-VN" sz="1400" dirty="0">
                <a:latin typeface="+mj-lt"/>
              </a:rPr>
              <a:t>Evaluarea proceselor de facturare/încasare și a proceselor legate de clienți precum și pregătirea manualelor de proceduri comerciale standard pentru ambele AC </a:t>
            </a:r>
          </a:p>
          <a:p>
            <a:pPr marL="285750" indent="-285750">
              <a:buFont typeface="Arial" panose="020B0604020202020204" pitchFamily="34" charset="0"/>
              <a:buChar char="•"/>
            </a:pPr>
            <a:r>
              <a:rPr lang="vi-VN" sz="1400" dirty="0">
                <a:latin typeface="+mj-lt"/>
              </a:rPr>
              <a:t>O serie de instruiri și activități de pregătire desfășurate între 2024 și 2025 cu privire la procedurile comerciale la ambele societăți, inclusiv instruire privind gestionarea numerarului</a:t>
            </a:r>
          </a:p>
          <a:p>
            <a:pPr marL="285750" indent="-285750">
              <a:buFont typeface="Arial" panose="020B0604020202020204" pitchFamily="34" charset="0"/>
              <a:buChar char="•"/>
            </a:pPr>
            <a:r>
              <a:rPr lang="vi-VN" sz="1400" dirty="0">
                <a:latin typeface="+mj-lt"/>
              </a:rPr>
              <a:t>Analiza bazei de date a clienților luând în considerare datele comerciale și Analiza accesibilității: metodologii și niveluri reale de accesibilitate </a:t>
            </a:r>
          </a:p>
          <a:p>
            <a:pPr marL="285750" indent="-285750">
              <a:buFont typeface="Arial" panose="020B0604020202020204" pitchFamily="34" charset="0"/>
              <a:buChar char="•"/>
            </a:pPr>
            <a:r>
              <a:rPr lang="vi-VN" sz="1400" dirty="0">
                <a:latin typeface="+mj-lt"/>
              </a:rPr>
              <a:t>Actualizarea / personalizarea procedurilor comerciale în cooperare cu ambele AC </a:t>
            </a:r>
          </a:p>
          <a:p>
            <a:pPr marL="285750" indent="-285750">
              <a:buFont typeface="Arial" panose="020B0604020202020204" pitchFamily="34" charset="0"/>
              <a:buChar char="•"/>
            </a:pPr>
            <a:r>
              <a:rPr lang="vi-VN" sz="1400" dirty="0">
                <a:latin typeface="+mj-lt"/>
              </a:rPr>
              <a:t>Evaluarea racordurilor casnice (apă și apă uzată) în zonele de aprovizionare actuale și viitoare ale operatorilor regionali și recomandări pentru satisfacerea cererii crescute</a:t>
            </a:r>
            <a:endParaRPr lang="de-DE" sz="1400" dirty="0">
              <a:latin typeface="+mj-lt"/>
            </a:endParaRPr>
          </a:p>
        </p:txBody>
      </p:sp>
      <p:sp>
        <p:nvSpPr>
          <p:cNvPr id="5" name="Textfeld 4">
            <a:extLst>
              <a:ext uri="{FF2B5EF4-FFF2-40B4-BE49-F238E27FC236}">
                <a16:creationId xmlns:a16="http://schemas.microsoft.com/office/drawing/2014/main" id="{0DA252AD-AF96-2223-459A-66B2D84D2E62}"/>
              </a:ext>
            </a:extLst>
          </p:cNvPr>
          <p:cNvSpPr txBox="1"/>
          <p:nvPr/>
        </p:nvSpPr>
        <p:spPr>
          <a:xfrm>
            <a:off x="161387" y="4245280"/>
            <a:ext cx="8446416" cy="2135136"/>
          </a:xfrm>
          <a:prstGeom prst="rect">
            <a:avLst/>
          </a:prstGeom>
          <a:noFill/>
          <a:ln w="28575">
            <a:solidFill>
              <a:srgbClr val="00B0F0"/>
            </a:solidFill>
          </a:ln>
        </p:spPr>
        <p:txBody>
          <a:bodyPr wrap="square" rtlCol="0">
            <a:spAutoFit/>
          </a:bodyPr>
          <a:lstStyle/>
          <a:p>
            <a:r>
              <a:rPr lang="vi-VN" sz="1400" b="1" dirty="0"/>
              <a:t>Necesități pentru </a:t>
            </a:r>
            <a:r>
              <a:rPr lang="ro-RO" sz="1400" b="1" dirty="0"/>
              <a:t>F</a:t>
            </a:r>
            <a:r>
              <a:rPr lang="vi-VN" sz="1400" b="1" dirty="0"/>
              <a:t>aza 2</a:t>
            </a:r>
            <a:r>
              <a:rPr lang="de-DE" sz="1400" b="1" dirty="0">
                <a:latin typeface="+mj-lt"/>
              </a:rPr>
              <a:t>:</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Continuarea sprijinului acordat </a:t>
            </a:r>
            <a:r>
              <a:rPr lang="ro-RO" sz="1400" dirty="0">
                <a:latin typeface="Arial" panose="020B0604020202020204" pitchFamily="34" charset="0"/>
                <a:ea typeface="Times New Roman" panose="02020603050405020304" pitchFamily="18" charset="0"/>
                <a:cs typeface="Arial" panose="020B0604020202020204" pitchFamily="34" charset="0"/>
              </a:rPr>
              <a:t>în dom. </a:t>
            </a:r>
            <a:r>
              <a:rPr lang="vi-VN" sz="1400" dirty="0">
                <a:latin typeface="Arial" panose="020B0604020202020204" pitchFamily="34" charset="0"/>
                <a:ea typeface="Times New Roman" panose="02020603050405020304" pitchFamily="18" charset="0"/>
                <a:cs typeface="Arial" panose="020B0604020202020204" pitchFamily="34" charset="0"/>
              </a:rPr>
              <a:t>managementul</a:t>
            </a:r>
            <a:r>
              <a:rPr lang="ro-RO" sz="1400" dirty="0">
                <a:latin typeface="Arial" panose="020B0604020202020204" pitchFamily="34" charset="0"/>
                <a:ea typeface="Times New Roman" panose="02020603050405020304" pitchFamily="18" charset="0"/>
                <a:cs typeface="Arial" panose="020B0604020202020204" pitchFamily="34" charset="0"/>
              </a:rPr>
              <a:t>ui</a:t>
            </a:r>
            <a:r>
              <a:rPr lang="vi-VN" sz="1400" dirty="0">
                <a:latin typeface="Arial" panose="020B0604020202020204" pitchFamily="34" charset="0"/>
                <a:ea typeface="Times New Roman" panose="02020603050405020304" pitchFamily="18" charset="0"/>
                <a:cs typeface="Arial" panose="020B0604020202020204" pitchFamily="34" charset="0"/>
              </a:rPr>
              <a:t> comercial, îmbunătățirea bazei de date și managementul racordurilor, luând în considerare</a:t>
            </a:r>
            <a:r>
              <a:rPr lang="ro-RO" sz="1400" dirty="0">
                <a:latin typeface="Arial" panose="020B0604020202020204" pitchFamily="34" charset="0"/>
                <a:ea typeface="Times New Roman" panose="02020603050405020304" pitchFamily="18" charset="0"/>
                <a:cs typeface="Arial" panose="020B0604020202020204" pitchFamily="34" charset="0"/>
              </a:rPr>
              <a:t> </a:t>
            </a:r>
            <a:r>
              <a:rPr lang="vi-VN" sz="1400" dirty="0">
                <a:latin typeface="Arial" panose="020B0604020202020204" pitchFamily="34" charset="0"/>
                <a:ea typeface="Times New Roman" panose="02020603050405020304" pitchFamily="18" charset="0"/>
                <a:cs typeface="Arial" panose="020B0604020202020204" pitchFamily="34" charset="0"/>
              </a:rPr>
              <a:t>integrarea noilor </a:t>
            </a:r>
            <a:r>
              <a:rPr lang="ro-RO" sz="1400" dirty="0">
                <a:latin typeface="Arial" panose="020B0604020202020204" pitchFamily="34" charset="0"/>
                <a:ea typeface="Times New Roman" panose="02020603050405020304" pitchFamily="18" charset="0"/>
                <a:cs typeface="Arial" panose="020B0604020202020204" pitchFamily="34" charset="0"/>
              </a:rPr>
              <a:t>consumatori </a:t>
            </a:r>
            <a:r>
              <a:rPr lang="vi-VN" sz="1400" dirty="0">
                <a:latin typeface="Arial" panose="020B0604020202020204" pitchFamily="34" charset="0"/>
                <a:ea typeface="Times New Roman" panose="02020603050405020304" pitchFamily="18" charset="0"/>
                <a:cs typeface="Arial" panose="020B0604020202020204" pitchFamily="34" charset="0"/>
              </a:rPr>
              <a:t>din sate</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acordat pentru sondajele-pilot în rândul consumatorilor pentru a îmbunătăți baza de date și a reduce numărul de racorduri ilegale</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Dezvoltarea conceptului de contorizare a consumatorilor și de (actualizare) conectarea gospodăriilor</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Sprijin la actualizarea programului software 1-C, inclusiv noi funcționalități pentru facturare/colectare, CRM</a:t>
            </a:r>
          </a:p>
          <a:p>
            <a:pPr marL="285750" lvl="0" indent="-285750" algn="just">
              <a:lnSpc>
                <a:spcPct val="107000"/>
              </a:lnSpc>
              <a:spcAft>
                <a:spcPts val="0"/>
              </a:spcAft>
              <a:buFont typeface="Arial" panose="020B0604020202020204" pitchFamily="34" charset="0"/>
              <a:buChar char="•"/>
            </a:pPr>
            <a:r>
              <a:rPr lang="vi-VN" sz="1400" dirty="0">
                <a:latin typeface="Arial" panose="020B0604020202020204" pitchFamily="34" charset="0"/>
                <a:ea typeface="Times New Roman" panose="02020603050405020304" pitchFamily="18" charset="0"/>
                <a:cs typeface="Arial" panose="020B0604020202020204" pitchFamily="34" charset="0"/>
              </a:rPr>
              <a:t>Consiliere / sprijin în derularea contractelor cu consumatorii, dacă este necesar, pentru SA</a:t>
            </a:r>
          </a:p>
        </p:txBody>
      </p:sp>
      <p:sp>
        <p:nvSpPr>
          <p:cNvPr id="6" name="Textfeld 5">
            <a:extLst>
              <a:ext uri="{FF2B5EF4-FFF2-40B4-BE49-F238E27FC236}">
                <a16:creationId xmlns:a16="http://schemas.microsoft.com/office/drawing/2014/main" id="{664216FB-37C6-B3DF-AD39-7DB7E05736FB}"/>
              </a:ext>
            </a:extLst>
          </p:cNvPr>
          <p:cNvSpPr txBox="1"/>
          <p:nvPr/>
        </p:nvSpPr>
        <p:spPr>
          <a:xfrm>
            <a:off x="170531" y="3404485"/>
            <a:ext cx="8446416" cy="738664"/>
          </a:xfrm>
          <a:prstGeom prst="rect">
            <a:avLst/>
          </a:prstGeom>
          <a:noFill/>
          <a:ln w="28575">
            <a:solidFill>
              <a:srgbClr val="FF0000"/>
            </a:solidFill>
          </a:ln>
        </p:spPr>
        <p:txBody>
          <a:bodyPr wrap="square" rtlCol="0">
            <a:spAutoFit/>
          </a:bodyPr>
          <a:lstStyle/>
          <a:p>
            <a:r>
              <a:rPr lang="ro-RO" sz="1400" b="1" dirty="0"/>
              <a:t>Provocări</a:t>
            </a:r>
            <a:r>
              <a:rPr lang="de-DE" sz="1400" b="1" dirty="0">
                <a:latin typeface="+mj-lt"/>
              </a:rPr>
              <a:t>:</a:t>
            </a:r>
          </a:p>
          <a:p>
            <a:pPr marL="285750" indent="-285750">
              <a:buFont typeface="Arial" panose="020B0604020202020204" pitchFamily="34" charset="0"/>
              <a:buChar char="•"/>
            </a:pPr>
            <a:r>
              <a:rPr lang="vi-VN" sz="1400" dirty="0">
                <a:latin typeface="+mj-lt"/>
              </a:rPr>
              <a:t>Întrucât societățile pe acțiuni nu sunt încă operaționale, implementarea efectivă a procedurilor comerciale este pendinte</a:t>
            </a:r>
          </a:p>
        </p:txBody>
      </p:sp>
    </p:spTree>
    <p:extLst>
      <p:ext uri="{BB962C8B-B14F-4D97-AF65-F5344CB8AC3E}">
        <p14:creationId xmlns:p14="http://schemas.microsoft.com/office/powerpoint/2010/main" val="3882014589"/>
      </p:ext>
    </p:extLst>
  </p:cSld>
  <p:clrMapOvr>
    <a:masterClrMapping/>
  </p:clrMapOvr>
  <p:transition/>
</p:sld>
</file>

<file path=ppt/theme/theme1.xml><?xml version="1.0" encoding="utf-8"?>
<a:theme xmlns:a="http://schemas.openxmlformats.org/drawingml/2006/main" name="Theme1Sachsen Wasser Tech Audit">
  <a:themeElements>
    <a:clrScheme name="SaWa-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aWa-1">
      <a:majorFont>
        <a:latin typeface="Arial"/>
        <a:ea typeface=""/>
        <a:cs typeface=""/>
      </a:majorFont>
      <a:minorFont>
        <a:latin typeface="Frutiger 45 Light"/>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e-DE" sz="3200" b="0" i="0" u="none" strike="noStrike" cap="none" normalizeH="0" baseline="0" smtClean="0">
            <a:ln>
              <a:noFill/>
            </a:ln>
            <a:solidFill>
              <a:schemeClr val="tx1"/>
            </a:solidFill>
            <a:effectLst/>
            <a:latin typeface="Frutiger 45 Light" pitchFamily="34"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de-DE" sz="3200" b="0" i="0" u="none" strike="noStrike" cap="none" normalizeH="0" baseline="0" smtClean="0">
            <a:ln>
              <a:noFill/>
            </a:ln>
            <a:solidFill>
              <a:schemeClr val="tx1"/>
            </a:solidFill>
            <a:effectLst/>
            <a:latin typeface="Frutiger 45 Light" pitchFamily="34" charset="0"/>
          </a:defRPr>
        </a:defPPr>
      </a:lstStyle>
    </a:lnDef>
  </a:objectDefaults>
  <a:extraClrSchemeLst>
    <a:extraClrScheme>
      <a:clrScheme name="SaWa-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aWa-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aWa-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aWa-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aWa-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aWa-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aWa-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KOS 402 Template of Kick Off Presentation" id="{AF0B43D3-5E28-4964-9EEF-450B81F918AC}" vid="{2A1CB7F2-1C68-4960-8226-28C924F8EE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KOS 402 Template of Kick Off Presentation</Template>
  <TotalTime>583</TotalTime>
  <Words>3007</Words>
  <Application>Microsoft Macintosh PowerPoint</Application>
  <PresentationFormat>On-screen Show (4:3)</PresentationFormat>
  <Paragraphs>196</Paragraphs>
  <Slides>16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Frutiger 45 Light</vt:lpstr>
      <vt:lpstr>Roboto</vt:lpstr>
      <vt:lpstr>Symbol</vt:lpstr>
      <vt:lpstr>Wingdings</vt:lpstr>
      <vt:lpstr>Theme1Sachsen Wasser Tech Audit</vt:lpstr>
      <vt:lpstr>proiectul îmbunătățirea infrastructurii de apă în moldova centrală BMZ N° 2013 66 897 componenta măsuri complementare - faza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Water Supply and Sanitation in Moldova Centre BMZ N° 2013 66 897 Accompanying Measures - Phase I</dc:title>
  <dc:creator>Mujic, Fahrudin</dc:creator>
  <cp:lastModifiedBy>Aurelia Samson</cp:lastModifiedBy>
  <cp:revision>137</cp:revision>
  <cp:lastPrinted>2025-05-22T07:39:06Z</cp:lastPrinted>
  <dcterms:created xsi:type="dcterms:W3CDTF">2021-11-29T15:40:51Z</dcterms:created>
  <dcterms:modified xsi:type="dcterms:W3CDTF">2025-05-22T10:51:45Z</dcterms:modified>
</cp:coreProperties>
</file>