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4" r:id="rId2"/>
    <p:sldId id="285" r:id="rId3"/>
    <p:sldId id="287" r:id="rId4"/>
    <p:sldId id="277" r:id="rId5"/>
    <p:sldId id="279" r:id="rId6"/>
    <p:sldId id="281" r:id="rId7"/>
    <p:sldId id="280" r:id="rId8"/>
    <p:sldId id="282" r:id="rId9"/>
    <p:sldId id="290" r:id="rId10"/>
    <p:sldId id="292" r:id="rId11"/>
    <p:sldId id="293" r:id="rId12"/>
    <p:sldId id="294" r:id="rId13"/>
    <p:sldId id="295" r:id="rId14"/>
    <p:sldId id="296" r:id="rId15"/>
    <p:sldId id="300" r:id="rId16"/>
    <p:sldId id="301" r:id="rId17"/>
    <p:sldId id="302" r:id="rId18"/>
    <p:sldId id="303" r:id="rId19"/>
    <p:sldId id="307" r:id="rId20"/>
    <p:sldId id="308" r:id="rId21"/>
    <p:sldId id="309" r:id="rId22"/>
    <p:sldId id="310" r:id="rId23"/>
    <p:sldId id="311" r:id="rId24"/>
    <p:sldId id="312" r:id="rId25"/>
    <p:sldId id="313"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2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26" autoAdjust="0"/>
    <p:restoredTop sz="94660"/>
  </p:normalViewPr>
  <p:slideViewPr>
    <p:cSldViewPr>
      <p:cViewPr varScale="1">
        <p:scale>
          <a:sx n="113" d="100"/>
          <a:sy n="113" d="100"/>
        </p:scale>
        <p:origin x="145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6B6061-21FC-483F-8E6E-0F549C28068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EC252FC0-228A-4FB1-B90C-335689224508}">
      <dgm:prSet/>
      <dgm:spPr/>
      <dgm:t>
        <a:bodyPr/>
        <a:lstStyle/>
        <a:p>
          <a:r>
            <a:rPr lang="x-none" b="1"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Extrasul din registrul de stat al persoanelor juridice</a:t>
          </a:r>
          <a:endParaRPr lang="ru-RU" b="1" dirty="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dgm:t>
    </dgm:pt>
    <dgm:pt modelId="{0422B602-2CEC-4DE0-B868-ABB6718E8C9A}" type="parTrans" cxnId="{40D464A2-F8A9-4177-BCD6-8239A84CFA4B}">
      <dgm:prSet/>
      <dgm:spPr/>
      <dgm:t>
        <a:bodyPr/>
        <a:lstStyle/>
        <a:p>
          <a:endParaRPr lang="ru-RU" b="1">
            <a:solidFill>
              <a:schemeClr val="bg1"/>
            </a:solidFill>
            <a:effectLst>
              <a:outerShdw blurRad="38100" dist="38100" dir="2700000" algn="tl">
                <a:srgbClr val="000000">
                  <a:alpha val="43137"/>
                </a:srgbClr>
              </a:outerShdw>
            </a:effectLst>
            <a:latin typeface="+mn-lt"/>
          </a:endParaRPr>
        </a:p>
      </dgm:t>
    </dgm:pt>
    <dgm:pt modelId="{5206FAE0-8FD2-4536-942C-C4632C796214}" type="sibTrans" cxnId="{40D464A2-F8A9-4177-BCD6-8239A84CFA4B}">
      <dgm:prSet/>
      <dgm:spPr/>
      <dgm:t>
        <a:bodyPr/>
        <a:lstStyle/>
        <a:p>
          <a:endParaRPr lang="ru-RU" b="1">
            <a:solidFill>
              <a:schemeClr val="bg1"/>
            </a:solidFill>
            <a:effectLst>
              <a:outerShdw blurRad="38100" dist="38100" dir="2700000" algn="tl">
                <a:srgbClr val="000000">
                  <a:alpha val="43137"/>
                </a:srgbClr>
              </a:outerShdw>
            </a:effectLst>
            <a:latin typeface="+mn-lt"/>
          </a:endParaRPr>
        </a:p>
      </dgm:t>
    </dgm:pt>
    <dgm:pt modelId="{E2329686-A7D8-4C2D-A9D2-24F0DB3FFBEC}">
      <dgm:prSet/>
      <dgm:spPr/>
      <dgm:t>
        <a:bodyPr/>
        <a:lstStyle/>
        <a:p>
          <a:r>
            <a:rPr lang="ro-RO" b="1"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Extras din registrul cadastral al bunurilor imobile </a:t>
          </a:r>
          <a:r>
            <a:rPr lang="ro-RO"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(care va confirma dreptul de proprietate asupra terenurilor / clădirilor sau a infrastructurii)</a:t>
          </a:r>
          <a:endParaRPr lang="ru-RU" b="0" dirty="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dgm:t>
    </dgm:pt>
    <dgm:pt modelId="{FAB156B2-EDDA-4811-AA89-F844689FF5B1}" type="parTrans" cxnId="{512245DF-F45F-4F6C-80F9-5F4E0237D2BE}">
      <dgm:prSet/>
      <dgm:spPr/>
      <dgm:t>
        <a:bodyPr/>
        <a:lstStyle/>
        <a:p>
          <a:endParaRPr lang="ru-RU" b="1">
            <a:solidFill>
              <a:schemeClr val="bg1"/>
            </a:solidFill>
            <a:effectLst>
              <a:outerShdw blurRad="38100" dist="38100" dir="2700000" algn="tl">
                <a:srgbClr val="000000">
                  <a:alpha val="43137"/>
                </a:srgbClr>
              </a:outerShdw>
            </a:effectLst>
            <a:latin typeface="+mn-lt"/>
          </a:endParaRPr>
        </a:p>
      </dgm:t>
    </dgm:pt>
    <dgm:pt modelId="{5ECDE2CA-5C37-48AA-8898-F1B7F24D058F}" type="sibTrans" cxnId="{512245DF-F45F-4F6C-80F9-5F4E0237D2BE}">
      <dgm:prSet/>
      <dgm:spPr/>
      <dgm:t>
        <a:bodyPr/>
        <a:lstStyle/>
        <a:p>
          <a:endParaRPr lang="ru-RU" b="1">
            <a:solidFill>
              <a:schemeClr val="bg1"/>
            </a:solidFill>
            <a:effectLst>
              <a:outerShdw blurRad="38100" dist="38100" dir="2700000" algn="tl">
                <a:srgbClr val="000000">
                  <a:alpha val="43137"/>
                </a:srgbClr>
              </a:outerShdw>
            </a:effectLst>
            <a:latin typeface="+mn-lt"/>
          </a:endParaRPr>
        </a:p>
      </dgm:t>
    </dgm:pt>
    <dgm:pt modelId="{CECB1A39-FC9C-43DE-B6D1-B6B3EA5E2726}">
      <dgm:prSet/>
      <dgm:spPr/>
      <dgm:t>
        <a:bodyPr/>
        <a:lstStyle/>
        <a:p>
          <a:r>
            <a:rPr lang="x-none" b="1"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Acordul de mediu </a:t>
          </a:r>
          <a:r>
            <a:rPr lang="x-none"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(pentru proiectele care cad sub incidența legii </a:t>
          </a:r>
          <a:r>
            <a:rPr lang="ro-RO"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Nr. 86 din 29-05-2014 </a:t>
          </a:r>
          <a:r>
            <a:rPr lang="x-none"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privind evaluarea impactului asupra mediului)</a:t>
          </a:r>
          <a:endParaRPr lang="ru-RU" b="0" dirty="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dgm:t>
    </dgm:pt>
    <dgm:pt modelId="{77CA7730-5CC7-460F-A0F9-9686DAD76FBE}" type="parTrans" cxnId="{AE297DAA-5798-4F71-9127-3CD2C90DD37D}">
      <dgm:prSet/>
      <dgm:spPr/>
      <dgm:t>
        <a:bodyPr/>
        <a:lstStyle/>
        <a:p>
          <a:endParaRPr lang="ru-RU" b="1">
            <a:solidFill>
              <a:schemeClr val="bg1"/>
            </a:solidFill>
            <a:effectLst>
              <a:outerShdw blurRad="38100" dist="38100" dir="2700000" algn="tl">
                <a:srgbClr val="000000">
                  <a:alpha val="43137"/>
                </a:srgbClr>
              </a:outerShdw>
            </a:effectLst>
            <a:latin typeface="+mn-lt"/>
          </a:endParaRPr>
        </a:p>
      </dgm:t>
    </dgm:pt>
    <dgm:pt modelId="{792C760A-7EDB-4D9D-B866-C52835902330}" type="sibTrans" cxnId="{AE297DAA-5798-4F71-9127-3CD2C90DD37D}">
      <dgm:prSet/>
      <dgm:spPr/>
      <dgm:t>
        <a:bodyPr/>
        <a:lstStyle/>
        <a:p>
          <a:endParaRPr lang="ru-RU" b="1">
            <a:solidFill>
              <a:schemeClr val="bg1"/>
            </a:solidFill>
            <a:effectLst>
              <a:outerShdw blurRad="38100" dist="38100" dir="2700000" algn="tl">
                <a:srgbClr val="000000">
                  <a:alpha val="43137"/>
                </a:srgbClr>
              </a:outerShdw>
            </a:effectLst>
            <a:latin typeface="+mn-lt"/>
          </a:endParaRPr>
        </a:p>
      </dgm:t>
    </dgm:pt>
    <dgm:pt modelId="{5A1D2F5C-B956-45DC-BA93-7593B7353C59}">
      <dgm:prSet/>
      <dgm:spPr/>
      <dgm:t>
        <a:bodyPr/>
        <a:lstStyle/>
        <a:p>
          <a:r>
            <a:rPr lang="x-none" b="1">
              <a:solidFill>
                <a:schemeClr val="bg1"/>
              </a:solidFill>
              <a:effectLst>
                <a:outerShdw blurRad="38100" dist="38100" dir="2700000" algn="tl">
                  <a:srgbClr val="000000">
                    <a:alpha val="43137"/>
                  </a:srgbClr>
                </a:outerShdw>
              </a:effectLst>
              <a:latin typeface="+mn-lt"/>
              <a:cs typeface="Times New Roman" panose="02020603050405020304" pitchFamily="18" charset="0"/>
            </a:rPr>
            <a:t>Proiectul tehnic și materialele grafice, schițele, desenele tehnice </a:t>
          </a:r>
          <a:r>
            <a:rPr lang="x-none" b="0">
              <a:solidFill>
                <a:schemeClr val="bg1"/>
              </a:solidFill>
              <a:effectLst>
                <a:outerShdw blurRad="38100" dist="38100" dir="2700000" algn="tl">
                  <a:srgbClr val="000000">
                    <a:alpha val="43137"/>
                  </a:srgbClr>
                </a:outerShdw>
              </a:effectLst>
              <a:latin typeface="+mn-lt"/>
              <a:cs typeface="Times New Roman" panose="02020603050405020304" pitchFamily="18" charset="0"/>
            </a:rPr>
            <a:t>(planul situațional, planul general, planurile arhitecturale)</a:t>
          </a:r>
          <a:endParaRPr lang="ru-RU" b="0" dirty="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dgm:t>
    </dgm:pt>
    <dgm:pt modelId="{BE21151F-F1F5-44D8-9A00-FE745324B285}" type="parTrans" cxnId="{7994C9BC-E1E1-4C88-A52F-90AC28FFFC8D}">
      <dgm:prSet/>
      <dgm:spPr/>
      <dgm:t>
        <a:bodyPr/>
        <a:lstStyle/>
        <a:p>
          <a:endParaRPr lang="en-GB"/>
        </a:p>
      </dgm:t>
    </dgm:pt>
    <dgm:pt modelId="{6BC101E4-1C0B-4CCB-9ED1-F9A969AF1883}" type="sibTrans" cxnId="{7994C9BC-E1E1-4C88-A52F-90AC28FFFC8D}">
      <dgm:prSet/>
      <dgm:spPr/>
      <dgm:t>
        <a:bodyPr/>
        <a:lstStyle/>
        <a:p>
          <a:endParaRPr lang="en-GB"/>
        </a:p>
      </dgm:t>
    </dgm:pt>
    <dgm:pt modelId="{B4D5BE44-882B-4D4E-B4DA-7B7A949D7355}" type="pres">
      <dgm:prSet presAssocID="{3E6B6061-21FC-483F-8E6E-0F549C280683}" presName="linear" presStyleCnt="0">
        <dgm:presLayoutVars>
          <dgm:animLvl val="lvl"/>
          <dgm:resizeHandles val="exact"/>
        </dgm:presLayoutVars>
      </dgm:prSet>
      <dgm:spPr/>
    </dgm:pt>
    <dgm:pt modelId="{9EC64BBD-030F-4CA8-AD5D-ED1AD028AD88}" type="pres">
      <dgm:prSet presAssocID="{EC252FC0-228A-4FB1-B90C-335689224508}" presName="parentText" presStyleLbl="node1" presStyleIdx="0" presStyleCnt="4">
        <dgm:presLayoutVars>
          <dgm:chMax val="0"/>
          <dgm:bulletEnabled val="1"/>
        </dgm:presLayoutVars>
      </dgm:prSet>
      <dgm:spPr/>
    </dgm:pt>
    <dgm:pt modelId="{D897FEA6-D654-42A2-B749-0A0774F3E740}" type="pres">
      <dgm:prSet presAssocID="{5206FAE0-8FD2-4536-942C-C4632C796214}" presName="spacer" presStyleCnt="0"/>
      <dgm:spPr/>
    </dgm:pt>
    <dgm:pt modelId="{9758EF61-6192-4E82-8D8E-3D3C5CD7A25C}" type="pres">
      <dgm:prSet presAssocID="{E2329686-A7D8-4C2D-A9D2-24F0DB3FFBEC}" presName="parentText" presStyleLbl="node1" presStyleIdx="1" presStyleCnt="4">
        <dgm:presLayoutVars>
          <dgm:chMax val="0"/>
          <dgm:bulletEnabled val="1"/>
        </dgm:presLayoutVars>
      </dgm:prSet>
      <dgm:spPr/>
    </dgm:pt>
    <dgm:pt modelId="{051ADC97-5DC3-43AF-835F-5576673D3048}" type="pres">
      <dgm:prSet presAssocID="{5ECDE2CA-5C37-48AA-8898-F1B7F24D058F}" presName="spacer" presStyleCnt="0"/>
      <dgm:spPr/>
    </dgm:pt>
    <dgm:pt modelId="{1CEDDD39-4AC3-45B5-8EAA-968D19E321E4}" type="pres">
      <dgm:prSet presAssocID="{CECB1A39-FC9C-43DE-B6D1-B6B3EA5E2726}" presName="parentText" presStyleLbl="node1" presStyleIdx="2" presStyleCnt="4">
        <dgm:presLayoutVars>
          <dgm:chMax val="0"/>
          <dgm:bulletEnabled val="1"/>
        </dgm:presLayoutVars>
      </dgm:prSet>
      <dgm:spPr/>
    </dgm:pt>
    <dgm:pt modelId="{CCD6BA8B-4CA0-47E1-B6F0-98A0B7FC82FE}" type="pres">
      <dgm:prSet presAssocID="{792C760A-7EDB-4D9D-B866-C52835902330}" presName="spacer" presStyleCnt="0"/>
      <dgm:spPr/>
    </dgm:pt>
    <dgm:pt modelId="{5FA39740-80AD-420A-8DF6-3C3A3782F47F}" type="pres">
      <dgm:prSet presAssocID="{5A1D2F5C-B956-45DC-BA93-7593B7353C59}" presName="parentText" presStyleLbl="node1" presStyleIdx="3" presStyleCnt="4">
        <dgm:presLayoutVars>
          <dgm:chMax val="0"/>
          <dgm:bulletEnabled val="1"/>
        </dgm:presLayoutVars>
      </dgm:prSet>
      <dgm:spPr/>
    </dgm:pt>
  </dgm:ptLst>
  <dgm:cxnLst>
    <dgm:cxn modelId="{74FD6302-8619-4740-A77E-8008BD1CFF29}" type="presOf" srcId="{CECB1A39-FC9C-43DE-B6D1-B6B3EA5E2726}" destId="{1CEDDD39-4AC3-45B5-8EAA-968D19E321E4}" srcOrd="0" destOrd="0" presId="urn:microsoft.com/office/officeart/2005/8/layout/vList2"/>
    <dgm:cxn modelId="{5D499534-DF46-443B-A240-0A0ED5F75DF3}" type="presOf" srcId="{EC252FC0-228A-4FB1-B90C-335689224508}" destId="{9EC64BBD-030F-4CA8-AD5D-ED1AD028AD88}" srcOrd="0" destOrd="0" presId="urn:microsoft.com/office/officeart/2005/8/layout/vList2"/>
    <dgm:cxn modelId="{7BF60135-AF2D-4A7A-8351-C1FB0A5C13B1}" type="presOf" srcId="{E2329686-A7D8-4C2D-A9D2-24F0DB3FFBEC}" destId="{9758EF61-6192-4E82-8D8E-3D3C5CD7A25C}" srcOrd="0" destOrd="0" presId="urn:microsoft.com/office/officeart/2005/8/layout/vList2"/>
    <dgm:cxn modelId="{6AAA1E40-CA74-4C96-B8CB-1FD55EE601E6}" type="presOf" srcId="{5A1D2F5C-B956-45DC-BA93-7593B7353C59}" destId="{5FA39740-80AD-420A-8DF6-3C3A3782F47F}" srcOrd="0" destOrd="0" presId="urn:microsoft.com/office/officeart/2005/8/layout/vList2"/>
    <dgm:cxn modelId="{C32E7D6E-6992-4643-9901-1E8AAF8F269A}" type="presOf" srcId="{3E6B6061-21FC-483F-8E6E-0F549C280683}" destId="{B4D5BE44-882B-4D4E-B4DA-7B7A949D7355}" srcOrd="0" destOrd="0" presId="urn:microsoft.com/office/officeart/2005/8/layout/vList2"/>
    <dgm:cxn modelId="{40D464A2-F8A9-4177-BCD6-8239A84CFA4B}" srcId="{3E6B6061-21FC-483F-8E6E-0F549C280683}" destId="{EC252FC0-228A-4FB1-B90C-335689224508}" srcOrd="0" destOrd="0" parTransId="{0422B602-2CEC-4DE0-B868-ABB6718E8C9A}" sibTransId="{5206FAE0-8FD2-4536-942C-C4632C796214}"/>
    <dgm:cxn modelId="{AE297DAA-5798-4F71-9127-3CD2C90DD37D}" srcId="{3E6B6061-21FC-483F-8E6E-0F549C280683}" destId="{CECB1A39-FC9C-43DE-B6D1-B6B3EA5E2726}" srcOrd="2" destOrd="0" parTransId="{77CA7730-5CC7-460F-A0F9-9686DAD76FBE}" sibTransId="{792C760A-7EDB-4D9D-B866-C52835902330}"/>
    <dgm:cxn modelId="{7994C9BC-E1E1-4C88-A52F-90AC28FFFC8D}" srcId="{3E6B6061-21FC-483F-8E6E-0F549C280683}" destId="{5A1D2F5C-B956-45DC-BA93-7593B7353C59}" srcOrd="3" destOrd="0" parTransId="{BE21151F-F1F5-44D8-9A00-FE745324B285}" sibTransId="{6BC101E4-1C0B-4CCB-9ED1-F9A969AF1883}"/>
    <dgm:cxn modelId="{512245DF-F45F-4F6C-80F9-5F4E0237D2BE}" srcId="{3E6B6061-21FC-483F-8E6E-0F549C280683}" destId="{E2329686-A7D8-4C2D-A9D2-24F0DB3FFBEC}" srcOrd="1" destOrd="0" parTransId="{FAB156B2-EDDA-4811-AA89-F844689FF5B1}" sibTransId="{5ECDE2CA-5C37-48AA-8898-F1B7F24D058F}"/>
    <dgm:cxn modelId="{80C95526-D590-4946-9D7C-E202F994006F}" type="presParOf" srcId="{B4D5BE44-882B-4D4E-B4DA-7B7A949D7355}" destId="{9EC64BBD-030F-4CA8-AD5D-ED1AD028AD88}" srcOrd="0" destOrd="0" presId="urn:microsoft.com/office/officeart/2005/8/layout/vList2"/>
    <dgm:cxn modelId="{BB2E35FF-6CBD-45C8-AA09-FE9CA5846CC5}" type="presParOf" srcId="{B4D5BE44-882B-4D4E-B4DA-7B7A949D7355}" destId="{D897FEA6-D654-42A2-B749-0A0774F3E740}" srcOrd="1" destOrd="0" presId="urn:microsoft.com/office/officeart/2005/8/layout/vList2"/>
    <dgm:cxn modelId="{EB38FE45-773D-4EB4-8229-D35912DB7CD9}" type="presParOf" srcId="{B4D5BE44-882B-4D4E-B4DA-7B7A949D7355}" destId="{9758EF61-6192-4E82-8D8E-3D3C5CD7A25C}" srcOrd="2" destOrd="0" presId="urn:microsoft.com/office/officeart/2005/8/layout/vList2"/>
    <dgm:cxn modelId="{4D45337C-7CF3-4DBC-9514-9F9DDD86BFB7}" type="presParOf" srcId="{B4D5BE44-882B-4D4E-B4DA-7B7A949D7355}" destId="{051ADC97-5DC3-43AF-835F-5576673D3048}" srcOrd="3" destOrd="0" presId="urn:microsoft.com/office/officeart/2005/8/layout/vList2"/>
    <dgm:cxn modelId="{356F409C-D134-4341-8B13-DD3C775CD4AA}" type="presParOf" srcId="{B4D5BE44-882B-4D4E-B4DA-7B7A949D7355}" destId="{1CEDDD39-4AC3-45B5-8EAA-968D19E321E4}" srcOrd="4" destOrd="0" presId="urn:microsoft.com/office/officeart/2005/8/layout/vList2"/>
    <dgm:cxn modelId="{8D22FD87-883A-4FEA-B6DB-DEF3E92A9F5E}" type="presParOf" srcId="{B4D5BE44-882B-4D4E-B4DA-7B7A949D7355}" destId="{CCD6BA8B-4CA0-47E1-B6F0-98A0B7FC82FE}" srcOrd="5" destOrd="0" presId="urn:microsoft.com/office/officeart/2005/8/layout/vList2"/>
    <dgm:cxn modelId="{72F704E0-534A-494A-957C-05C2D171EC18}" type="presParOf" srcId="{B4D5BE44-882B-4D4E-B4DA-7B7A949D7355}" destId="{5FA39740-80AD-420A-8DF6-3C3A3782F47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F44845-F008-4B56-BB33-65AF5B208A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E810348-9ADF-45D1-8DB7-83AD767C4BA3}">
      <dgm:prSet custT="1"/>
      <dgm:spPr/>
      <dgm:t>
        <a:bodyPr/>
        <a:lstStyle/>
        <a:p>
          <a:r>
            <a:rPr lang="x-none" sz="2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Raportul de verificare al proiectului emis de către Serviciul de Stat pentru Verificare și Expertizarea Proiectelor și Construcțiilor a MEI sau verificatori privați;</a:t>
          </a:r>
          <a:endParaRPr lang="ru-RU" sz="2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dgm:t>
    </dgm:pt>
    <dgm:pt modelId="{9AADDE1D-DDC0-442C-AE37-C049C1B0E41E}" type="parTrans" cxnId="{E10BC84E-D794-4AF2-8972-08D5C9956907}">
      <dgm:prSet/>
      <dgm:spPr/>
      <dgm:t>
        <a:bodyPr/>
        <a:lstStyle/>
        <a:p>
          <a:endParaRPr lang="ru-RU" b="1">
            <a:solidFill>
              <a:schemeClr val="bg1"/>
            </a:solidFill>
            <a:effectLst>
              <a:outerShdw blurRad="38100" dist="38100" dir="2700000" algn="tl">
                <a:srgbClr val="000000">
                  <a:alpha val="43137"/>
                </a:srgbClr>
              </a:outerShdw>
            </a:effectLst>
            <a:latin typeface="+mj-lt"/>
          </a:endParaRPr>
        </a:p>
      </dgm:t>
    </dgm:pt>
    <dgm:pt modelId="{7D069E76-D57D-41FA-A181-C9FDF98F5E3E}" type="sibTrans" cxnId="{E10BC84E-D794-4AF2-8972-08D5C9956907}">
      <dgm:prSet/>
      <dgm:spPr/>
      <dgm:t>
        <a:bodyPr/>
        <a:lstStyle/>
        <a:p>
          <a:endParaRPr lang="ru-RU" b="1">
            <a:solidFill>
              <a:schemeClr val="bg1"/>
            </a:solidFill>
            <a:effectLst>
              <a:outerShdw blurRad="38100" dist="38100" dir="2700000" algn="tl">
                <a:srgbClr val="000000">
                  <a:alpha val="43137"/>
                </a:srgbClr>
              </a:outerShdw>
            </a:effectLst>
            <a:latin typeface="+mj-lt"/>
          </a:endParaRPr>
        </a:p>
      </dgm:t>
    </dgm:pt>
    <dgm:pt modelId="{F2604792-C6A5-43AC-932D-A844CC2C6182}">
      <dgm:prSet custT="1"/>
      <dgm:spPr/>
      <dgm:t>
        <a:bodyPr/>
        <a:lstStyle/>
        <a:p>
          <a:r>
            <a:rPr lang="x-none" sz="2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Documentația de deviz: devizul general (Formularul 9, conform CPL 01.01.2001);  devizul local (Formularul 3 și Formularul 7, conform CPL 01.01.2001); catalog de prețuri unitare pentru obiect (Formularul 5 conform CPL 01.01.2001);</a:t>
          </a:r>
          <a:endParaRPr lang="ru-RU" sz="2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dgm:t>
    </dgm:pt>
    <dgm:pt modelId="{997DD58A-63FF-4FF1-94F3-B9AEA943EFFB}" type="parTrans" cxnId="{6562E9ED-E233-40A1-B0E4-E040270E0751}">
      <dgm:prSet/>
      <dgm:spPr/>
      <dgm:t>
        <a:bodyPr/>
        <a:lstStyle/>
        <a:p>
          <a:endParaRPr lang="ru-RU" b="1">
            <a:solidFill>
              <a:schemeClr val="bg1"/>
            </a:solidFill>
            <a:effectLst>
              <a:outerShdw blurRad="38100" dist="38100" dir="2700000" algn="tl">
                <a:srgbClr val="000000">
                  <a:alpha val="43137"/>
                </a:srgbClr>
              </a:outerShdw>
            </a:effectLst>
            <a:latin typeface="+mj-lt"/>
          </a:endParaRPr>
        </a:p>
      </dgm:t>
    </dgm:pt>
    <dgm:pt modelId="{5B41E5F8-0593-44F0-90CE-F943DC7A7375}" type="sibTrans" cxnId="{6562E9ED-E233-40A1-B0E4-E040270E0751}">
      <dgm:prSet/>
      <dgm:spPr/>
      <dgm:t>
        <a:bodyPr/>
        <a:lstStyle/>
        <a:p>
          <a:endParaRPr lang="ru-RU" b="1">
            <a:solidFill>
              <a:schemeClr val="bg1"/>
            </a:solidFill>
            <a:effectLst>
              <a:outerShdw blurRad="38100" dist="38100" dir="2700000" algn="tl">
                <a:srgbClr val="000000">
                  <a:alpha val="43137"/>
                </a:srgbClr>
              </a:outerShdw>
            </a:effectLst>
            <a:latin typeface="+mj-lt"/>
          </a:endParaRPr>
        </a:p>
      </dgm:t>
    </dgm:pt>
    <dgm:pt modelId="{51A25C2D-C441-48C8-AC60-AEE8C94A8D72}">
      <dgm:prSet custT="1"/>
      <dgm:spPr/>
      <dgm:t>
        <a:bodyPr/>
        <a:lstStyle/>
        <a:p>
          <a:r>
            <a:rPr lang="x-none" sz="2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Caiet de sarcini pentru desfășurarea licitației publice inclusiv specificațiile tehnice;</a:t>
          </a:r>
          <a:endParaRPr lang="ru-RU" sz="2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dgm:t>
    </dgm:pt>
    <dgm:pt modelId="{28A88997-A4B2-4385-8E1E-3A90ADB32F4F}" type="parTrans" cxnId="{7DFDC96A-F9A2-4951-A431-E249B44AA18F}">
      <dgm:prSet/>
      <dgm:spPr/>
      <dgm:t>
        <a:bodyPr/>
        <a:lstStyle/>
        <a:p>
          <a:endParaRPr lang="ru-RU" b="1">
            <a:solidFill>
              <a:schemeClr val="bg1"/>
            </a:solidFill>
            <a:effectLst>
              <a:outerShdw blurRad="38100" dist="38100" dir="2700000" algn="tl">
                <a:srgbClr val="000000">
                  <a:alpha val="43137"/>
                </a:srgbClr>
              </a:outerShdw>
            </a:effectLst>
            <a:latin typeface="+mj-lt"/>
          </a:endParaRPr>
        </a:p>
      </dgm:t>
    </dgm:pt>
    <dgm:pt modelId="{A66852F9-8C00-4E30-8D71-2740FFB921D0}" type="sibTrans" cxnId="{7DFDC96A-F9A2-4951-A431-E249B44AA18F}">
      <dgm:prSet/>
      <dgm:spPr/>
      <dgm:t>
        <a:bodyPr/>
        <a:lstStyle/>
        <a:p>
          <a:endParaRPr lang="ru-RU" b="1">
            <a:solidFill>
              <a:schemeClr val="bg1"/>
            </a:solidFill>
            <a:effectLst>
              <a:outerShdw blurRad="38100" dist="38100" dir="2700000" algn="tl">
                <a:srgbClr val="000000">
                  <a:alpha val="43137"/>
                </a:srgbClr>
              </a:outerShdw>
            </a:effectLst>
            <a:latin typeface="+mj-lt"/>
          </a:endParaRPr>
        </a:p>
      </dgm:t>
    </dgm:pt>
    <dgm:pt modelId="{13144AD7-515A-4E85-AC9C-DA5776354C7E}">
      <dgm:prSet custT="1"/>
      <dgm:spPr/>
      <dgm:t>
        <a:bodyPr/>
        <a:lstStyle/>
        <a:p>
          <a:r>
            <a:rPr lang="x-none" sz="2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Specificațiile tehnice a bunurilor și echipamentelor planificate conform cererii de finanțare </a:t>
          </a:r>
          <a:r>
            <a:rPr lang="x-none" sz="2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(altele decât cele incluse în proiectul tehnic)</a:t>
          </a:r>
          <a:endParaRPr lang="ru-RU" sz="2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dgm:t>
    </dgm:pt>
    <dgm:pt modelId="{E408068E-13B4-4BD3-B2DA-4E1431D240A5}" type="parTrans" cxnId="{A231DC8D-BCC1-4D10-9F38-718394A21224}">
      <dgm:prSet/>
      <dgm:spPr/>
      <dgm:t>
        <a:bodyPr/>
        <a:lstStyle/>
        <a:p>
          <a:endParaRPr lang="ru-RU" b="1">
            <a:solidFill>
              <a:schemeClr val="bg1"/>
            </a:solidFill>
            <a:effectLst>
              <a:outerShdw blurRad="38100" dist="38100" dir="2700000" algn="tl">
                <a:srgbClr val="000000">
                  <a:alpha val="43137"/>
                </a:srgbClr>
              </a:outerShdw>
            </a:effectLst>
            <a:latin typeface="+mj-lt"/>
          </a:endParaRPr>
        </a:p>
      </dgm:t>
    </dgm:pt>
    <dgm:pt modelId="{5E428251-543E-41B6-9BC1-5CBEB338C9D9}" type="sibTrans" cxnId="{A231DC8D-BCC1-4D10-9F38-718394A21224}">
      <dgm:prSet/>
      <dgm:spPr/>
      <dgm:t>
        <a:bodyPr/>
        <a:lstStyle/>
        <a:p>
          <a:endParaRPr lang="ru-RU" b="1">
            <a:solidFill>
              <a:schemeClr val="bg1"/>
            </a:solidFill>
            <a:effectLst>
              <a:outerShdw blurRad="38100" dist="38100" dir="2700000" algn="tl">
                <a:srgbClr val="000000">
                  <a:alpha val="43137"/>
                </a:srgbClr>
              </a:outerShdw>
            </a:effectLst>
            <a:latin typeface="+mj-lt"/>
          </a:endParaRPr>
        </a:p>
      </dgm:t>
    </dgm:pt>
    <dgm:pt modelId="{A352D9F1-B7E5-4349-A1B8-5C2BF1C7D451}">
      <dgm:prSet custT="1"/>
      <dgm:spPr/>
      <dgm:t>
        <a:bodyPr/>
        <a:lstStyle/>
        <a:p>
          <a:r>
            <a:rPr lang="x-none" sz="2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Certificat </a:t>
          </a:r>
          <a:r>
            <a:rPr lang="x-none" sz="2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de urbanism</a:t>
          </a:r>
          <a:endParaRPr lang="ru-RU" sz="2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dgm:t>
    </dgm:pt>
    <dgm:pt modelId="{86181E06-1A1D-48A7-886D-0D890711F057}" type="parTrans" cxnId="{1E516A65-3654-4A98-B305-15CD4639EBE0}">
      <dgm:prSet/>
      <dgm:spPr/>
      <dgm:t>
        <a:bodyPr/>
        <a:lstStyle/>
        <a:p>
          <a:endParaRPr lang="ru-RU" b="1">
            <a:solidFill>
              <a:schemeClr val="bg1"/>
            </a:solidFill>
            <a:effectLst>
              <a:outerShdw blurRad="38100" dist="38100" dir="2700000" algn="tl">
                <a:srgbClr val="000000">
                  <a:alpha val="43137"/>
                </a:srgbClr>
              </a:outerShdw>
            </a:effectLst>
            <a:latin typeface="+mj-lt"/>
          </a:endParaRPr>
        </a:p>
      </dgm:t>
    </dgm:pt>
    <dgm:pt modelId="{56650964-F339-4AD3-8037-7167BA42385E}" type="sibTrans" cxnId="{1E516A65-3654-4A98-B305-15CD4639EBE0}">
      <dgm:prSet/>
      <dgm:spPr/>
      <dgm:t>
        <a:bodyPr/>
        <a:lstStyle/>
        <a:p>
          <a:endParaRPr lang="ru-RU" b="1">
            <a:solidFill>
              <a:schemeClr val="bg1"/>
            </a:solidFill>
            <a:effectLst>
              <a:outerShdw blurRad="38100" dist="38100" dir="2700000" algn="tl">
                <a:srgbClr val="000000">
                  <a:alpha val="43137"/>
                </a:srgbClr>
              </a:outerShdw>
            </a:effectLst>
            <a:latin typeface="+mj-lt"/>
          </a:endParaRPr>
        </a:p>
      </dgm:t>
    </dgm:pt>
    <dgm:pt modelId="{6632A108-2FBD-4600-8038-6A56D1087B35}" type="pres">
      <dgm:prSet presAssocID="{FEF44845-F008-4B56-BB33-65AF5B208AF0}" presName="linear" presStyleCnt="0">
        <dgm:presLayoutVars>
          <dgm:animLvl val="lvl"/>
          <dgm:resizeHandles val="exact"/>
        </dgm:presLayoutVars>
      </dgm:prSet>
      <dgm:spPr/>
    </dgm:pt>
    <dgm:pt modelId="{54173D45-7E8E-478B-8C56-DBD8455B2C4C}" type="pres">
      <dgm:prSet presAssocID="{1E810348-9ADF-45D1-8DB7-83AD767C4BA3}" presName="parentText" presStyleLbl="node1" presStyleIdx="0" presStyleCnt="5">
        <dgm:presLayoutVars>
          <dgm:chMax val="0"/>
          <dgm:bulletEnabled val="1"/>
        </dgm:presLayoutVars>
      </dgm:prSet>
      <dgm:spPr/>
    </dgm:pt>
    <dgm:pt modelId="{A40C793C-82FA-4FC8-90F3-547728F8C2C1}" type="pres">
      <dgm:prSet presAssocID="{7D069E76-D57D-41FA-A181-C9FDF98F5E3E}" presName="spacer" presStyleCnt="0"/>
      <dgm:spPr/>
    </dgm:pt>
    <dgm:pt modelId="{89C38E82-9187-43C6-ACBF-2C55478CF557}" type="pres">
      <dgm:prSet presAssocID="{F2604792-C6A5-43AC-932D-A844CC2C6182}" presName="parentText" presStyleLbl="node1" presStyleIdx="1" presStyleCnt="5" custScaleY="123668">
        <dgm:presLayoutVars>
          <dgm:chMax val="0"/>
          <dgm:bulletEnabled val="1"/>
        </dgm:presLayoutVars>
      </dgm:prSet>
      <dgm:spPr/>
    </dgm:pt>
    <dgm:pt modelId="{96228CC9-B3CA-4500-9ED9-3A4FA8D0E131}" type="pres">
      <dgm:prSet presAssocID="{5B41E5F8-0593-44F0-90CE-F943DC7A7375}" presName="spacer" presStyleCnt="0"/>
      <dgm:spPr/>
    </dgm:pt>
    <dgm:pt modelId="{DF617751-B154-447E-BEEF-9D5D83772BF0}" type="pres">
      <dgm:prSet presAssocID="{51A25C2D-C441-48C8-AC60-AEE8C94A8D72}" presName="parentText" presStyleLbl="node1" presStyleIdx="2" presStyleCnt="5">
        <dgm:presLayoutVars>
          <dgm:chMax val="0"/>
          <dgm:bulletEnabled val="1"/>
        </dgm:presLayoutVars>
      </dgm:prSet>
      <dgm:spPr/>
    </dgm:pt>
    <dgm:pt modelId="{2DBFE761-6C70-4046-80C8-CE403A64FEAE}" type="pres">
      <dgm:prSet presAssocID="{A66852F9-8C00-4E30-8D71-2740FFB921D0}" presName="spacer" presStyleCnt="0"/>
      <dgm:spPr/>
    </dgm:pt>
    <dgm:pt modelId="{8F65F1AA-FA9C-416A-A616-4FFFB73A7143}" type="pres">
      <dgm:prSet presAssocID="{13144AD7-515A-4E85-AC9C-DA5776354C7E}" presName="parentText" presStyleLbl="node1" presStyleIdx="3" presStyleCnt="5">
        <dgm:presLayoutVars>
          <dgm:chMax val="0"/>
          <dgm:bulletEnabled val="1"/>
        </dgm:presLayoutVars>
      </dgm:prSet>
      <dgm:spPr/>
    </dgm:pt>
    <dgm:pt modelId="{F4455A63-6B15-4D62-8303-21A5D65ACF62}" type="pres">
      <dgm:prSet presAssocID="{5E428251-543E-41B6-9BC1-5CBEB338C9D9}" presName="spacer" presStyleCnt="0"/>
      <dgm:spPr/>
    </dgm:pt>
    <dgm:pt modelId="{6D4ACC46-35CF-4951-A6CC-AD26E0C85F8A}" type="pres">
      <dgm:prSet presAssocID="{A352D9F1-B7E5-4349-A1B8-5C2BF1C7D451}" presName="parentText" presStyleLbl="node1" presStyleIdx="4" presStyleCnt="5" custScaleY="65564">
        <dgm:presLayoutVars>
          <dgm:chMax val="0"/>
          <dgm:bulletEnabled val="1"/>
        </dgm:presLayoutVars>
      </dgm:prSet>
      <dgm:spPr/>
    </dgm:pt>
  </dgm:ptLst>
  <dgm:cxnLst>
    <dgm:cxn modelId="{ACB7BC01-AFFE-46B7-A234-DD4051D6FEFE}" type="presOf" srcId="{51A25C2D-C441-48C8-AC60-AEE8C94A8D72}" destId="{DF617751-B154-447E-BEEF-9D5D83772BF0}" srcOrd="0" destOrd="0" presId="urn:microsoft.com/office/officeart/2005/8/layout/vList2"/>
    <dgm:cxn modelId="{E581A21A-883A-449D-8BA8-98D02EEC92DE}" type="presOf" srcId="{FEF44845-F008-4B56-BB33-65AF5B208AF0}" destId="{6632A108-2FBD-4600-8038-6A56D1087B35}" srcOrd="0" destOrd="0" presId="urn:microsoft.com/office/officeart/2005/8/layout/vList2"/>
    <dgm:cxn modelId="{1E516A65-3654-4A98-B305-15CD4639EBE0}" srcId="{FEF44845-F008-4B56-BB33-65AF5B208AF0}" destId="{A352D9F1-B7E5-4349-A1B8-5C2BF1C7D451}" srcOrd="4" destOrd="0" parTransId="{86181E06-1A1D-48A7-886D-0D890711F057}" sibTransId="{56650964-F339-4AD3-8037-7167BA42385E}"/>
    <dgm:cxn modelId="{7DFDC96A-F9A2-4951-A431-E249B44AA18F}" srcId="{FEF44845-F008-4B56-BB33-65AF5B208AF0}" destId="{51A25C2D-C441-48C8-AC60-AEE8C94A8D72}" srcOrd="2" destOrd="0" parTransId="{28A88997-A4B2-4385-8E1E-3A90ADB32F4F}" sibTransId="{A66852F9-8C00-4E30-8D71-2740FFB921D0}"/>
    <dgm:cxn modelId="{E10BC84E-D794-4AF2-8972-08D5C9956907}" srcId="{FEF44845-F008-4B56-BB33-65AF5B208AF0}" destId="{1E810348-9ADF-45D1-8DB7-83AD767C4BA3}" srcOrd="0" destOrd="0" parTransId="{9AADDE1D-DDC0-442C-AE37-C049C1B0E41E}" sibTransId="{7D069E76-D57D-41FA-A181-C9FDF98F5E3E}"/>
    <dgm:cxn modelId="{A231DC8D-BCC1-4D10-9F38-718394A21224}" srcId="{FEF44845-F008-4B56-BB33-65AF5B208AF0}" destId="{13144AD7-515A-4E85-AC9C-DA5776354C7E}" srcOrd="3" destOrd="0" parTransId="{E408068E-13B4-4BD3-B2DA-4E1431D240A5}" sibTransId="{5E428251-543E-41B6-9BC1-5CBEB338C9D9}"/>
    <dgm:cxn modelId="{B5FDDBBA-1566-4DE7-A678-58FA92F02F25}" type="presOf" srcId="{A352D9F1-B7E5-4349-A1B8-5C2BF1C7D451}" destId="{6D4ACC46-35CF-4951-A6CC-AD26E0C85F8A}" srcOrd="0" destOrd="0" presId="urn:microsoft.com/office/officeart/2005/8/layout/vList2"/>
    <dgm:cxn modelId="{5214D2C9-C56E-4CA2-96C8-2FCDC23AA3AB}" type="presOf" srcId="{1E810348-9ADF-45D1-8DB7-83AD767C4BA3}" destId="{54173D45-7E8E-478B-8C56-DBD8455B2C4C}" srcOrd="0" destOrd="0" presId="urn:microsoft.com/office/officeart/2005/8/layout/vList2"/>
    <dgm:cxn modelId="{5A0234E7-0114-4135-8684-6C88B09D9FD3}" type="presOf" srcId="{F2604792-C6A5-43AC-932D-A844CC2C6182}" destId="{89C38E82-9187-43C6-ACBF-2C55478CF557}" srcOrd="0" destOrd="0" presId="urn:microsoft.com/office/officeart/2005/8/layout/vList2"/>
    <dgm:cxn modelId="{6562E9ED-E233-40A1-B0E4-E040270E0751}" srcId="{FEF44845-F008-4B56-BB33-65AF5B208AF0}" destId="{F2604792-C6A5-43AC-932D-A844CC2C6182}" srcOrd="1" destOrd="0" parTransId="{997DD58A-63FF-4FF1-94F3-B9AEA943EFFB}" sibTransId="{5B41E5F8-0593-44F0-90CE-F943DC7A7375}"/>
    <dgm:cxn modelId="{6A5302FE-701E-425B-BBA5-A96DBAF8D547}" type="presOf" srcId="{13144AD7-515A-4E85-AC9C-DA5776354C7E}" destId="{8F65F1AA-FA9C-416A-A616-4FFFB73A7143}" srcOrd="0" destOrd="0" presId="urn:microsoft.com/office/officeart/2005/8/layout/vList2"/>
    <dgm:cxn modelId="{55D68225-FA13-4621-A4C7-E45A607B161B}" type="presParOf" srcId="{6632A108-2FBD-4600-8038-6A56D1087B35}" destId="{54173D45-7E8E-478B-8C56-DBD8455B2C4C}" srcOrd="0" destOrd="0" presId="urn:microsoft.com/office/officeart/2005/8/layout/vList2"/>
    <dgm:cxn modelId="{F68DE671-8A4B-4E11-A38C-A95B340B2164}" type="presParOf" srcId="{6632A108-2FBD-4600-8038-6A56D1087B35}" destId="{A40C793C-82FA-4FC8-90F3-547728F8C2C1}" srcOrd="1" destOrd="0" presId="urn:microsoft.com/office/officeart/2005/8/layout/vList2"/>
    <dgm:cxn modelId="{03CC50CC-3304-48D5-8BE7-87E3526FF324}" type="presParOf" srcId="{6632A108-2FBD-4600-8038-6A56D1087B35}" destId="{89C38E82-9187-43C6-ACBF-2C55478CF557}" srcOrd="2" destOrd="0" presId="urn:microsoft.com/office/officeart/2005/8/layout/vList2"/>
    <dgm:cxn modelId="{4847EECD-B8C4-449D-A368-C4208705B6C5}" type="presParOf" srcId="{6632A108-2FBD-4600-8038-6A56D1087B35}" destId="{96228CC9-B3CA-4500-9ED9-3A4FA8D0E131}" srcOrd="3" destOrd="0" presId="urn:microsoft.com/office/officeart/2005/8/layout/vList2"/>
    <dgm:cxn modelId="{714B3886-6F8D-4DA7-BD6A-922176B2AF7D}" type="presParOf" srcId="{6632A108-2FBD-4600-8038-6A56D1087B35}" destId="{DF617751-B154-447E-BEEF-9D5D83772BF0}" srcOrd="4" destOrd="0" presId="urn:microsoft.com/office/officeart/2005/8/layout/vList2"/>
    <dgm:cxn modelId="{7A914795-A878-40D8-8433-05EA9A06FDCF}" type="presParOf" srcId="{6632A108-2FBD-4600-8038-6A56D1087B35}" destId="{2DBFE761-6C70-4046-80C8-CE403A64FEAE}" srcOrd="5" destOrd="0" presId="urn:microsoft.com/office/officeart/2005/8/layout/vList2"/>
    <dgm:cxn modelId="{B4C774CD-4684-4AF8-B401-6C75C0D35402}" type="presParOf" srcId="{6632A108-2FBD-4600-8038-6A56D1087B35}" destId="{8F65F1AA-FA9C-416A-A616-4FFFB73A7143}" srcOrd="6" destOrd="0" presId="urn:microsoft.com/office/officeart/2005/8/layout/vList2"/>
    <dgm:cxn modelId="{F959ABD3-072D-405C-8FBA-96C9A1DE9D82}" type="presParOf" srcId="{6632A108-2FBD-4600-8038-6A56D1087B35}" destId="{F4455A63-6B15-4D62-8303-21A5D65ACF62}" srcOrd="7" destOrd="0" presId="urn:microsoft.com/office/officeart/2005/8/layout/vList2"/>
    <dgm:cxn modelId="{EFA930A1-C30A-4881-9A5A-1946E6A6DBFC}" type="presParOf" srcId="{6632A108-2FBD-4600-8038-6A56D1087B35}" destId="{6D4ACC46-35CF-4951-A6CC-AD26E0C85F8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64BBD-030F-4CA8-AD5D-ED1AD028AD88}">
      <dsp:nvSpPr>
        <dsp:cNvPr id="0" name=""/>
        <dsp:cNvSpPr/>
      </dsp:nvSpPr>
      <dsp:spPr>
        <a:xfrm>
          <a:off x="0" y="670053"/>
          <a:ext cx="8862664" cy="8739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x-none" sz="2200" b="1" kern="12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Extrasul din registrul de stat al persoanelor juridice</a:t>
          </a:r>
          <a:endParaRPr lang="ru-RU" sz="2200" b="1" kern="1200" dirty="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dsp:txBody>
      <dsp:txXfrm>
        <a:off x="42663" y="712716"/>
        <a:ext cx="8777338" cy="788627"/>
      </dsp:txXfrm>
    </dsp:sp>
    <dsp:sp modelId="{9758EF61-6192-4E82-8D8E-3D3C5CD7A25C}">
      <dsp:nvSpPr>
        <dsp:cNvPr id="0" name=""/>
        <dsp:cNvSpPr/>
      </dsp:nvSpPr>
      <dsp:spPr>
        <a:xfrm>
          <a:off x="0" y="1607366"/>
          <a:ext cx="8862664" cy="8739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o-RO" sz="2200" b="1" kern="12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Extras din registrul cadastral al bunurilor imobile </a:t>
          </a:r>
          <a:r>
            <a:rPr lang="ro-RO" sz="2200" b="0" kern="12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(care va confirma dreptul de proprietate asupra terenurilor / clădirilor sau a infrastructurii)</a:t>
          </a:r>
          <a:endParaRPr lang="ru-RU" sz="2200" b="0" kern="1200" dirty="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dsp:txBody>
      <dsp:txXfrm>
        <a:off x="42663" y="1650029"/>
        <a:ext cx="8777338" cy="788627"/>
      </dsp:txXfrm>
    </dsp:sp>
    <dsp:sp modelId="{1CEDDD39-4AC3-45B5-8EAA-968D19E321E4}">
      <dsp:nvSpPr>
        <dsp:cNvPr id="0" name=""/>
        <dsp:cNvSpPr/>
      </dsp:nvSpPr>
      <dsp:spPr>
        <a:xfrm>
          <a:off x="0" y="2544680"/>
          <a:ext cx="8862664" cy="8739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x-none" sz="2200" b="1" kern="12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Acordul de mediu </a:t>
          </a:r>
          <a:r>
            <a:rPr lang="x-none" sz="2200" b="0" kern="12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(pentru proiectele care cad sub incidența legii </a:t>
          </a:r>
          <a:r>
            <a:rPr lang="ro-RO" sz="2200" b="0" kern="12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Nr. 86 din 29-05-2014 </a:t>
          </a:r>
          <a:r>
            <a:rPr lang="x-none" sz="2200" b="0" kern="12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privind evaluarea impactului asupra mediului)</a:t>
          </a:r>
          <a:endParaRPr lang="ru-RU" sz="2200" b="0" kern="1200" dirty="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dsp:txBody>
      <dsp:txXfrm>
        <a:off x="42663" y="2587343"/>
        <a:ext cx="8777338" cy="788627"/>
      </dsp:txXfrm>
    </dsp:sp>
    <dsp:sp modelId="{5FA39740-80AD-420A-8DF6-3C3A3782F47F}">
      <dsp:nvSpPr>
        <dsp:cNvPr id="0" name=""/>
        <dsp:cNvSpPr/>
      </dsp:nvSpPr>
      <dsp:spPr>
        <a:xfrm>
          <a:off x="0" y="3481993"/>
          <a:ext cx="8862664" cy="8739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x-none" sz="2200" b="1" kern="1200">
              <a:solidFill>
                <a:schemeClr val="bg1"/>
              </a:solidFill>
              <a:effectLst>
                <a:outerShdw blurRad="38100" dist="38100" dir="2700000" algn="tl">
                  <a:srgbClr val="000000">
                    <a:alpha val="43137"/>
                  </a:srgbClr>
                </a:outerShdw>
              </a:effectLst>
              <a:latin typeface="+mn-lt"/>
              <a:cs typeface="Times New Roman" panose="02020603050405020304" pitchFamily="18" charset="0"/>
            </a:rPr>
            <a:t>Proiectul tehnic și materialele grafice, schițele, desenele tehnice </a:t>
          </a:r>
          <a:r>
            <a:rPr lang="x-none" sz="2200" b="0" kern="1200">
              <a:solidFill>
                <a:schemeClr val="bg1"/>
              </a:solidFill>
              <a:effectLst>
                <a:outerShdw blurRad="38100" dist="38100" dir="2700000" algn="tl">
                  <a:srgbClr val="000000">
                    <a:alpha val="43137"/>
                  </a:srgbClr>
                </a:outerShdw>
              </a:effectLst>
              <a:latin typeface="+mn-lt"/>
              <a:cs typeface="Times New Roman" panose="02020603050405020304" pitchFamily="18" charset="0"/>
            </a:rPr>
            <a:t>(planul situațional, planul general, planurile arhitecturale)</a:t>
          </a:r>
          <a:endParaRPr lang="ru-RU" sz="2200" b="0" kern="1200" dirty="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dsp:txBody>
      <dsp:txXfrm>
        <a:off x="42663" y="3524656"/>
        <a:ext cx="8777338" cy="788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73D45-7E8E-478B-8C56-DBD8455B2C4C}">
      <dsp:nvSpPr>
        <dsp:cNvPr id="0" name=""/>
        <dsp:cNvSpPr/>
      </dsp:nvSpPr>
      <dsp:spPr>
        <a:xfrm>
          <a:off x="0" y="1913"/>
          <a:ext cx="8862664" cy="10477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x-none" sz="2000" b="1" kern="1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Raportul de verificare al proiectului emis de către Serviciul de Stat pentru Verificare și Expertizarea Proiectelor și Construcțiilor a MEI sau verificatori privați;</a:t>
          </a:r>
          <a:endParaRPr lang="ru-RU" sz="2000" b="1" kern="120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dsp:txBody>
      <dsp:txXfrm>
        <a:off x="51148" y="53061"/>
        <a:ext cx="8760368" cy="945483"/>
      </dsp:txXfrm>
    </dsp:sp>
    <dsp:sp modelId="{89C38E82-9187-43C6-ACBF-2C55478CF557}">
      <dsp:nvSpPr>
        <dsp:cNvPr id="0" name=""/>
        <dsp:cNvSpPr/>
      </dsp:nvSpPr>
      <dsp:spPr>
        <a:xfrm>
          <a:off x="0" y="1060627"/>
          <a:ext cx="8862664" cy="12957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x-none" sz="2000" b="1" kern="1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Documentația de deviz: devizul general (Formularul 9, conform CPL 01.01.2001);  devizul local (Formularul 3 și Formularul 7, conform CPL 01.01.2001); catalog de prețuri unitare pentru obiect (Formularul 5 conform CPL 01.01.2001);</a:t>
          </a:r>
          <a:endParaRPr lang="ru-RU" sz="2000" b="1" kern="120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dsp:txBody>
      <dsp:txXfrm>
        <a:off x="63254" y="1123881"/>
        <a:ext cx="8736156" cy="1169259"/>
      </dsp:txXfrm>
    </dsp:sp>
    <dsp:sp modelId="{DF617751-B154-447E-BEEF-9D5D83772BF0}">
      <dsp:nvSpPr>
        <dsp:cNvPr id="0" name=""/>
        <dsp:cNvSpPr/>
      </dsp:nvSpPr>
      <dsp:spPr>
        <a:xfrm>
          <a:off x="0" y="2367329"/>
          <a:ext cx="8862664" cy="10477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x-none" sz="2000" b="1" kern="1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Caiet de sarcini pentru desfășurarea licitației publice inclusiv specificațiile tehnice;</a:t>
          </a:r>
          <a:endParaRPr lang="ru-RU" sz="2000" b="1" kern="120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dsp:txBody>
      <dsp:txXfrm>
        <a:off x="51148" y="2418477"/>
        <a:ext cx="8760368" cy="945483"/>
      </dsp:txXfrm>
    </dsp:sp>
    <dsp:sp modelId="{8F65F1AA-FA9C-416A-A616-4FFFB73A7143}">
      <dsp:nvSpPr>
        <dsp:cNvPr id="0" name=""/>
        <dsp:cNvSpPr/>
      </dsp:nvSpPr>
      <dsp:spPr>
        <a:xfrm>
          <a:off x="0" y="3426043"/>
          <a:ext cx="8862664" cy="10477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x-none" sz="2000" b="1" kern="1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Specificațiile tehnice a bunurilor și echipamentelor planificate conform cererii de finanțare </a:t>
          </a:r>
          <a:r>
            <a:rPr lang="x-none" sz="2000" b="0" kern="1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(altele decât cele incluse în proiectul tehnic)</a:t>
          </a:r>
          <a:endParaRPr lang="ru-RU" sz="2000" b="0" kern="120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dsp:txBody>
      <dsp:txXfrm>
        <a:off x="51148" y="3477191"/>
        <a:ext cx="8760368" cy="945483"/>
      </dsp:txXfrm>
    </dsp:sp>
    <dsp:sp modelId="{6D4ACC46-35CF-4951-A6CC-AD26E0C85F8A}">
      <dsp:nvSpPr>
        <dsp:cNvPr id="0" name=""/>
        <dsp:cNvSpPr/>
      </dsp:nvSpPr>
      <dsp:spPr>
        <a:xfrm>
          <a:off x="0" y="4484757"/>
          <a:ext cx="8862664" cy="6869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x-none" sz="2000" b="1" kern="1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Certificat </a:t>
          </a:r>
          <a:r>
            <a:rPr lang="x-none" sz="2000" b="1" kern="1200">
              <a:solidFill>
                <a:schemeClr val="bg1"/>
              </a:solidFill>
              <a:effectLst>
                <a:outerShdw blurRad="38100" dist="38100" dir="2700000" algn="tl">
                  <a:srgbClr val="000000">
                    <a:alpha val="43137"/>
                  </a:srgbClr>
                </a:outerShdw>
              </a:effectLst>
              <a:latin typeface="+mj-lt"/>
              <a:cs typeface="Times New Roman" panose="02020603050405020304" pitchFamily="18" charset="0"/>
            </a:rPr>
            <a:t>de urbanism</a:t>
          </a:r>
          <a:endParaRPr lang="ru-RU" sz="2000" b="1" kern="120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dsp:txBody>
      <dsp:txXfrm>
        <a:off x="33535" y="4518292"/>
        <a:ext cx="8795594" cy="61989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Substituent dată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1289BC-F7BB-44B4-AC65-01E0DA9A3957}" type="datetimeFigureOut">
              <a:rPr lang="ru-RU" smtClean="0"/>
              <a:t>10.03.2025</a:t>
            </a:fld>
            <a:endParaRPr lang="ru-RU"/>
          </a:p>
        </p:txBody>
      </p:sp>
      <p:sp>
        <p:nvSpPr>
          <p:cNvPr id="4" name="Substituent imagine diapozitiv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Substituent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ru-RU"/>
          </a:p>
        </p:txBody>
      </p:sp>
      <p:sp>
        <p:nvSpPr>
          <p:cNvPr id="6" name="Substituent subsol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ubstituent număr diapozitiv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84184-5EAD-4A2D-9F77-E5C99AD195BB}" type="slidenum">
              <a:rPr lang="ru-RU" smtClean="0"/>
              <a:t>‹#›</a:t>
            </a:fld>
            <a:endParaRPr lang="ru-RU"/>
          </a:p>
        </p:txBody>
      </p:sp>
    </p:spTree>
    <p:extLst>
      <p:ext uri="{BB962C8B-B14F-4D97-AF65-F5344CB8AC3E}">
        <p14:creationId xmlns:p14="http://schemas.microsoft.com/office/powerpoint/2010/main" val="2139301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ChangeArrowheads="1" noTextEdit="1"/>
          </p:cNvSpPr>
          <p:nvPr>
            <p:ph type="sldImg"/>
          </p:nvPr>
        </p:nvSpPr>
        <p:spPr>
          <a:ln/>
        </p:spPr>
      </p:sp>
      <p:sp>
        <p:nvSpPr>
          <p:cNvPr id="2560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o-RO" altLang="ru-RU">
                <a:latin typeface="Times New Roman" pitchFamily="18" charset="0"/>
                <a:cs typeface="Arial" charset="0"/>
              </a:rPr>
              <a:t>De vorbit despre ce va include proiectul, c</a:t>
            </a:r>
            <a:endParaRPr lang="en-US" altLang="ru-RU">
              <a:latin typeface="Times New Roman" pitchFamily="18" charset="0"/>
              <a:cs typeface="Arial" charset="0"/>
            </a:endParaRPr>
          </a:p>
        </p:txBody>
      </p:sp>
      <p:sp>
        <p:nvSpPr>
          <p:cNvPr id="25604" name="Номер слайда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1200">
                <a:solidFill>
                  <a:srgbClr val="000000"/>
                </a:solidFill>
                <a:latin typeface="Times New Roman" pitchFamily="18" charset="0"/>
                <a:cs typeface="Arial" charset="0"/>
              </a:defRPr>
            </a:lvl1pPr>
            <a:lvl2pPr>
              <a:tabLst>
                <a:tab pos="723900" algn="l"/>
                <a:tab pos="1447800" algn="l"/>
                <a:tab pos="2171700" algn="l"/>
                <a:tab pos="2895600" algn="l"/>
              </a:tabLst>
              <a:defRPr sz="1200">
                <a:solidFill>
                  <a:srgbClr val="000000"/>
                </a:solidFill>
                <a:latin typeface="Times New Roman" pitchFamily="18" charset="0"/>
                <a:cs typeface="Arial" charset="0"/>
              </a:defRPr>
            </a:lvl2pPr>
            <a:lvl3pPr>
              <a:tabLst>
                <a:tab pos="723900" algn="l"/>
                <a:tab pos="1447800" algn="l"/>
                <a:tab pos="2171700" algn="l"/>
                <a:tab pos="2895600" algn="l"/>
              </a:tabLst>
              <a:defRPr sz="1200">
                <a:solidFill>
                  <a:srgbClr val="000000"/>
                </a:solidFill>
                <a:latin typeface="Times New Roman" pitchFamily="18" charset="0"/>
                <a:cs typeface="Arial" charset="0"/>
              </a:defRPr>
            </a:lvl3pPr>
            <a:lvl4pPr>
              <a:tabLst>
                <a:tab pos="723900" algn="l"/>
                <a:tab pos="1447800" algn="l"/>
                <a:tab pos="2171700" algn="l"/>
                <a:tab pos="2895600" algn="l"/>
              </a:tabLst>
              <a:defRPr sz="1200">
                <a:solidFill>
                  <a:srgbClr val="000000"/>
                </a:solidFill>
                <a:latin typeface="Times New Roman" pitchFamily="18" charset="0"/>
                <a:cs typeface="Arial" charset="0"/>
              </a:defRPr>
            </a:lvl4pPr>
            <a:lvl5pPr>
              <a:tabLst>
                <a:tab pos="723900" algn="l"/>
                <a:tab pos="1447800" algn="l"/>
                <a:tab pos="2171700" algn="l"/>
                <a:tab pos="2895600" algn="l"/>
              </a:tabLst>
              <a:defRPr sz="1200">
                <a:solidFill>
                  <a:srgbClr val="000000"/>
                </a:solidFill>
                <a:latin typeface="Times New Roman" pitchFamily="18" charset="0"/>
                <a:cs typeface="Arial"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cs typeface="Arial"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cs typeface="Arial"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cs typeface="Arial"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cs typeface="Arial" charset="0"/>
              </a:defRPr>
            </a:lvl9pPr>
          </a:lstStyle>
          <a:p>
            <a:fld id="{655370C1-DFD0-4FBF-B849-58DACF25A534}" type="slidenum">
              <a:rPr lang="en-US" altLang="ru-RU"/>
              <a:pPr/>
              <a:t>22</a:t>
            </a:fld>
            <a:endParaRPr lang="en-US"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p:cNvSpPr>
            <a:spLocks noGrp="1"/>
          </p:cNvSpPr>
          <p:nvPr>
            <p:ph type="ctrTitle"/>
          </p:nvPr>
        </p:nvSpPr>
        <p:spPr>
          <a:xfrm>
            <a:off x="685800" y="2130425"/>
            <a:ext cx="7772400" cy="1470025"/>
          </a:xfrm>
        </p:spPr>
        <p:txBody>
          <a:bodyPr/>
          <a:lstStyle/>
          <a:p>
            <a:r>
              <a:rPr lang="ro-RO"/>
              <a:t>Clic pentru editare stil titlu</a:t>
            </a:r>
            <a:endParaRPr lang="ru-RU"/>
          </a:p>
        </p:txBody>
      </p:sp>
      <p:sp>
        <p:nvSpPr>
          <p:cNvPr id="3" name="Subtitlu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Clic pentru a edita stilul de subtitlu</a:t>
            </a:r>
            <a:endParaRPr lang="ru-RU"/>
          </a:p>
        </p:txBody>
      </p:sp>
      <p:sp>
        <p:nvSpPr>
          <p:cNvPr id="4" name="Substituent dată 3"/>
          <p:cNvSpPr>
            <a:spLocks noGrp="1"/>
          </p:cNvSpPr>
          <p:nvPr>
            <p:ph type="dt" sz="half" idx="10"/>
          </p:nvPr>
        </p:nvSpPr>
        <p:spPr/>
        <p:txBody>
          <a:bodyPr/>
          <a:lstStyle/>
          <a:p>
            <a:fld id="{1E3A748E-43B1-4279-BDA9-C7A9BFEC909C}" type="datetimeFigureOut">
              <a:rPr lang="ru-RU" smtClean="0"/>
              <a:t>10.03.2025</a:t>
            </a:fld>
            <a:endParaRPr lang="ru-RU"/>
          </a:p>
        </p:txBody>
      </p:sp>
      <p:sp>
        <p:nvSpPr>
          <p:cNvPr id="5" name="Substituent subsol 4"/>
          <p:cNvSpPr>
            <a:spLocks noGrp="1"/>
          </p:cNvSpPr>
          <p:nvPr>
            <p:ph type="ftr" sz="quarter" idx="11"/>
          </p:nvPr>
        </p:nvSpPr>
        <p:spPr/>
        <p:txBody>
          <a:bodyPr/>
          <a:lstStyle/>
          <a:p>
            <a:endParaRPr lang="ru-RU"/>
          </a:p>
        </p:txBody>
      </p:sp>
      <p:sp>
        <p:nvSpPr>
          <p:cNvPr id="6" name="Substituent număr diapozitiv 5"/>
          <p:cNvSpPr>
            <a:spLocks noGrp="1"/>
          </p:cNvSpPr>
          <p:nvPr>
            <p:ph type="sldNum" sz="quarter" idx="12"/>
          </p:nvPr>
        </p:nvSpPr>
        <p:spPr/>
        <p:txBody>
          <a:bodyPr/>
          <a:lstStyle/>
          <a:p>
            <a:fld id="{EE2BFAC1-25E2-4FF2-BD9D-38CF2ACC0100}" type="slidenum">
              <a:rPr lang="ru-RU" smtClean="0"/>
              <a:t>‹#›</a:t>
            </a:fld>
            <a:endParaRPr lang="ru-RU"/>
          </a:p>
        </p:txBody>
      </p:sp>
    </p:spTree>
    <p:extLst>
      <p:ext uri="{BB962C8B-B14F-4D97-AF65-F5344CB8AC3E}">
        <p14:creationId xmlns:p14="http://schemas.microsoft.com/office/powerpoint/2010/main" val="2812311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ru-RU"/>
          </a:p>
        </p:txBody>
      </p:sp>
      <p:sp>
        <p:nvSpPr>
          <p:cNvPr id="3" name="Substituent text vertical 2"/>
          <p:cNvSpPr>
            <a:spLocks noGrp="1"/>
          </p:cNvSpPr>
          <p:nvPr>
            <p:ph type="body" orient="vert" idx="1"/>
          </p:nvPr>
        </p:nvSpPr>
        <p:spPr/>
        <p:txBody>
          <a:bodyPr vert="eaVe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ru-RU"/>
          </a:p>
        </p:txBody>
      </p:sp>
      <p:sp>
        <p:nvSpPr>
          <p:cNvPr id="4" name="Substituent dată 3"/>
          <p:cNvSpPr>
            <a:spLocks noGrp="1"/>
          </p:cNvSpPr>
          <p:nvPr>
            <p:ph type="dt" sz="half" idx="10"/>
          </p:nvPr>
        </p:nvSpPr>
        <p:spPr/>
        <p:txBody>
          <a:bodyPr/>
          <a:lstStyle/>
          <a:p>
            <a:fld id="{1E3A748E-43B1-4279-BDA9-C7A9BFEC909C}" type="datetimeFigureOut">
              <a:rPr lang="ru-RU" smtClean="0"/>
              <a:t>10.03.2025</a:t>
            </a:fld>
            <a:endParaRPr lang="ru-RU"/>
          </a:p>
        </p:txBody>
      </p:sp>
      <p:sp>
        <p:nvSpPr>
          <p:cNvPr id="5" name="Substituent subsol 4"/>
          <p:cNvSpPr>
            <a:spLocks noGrp="1"/>
          </p:cNvSpPr>
          <p:nvPr>
            <p:ph type="ftr" sz="quarter" idx="11"/>
          </p:nvPr>
        </p:nvSpPr>
        <p:spPr/>
        <p:txBody>
          <a:bodyPr/>
          <a:lstStyle/>
          <a:p>
            <a:endParaRPr lang="ru-RU"/>
          </a:p>
        </p:txBody>
      </p:sp>
      <p:sp>
        <p:nvSpPr>
          <p:cNvPr id="6" name="Substituent număr diapozitiv 5"/>
          <p:cNvSpPr>
            <a:spLocks noGrp="1"/>
          </p:cNvSpPr>
          <p:nvPr>
            <p:ph type="sldNum" sz="quarter" idx="12"/>
          </p:nvPr>
        </p:nvSpPr>
        <p:spPr/>
        <p:txBody>
          <a:bodyPr/>
          <a:lstStyle/>
          <a:p>
            <a:fld id="{EE2BFAC1-25E2-4FF2-BD9D-38CF2ACC0100}" type="slidenum">
              <a:rPr lang="ru-RU" smtClean="0"/>
              <a:t>‹#›</a:t>
            </a:fld>
            <a:endParaRPr lang="ru-RU"/>
          </a:p>
        </p:txBody>
      </p:sp>
    </p:spTree>
    <p:extLst>
      <p:ext uri="{BB962C8B-B14F-4D97-AF65-F5344CB8AC3E}">
        <p14:creationId xmlns:p14="http://schemas.microsoft.com/office/powerpoint/2010/main" val="2628681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274638"/>
            <a:ext cx="2057400" cy="5851525"/>
          </a:xfrm>
        </p:spPr>
        <p:txBody>
          <a:bodyPr vert="eaVert"/>
          <a:lstStyle/>
          <a:p>
            <a:r>
              <a:rPr lang="ro-RO"/>
              <a:t>Clic pentru editare stil titlu</a:t>
            </a:r>
            <a:endParaRPr lang="ru-RU"/>
          </a:p>
        </p:txBody>
      </p:sp>
      <p:sp>
        <p:nvSpPr>
          <p:cNvPr id="3" name="Substituent text vertical 2"/>
          <p:cNvSpPr>
            <a:spLocks noGrp="1"/>
          </p:cNvSpPr>
          <p:nvPr>
            <p:ph type="body" orient="vert" idx="1"/>
          </p:nvPr>
        </p:nvSpPr>
        <p:spPr>
          <a:xfrm>
            <a:off x="457200" y="274638"/>
            <a:ext cx="6019800" cy="5851525"/>
          </a:xfrm>
        </p:spPr>
        <p:txBody>
          <a:bodyPr vert="eaVe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ru-RU"/>
          </a:p>
        </p:txBody>
      </p:sp>
      <p:sp>
        <p:nvSpPr>
          <p:cNvPr id="4" name="Substituent dată 3"/>
          <p:cNvSpPr>
            <a:spLocks noGrp="1"/>
          </p:cNvSpPr>
          <p:nvPr>
            <p:ph type="dt" sz="half" idx="10"/>
          </p:nvPr>
        </p:nvSpPr>
        <p:spPr/>
        <p:txBody>
          <a:bodyPr/>
          <a:lstStyle/>
          <a:p>
            <a:fld id="{1E3A748E-43B1-4279-BDA9-C7A9BFEC909C}" type="datetimeFigureOut">
              <a:rPr lang="ru-RU" smtClean="0"/>
              <a:t>10.03.2025</a:t>
            </a:fld>
            <a:endParaRPr lang="ru-RU"/>
          </a:p>
        </p:txBody>
      </p:sp>
      <p:sp>
        <p:nvSpPr>
          <p:cNvPr id="5" name="Substituent subsol 4"/>
          <p:cNvSpPr>
            <a:spLocks noGrp="1"/>
          </p:cNvSpPr>
          <p:nvPr>
            <p:ph type="ftr" sz="quarter" idx="11"/>
          </p:nvPr>
        </p:nvSpPr>
        <p:spPr/>
        <p:txBody>
          <a:bodyPr/>
          <a:lstStyle/>
          <a:p>
            <a:endParaRPr lang="ru-RU"/>
          </a:p>
        </p:txBody>
      </p:sp>
      <p:sp>
        <p:nvSpPr>
          <p:cNvPr id="6" name="Substituent număr diapozitiv 5"/>
          <p:cNvSpPr>
            <a:spLocks noGrp="1"/>
          </p:cNvSpPr>
          <p:nvPr>
            <p:ph type="sldNum" sz="quarter" idx="12"/>
          </p:nvPr>
        </p:nvSpPr>
        <p:spPr/>
        <p:txBody>
          <a:bodyPr/>
          <a:lstStyle/>
          <a:p>
            <a:fld id="{EE2BFAC1-25E2-4FF2-BD9D-38CF2ACC0100}" type="slidenum">
              <a:rPr lang="ru-RU" smtClean="0"/>
              <a:t>‹#›</a:t>
            </a:fld>
            <a:endParaRPr lang="ru-RU"/>
          </a:p>
        </p:txBody>
      </p:sp>
    </p:spTree>
    <p:extLst>
      <p:ext uri="{BB962C8B-B14F-4D97-AF65-F5344CB8AC3E}">
        <p14:creationId xmlns:p14="http://schemas.microsoft.com/office/powerpoint/2010/main" val="1927932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ru-RU"/>
          </a:p>
        </p:txBody>
      </p:sp>
      <p:sp>
        <p:nvSpPr>
          <p:cNvPr id="3" name="Substituent conținut 2"/>
          <p:cNvSpPr>
            <a:spLocks noGrp="1"/>
          </p:cNvSpPr>
          <p:nvPr>
            <p:ph idx="1"/>
          </p:nvPr>
        </p:nvSpPr>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ru-RU"/>
          </a:p>
        </p:txBody>
      </p:sp>
      <p:sp>
        <p:nvSpPr>
          <p:cNvPr id="4" name="Substituent dată 3"/>
          <p:cNvSpPr>
            <a:spLocks noGrp="1"/>
          </p:cNvSpPr>
          <p:nvPr>
            <p:ph type="dt" sz="half" idx="10"/>
          </p:nvPr>
        </p:nvSpPr>
        <p:spPr/>
        <p:txBody>
          <a:bodyPr/>
          <a:lstStyle/>
          <a:p>
            <a:fld id="{1E3A748E-43B1-4279-BDA9-C7A9BFEC909C}" type="datetimeFigureOut">
              <a:rPr lang="ru-RU" smtClean="0"/>
              <a:t>10.03.2025</a:t>
            </a:fld>
            <a:endParaRPr lang="ru-RU"/>
          </a:p>
        </p:txBody>
      </p:sp>
      <p:sp>
        <p:nvSpPr>
          <p:cNvPr id="5" name="Substituent subsol 4"/>
          <p:cNvSpPr>
            <a:spLocks noGrp="1"/>
          </p:cNvSpPr>
          <p:nvPr>
            <p:ph type="ftr" sz="quarter" idx="11"/>
          </p:nvPr>
        </p:nvSpPr>
        <p:spPr/>
        <p:txBody>
          <a:bodyPr/>
          <a:lstStyle/>
          <a:p>
            <a:endParaRPr lang="ru-RU"/>
          </a:p>
        </p:txBody>
      </p:sp>
      <p:sp>
        <p:nvSpPr>
          <p:cNvPr id="6" name="Substituent număr diapozitiv 5"/>
          <p:cNvSpPr>
            <a:spLocks noGrp="1"/>
          </p:cNvSpPr>
          <p:nvPr>
            <p:ph type="sldNum" sz="quarter" idx="12"/>
          </p:nvPr>
        </p:nvSpPr>
        <p:spPr/>
        <p:txBody>
          <a:bodyPr/>
          <a:lstStyle/>
          <a:p>
            <a:fld id="{EE2BFAC1-25E2-4FF2-BD9D-38CF2ACC0100}" type="slidenum">
              <a:rPr lang="ru-RU" smtClean="0"/>
              <a:t>‹#›</a:t>
            </a:fld>
            <a:endParaRPr lang="ru-RU"/>
          </a:p>
        </p:txBody>
      </p:sp>
    </p:spTree>
    <p:extLst>
      <p:ext uri="{BB962C8B-B14F-4D97-AF65-F5344CB8AC3E}">
        <p14:creationId xmlns:p14="http://schemas.microsoft.com/office/powerpoint/2010/main" val="1143455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722313" y="4406900"/>
            <a:ext cx="7772400" cy="1362075"/>
          </a:xfrm>
        </p:spPr>
        <p:txBody>
          <a:bodyPr anchor="t"/>
          <a:lstStyle>
            <a:lvl1pPr algn="l">
              <a:defRPr sz="4000" b="1" cap="all"/>
            </a:lvl1pPr>
          </a:lstStyle>
          <a:p>
            <a:r>
              <a:rPr lang="ro-RO"/>
              <a:t>Clic pentru editare stil titlu</a:t>
            </a:r>
            <a:endParaRPr lang="ru-RU"/>
          </a:p>
        </p:txBody>
      </p:sp>
      <p:sp>
        <p:nvSpPr>
          <p:cNvPr id="3" name="Substituent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Clic pentru editare stiluri text Coordonator</a:t>
            </a:r>
          </a:p>
        </p:txBody>
      </p:sp>
      <p:sp>
        <p:nvSpPr>
          <p:cNvPr id="4" name="Substituent dată 3"/>
          <p:cNvSpPr>
            <a:spLocks noGrp="1"/>
          </p:cNvSpPr>
          <p:nvPr>
            <p:ph type="dt" sz="half" idx="10"/>
          </p:nvPr>
        </p:nvSpPr>
        <p:spPr/>
        <p:txBody>
          <a:bodyPr/>
          <a:lstStyle/>
          <a:p>
            <a:fld id="{1E3A748E-43B1-4279-BDA9-C7A9BFEC909C}" type="datetimeFigureOut">
              <a:rPr lang="ru-RU" smtClean="0"/>
              <a:t>10.03.2025</a:t>
            </a:fld>
            <a:endParaRPr lang="ru-RU"/>
          </a:p>
        </p:txBody>
      </p:sp>
      <p:sp>
        <p:nvSpPr>
          <p:cNvPr id="5" name="Substituent subsol 4"/>
          <p:cNvSpPr>
            <a:spLocks noGrp="1"/>
          </p:cNvSpPr>
          <p:nvPr>
            <p:ph type="ftr" sz="quarter" idx="11"/>
          </p:nvPr>
        </p:nvSpPr>
        <p:spPr/>
        <p:txBody>
          <a:bodyPr/>
          <a:lstStyle/>
          <a:p>
            <a:endParaRPr lang="ru-RU"/>
          </a:p>
        </p:txBody>
      </p:sp>
      <p:sp>
        <p:nvSpPr>
          <p:cNvPr id="6" name="Substituent număr diapozitiv 5"/>
          <p:cNvSpPr>
            <a:spLocks noGrp="1"/>
          </p:cNvSpPr>
          <p:nvPr>
            <p:ph type="sldNum" sz="quarter" idx="12"/>
          </p:nvPr>
        </p:nvSpPr>
        <p:spPr/>
        <p:txBody>
          <a:bodyPr/>
          <a:lstStyle/>
          <a:p>
            <a:fld id="{EE2BFAC1-25E2-4FF2-BD9D-38CF2ACC0100}" type="slidenum">
              <a:rPr lang="ru-RU" smtClean="0"/>
              <a:t>‹#›</a:t>
            </a:fld>
            <a:endParaRPr lang="ru-RU"/>
          </a:p>
        </p:txBody>
      </p:sp>
    </p:spTree>
    <p:extLst>
      <p:ext uri="{BB962C8B-B14F-4D97-AF65-F5344CB8AC3E}">
        <p14:creationId xmlns:p14="http://schemas.microsoft.com/office/powerpoint/2010/main" val="273340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ru-RU"/>
          </a:p>
        </p:txBody>
      </p:sp>
      <p:sp>
        <p:nvSpPr>
          <p:cNvPr id="3" name="Substituent conțin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ru-RU"/>
          </a:p>
        </p:txBody>
      </p:sp>
      <p:sp>
        <p:nvSpPr>
          <p:cNvPr id="4" name="Substituent conțin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ru-RU"/>
          </a:p>
        </p:txBody>
      </p:sp>
      <p:sp>
        <p:nvSpPr>
          <p:cNvPr id="5" name="Substituent dată 4"/>
          <p:cNvSpPr>
            <a:spLocks noGrp="1"/>
          </p:cNvSpPr>
          <p:nvPr>
            <p:ph type="dt" sz="half" idx="10"/>
          </p:nvPr>
        </p:nvSpPr>
        <p:spPr/>
        <p:txBody>
          <a:bodyPr/>
          <a:lstStyle/>
          <a:p>
            <a:fld id="{1E3A748E-43B1-4279-BDA9-C7A9BFEC909C}" type="datetimeFigureOut">
              <a:rPr lang="ru-RU" smtClean="0"/>
              <a:t>10.03.2025</a:t>
            </a:fld>
            <a:endParaRPr lang="ru-RU"/>
          </a:p>
        </p:txBody>
      </p:sp>
      <p:sp>
        <p:nvSpPr>
          <p:cNvPr id="6" name="Substituent subsol 5"/>
          <p:cNvSpPr>
            <a:spLocks noGrp="1"/>
          </p:cNvSpPr>
          <p:nvPr>
            <p:ph type="ftr" sz="quarter" idx="11"/>
          </p:nvPr>
        </p:nvSpPr>
        <p:spPr/>
        <p:txBody>
          <a:bodyPr/>
          <a:lstStyle/>
          <a:p>
            <a:endParaRPr lang="ru-RU"/>
          </a:p>
        </p:txBody>
      </p:sp>
      <p:sp>
        <p:nvSpPr>
          <p:cNvPr id="7" name="Substituent număr diapozitiv 6"/>
          <p:cNvSpPr>
            <a:spLocks noGrp="1"/>
          </p:cNvSpPr>
          <p:nvPr>
            <p:ph type="sldNum" sz="quarter" idx="12"/>
          </p:nvPr>
        </p:nvSpPr>
        <p:spPr/>
        <p:txBody>
          <a:bodyPr/>
          <a:lstStyle/>
          <a:p>
            <a:fld id="{EE2BFAC1-25E2-4FF2-BD9D-38CF2ACC0100}" type="slidenum">
              <a:rPr lang="ru-RU" smtClean="0"/>
              <a:t>‹#›</a:t>
            </a:fld>
            <a:endParaRPr lang="ru-RU"/>
          </a:p>
        </p:txBody>
      </p:sp>
    </p:spTree>
    <p:extLst>
      <p:ext uri="{BB962C8B-B14F-4D97-AF65-F5344CB8AC3E}">
        <p14:creationId xmlns:p14="http://schemas.microsoft.com/office/powerpoint/2010/main" val="702270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lvl1pPr>
              <a:defRPr/>
            </a:lvl1pPr>
          </a:lstStyle>
          <a:p>
            <a:r>
              <a:rPr lang="ro-RO"/>
              <a:t>Clic pentru editare stil titlu</a:t>
            </a:r>
            <a:endParaRPr lang="ru-RU"/>
          </a:p>
        </p:txBody>
      </p:sp>
      <p:sp>
        <p:nvSpPr>
          <p:cNvPr id="3" name="Substituent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4" name="Substituent conțin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ru-RU"/>
          </a:p>
        </p:txBody>
      </p:sp>
      <p:sp>
        <p:nvSpPr>
          <p:cNvPr id="5" name="Substituent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6" name="Substituent conțin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ru-RU"/>
          </a:p>
        </p:txBody>
      </p:sp>
      <p:sp>
        <p:nvSpPr>
          <p:cNvPr id="7" name="Substituent dată 6"/>
          <p:cNvSpPr>
            <a:spLocks noGrp="1"/>
          </p:cNvSpPr>
          <p:nvPr>
            <p:ph type="dt" sz="half" idx="10"/>
          </p:nvPr>
        </p:nvSpPr>
        <p:spPr/>
        <p:txBody>
          <a:bodyPr/>
          <a:lstStyle/>
          <a:p>
            <a:fld id="{1E3A748E-43B1-4279-BDA9-C7A9BFEC909C}" type="datetimeFigureOut">
              <a:rPr lang="ru-RU" smtClean="0"/>
              <a:t>10.03.2025</a:t>
            </a:fld>
            <a:endParaRPr lang="ru-RU"/>
          </a:p>
        </p:txBody>
      </p:sp>
      <p:sp>
        <p:nvSpPr>
          <p:cNvPr id="8" name="Substituent subsol 7"/>
          <p:cNvSpPr>
            <a:spLocks noGrp="1"/>
          </p:cNvSpPr>
          <p:nvPr>
            <p:ph type="ftr" sz="quarter" idx="11"/>
          </p:nvPr>
        </p:nvSpPr>
        <p:spPr/>
        <p:txBody>
          <a:bodyPr/>
          <a:lstStyle/>
          <a:p>
            <a:endParaRPr lang="ru-RU"/>
          </a:p>
        </p:txBody>
      </p:sp>
      <p:sp>
        <p:nvSpPr>
          <p:cNvPr id="9" name="Substituent număr diapozitiv 8"/>
          <p:cNvSpPr>
            <a:spLocks noGrp="1"/>
          </p:cNvSpPr>
          <p:nvPr>
            <p:ph type="sldNum" sz="quarter" idx="12"/>
          </p:nvPr>
        </p:nvSpPr>
        <p:spPr/>
        <p:txBody>
          <a:bodyPr/>
          <a:lstStyle/>
          <a:p>
            <a:fld id="{EE2BFAC1-25E2-4FF2-BD9D-38CF2ACC0100}" type="slidenum">
              <a:rPr lang="ru-RU" smtClean="0"/>
              <a:t>‹#›</a:t>
            </a:fld>
            <a:endParaRPr lang="ru-RU"/>
          </a:p>
        </p:txBody>
      </p:sp>
    </p:spTree>
    <p:extLst>
      <p:ext uri="{BB962C8B-B14F-4D97-AF65-F5344CB8AC3E}">
        <p14:creationId xmlns:p14="http://schemas.microsoft.com/office/powerpoint/2010/main" val="3748304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ru-RU"/>
          </a:p>
        </p:txBody>
      </p:sp>
      <p:sp>
        <p:nvSpPr>
          <p:cNvPr id="3" name="Substituent dată 2"/>
          <p:cNvSpPr>
            <a:spLocks noGrp="1"/>
          </p:cNvSpPr>
          <p:nvPr>
            <p:ph type="dt" sz="half" idx="10"/>
          </p:nvPr>
        </p:nvSpPr>
        <p:spPr/>
        <p:txBody>
          <a:bodyPr/>
          <a:lstStyle/>
          <a:p>
            <a:fld id="{1E3A748E-43B1-4279-BDA9-C7A9BFEC909C}" type="datetimeFigureOut">
              <a:rPr lang="ru-RU" smtClean="0"/>
              <a:t>10.03.2025</a:t>
            </a:fld>
            <a:endParaRPr lang="ru-RU"/>
          </a:p>
        </p:txBody>
      </p:sp>
      <p:sp>
        <p:nvSpPr>
          <p:cNvPr id="4" name="Substituent subsol 3"/>
          <p:cNvSpPr>
            <a:spLocks noGrp="1"/>
          </p:cNvSpPr>
          <p:nvPr>
            <p:ph type="ftr" sz="quarter" idx="11"/>
          </p:nvPr>
        </p:nvSpPr>
        <p:spPr/>
        <p:txBody>
          <a:bodyPr/>
          <a:lstStyle/>
          <a:p>
            <a:endParaRPr lang="ru-RU"/>
          </a:p>
        </p:txBody>
      </p:sp>
      <p:sp>
        <p:nvSpPr>
          <p:cNvPr id="5" name="Substituent număr diapozitiv 4"/>
          <p:cNvSpPr>
            <a:spLocks noGrp="1"/>
          </p:cNvSpPr>
          <p:nvPr>
            <p:ph type="sldNum" sz="quarter" idx="12"/>
          </p:nvPr>
        </p:nvSpPr>
        <p:spPr/>
        <p:txBody>
          <a:bodyPr/>
          <a:lstStyle/>
          <a:p>
            <a:fld id="{EE2BFAC1-25E2-4FF2-BD9D-38CF2ACC0100}" type="slidenum">
              <a:rPr lang="ru-RU" smtClean="0"/>
              <a:t>‹#›</a:t>
            </a:fld>
            <a:endParaRPr lang="ru-RU"/>
          </a:p>
        </p:txBody>
      </p:sp>
    </p:spTree>
    <p:extLst>
      <p:ext uri="{BB962C8B-B14F-4D97-AF65-F5344CB8AC3E}">
        <p14:creationId xmlns:p14="http://schemas.microsoft.com/office/powerpoint/2010/main" val="93007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1E3A748E-43B1-4279-BDA9-C7A9BFEC909C}" type="datetimeFigureOut">
              <a:rPr lang="ru-RU" smtClean="0"/>
              <a:t>10.03.2025</a:t>
            </a:fld>
            <a:endParaRPr lang="ru-RU"/>
          </a:p>
        </p:txBody>
      </p:sp>
      <p:sp>
        <p:nvSpPr>
          <p:cNvPr id="3" name="Substituent subsol 2"/>
          <p:cNvSpPr>
            <a:spLocks noGrp="1"/>
          </p:cNvSpPr>
          <p:nvPr>
            <p:ph type="ftr" sz="quarter" idx="11"/>
          </p:nvPr>
        </p:nvSpPr>
        <p:spPr/>
        <p:txBody>
          <a:bodyPr/>
          <a:lstStyle/>
          <a:p>
            <a:endParaRPr lang="ru-RU"/>
          </a:p>
        </p:txBody>
      </p:sp>
      <p:sp>
        <p:nvSpPr>
          <p:cNvPr id="4" name="Substituent număr diapozitiv 3"/>
          <p:cNvSpPr>
            <a:spLocks noGrp="1"/>
          </p:cNvSpPr>
          <p:nvPr>
            <p:ph type="sldNum" sz="quarter" idx="12"/>
          </p:nvPr>
        </p:nvSpPr>
        <p:spPr/>
        <p:txBody>
          <a:bodyPr/>
          <a:lstStyle/>
          <a:p>
            <a:fld id="{EE2BFAC1-25E2-4FF2-BD9D-38CF2ACC0100}" type="slidenum">
              <a:rPr lang="ru-RU" smtClean="0"/>
              <a:t>‹#›</a:t>
            </a:fld>
            <a:endParaRPr lang="ru-RU"/>
          </a:p>
        </p:txBody>
      </p:sp>
    </p:spTree>
    <p:extLst>
      <p:ext uri="{BB962C8B-B14F-4D97-AF65-F5344CB8AC3E}">
        <p14:creationId xmlns:p14="http://schemas.microsoft.com/office/powerpoint/2010/main" val="1558116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3008313" cy="1162050"/>
          </a:xfrm>
        </p:spPr>
        <p:txBody>
          <a:bodyPr anchor="b"/>
          <a:lstStyle>
            <a:lvl1pPr algn="l">
              <a:defRPr sz="2000" b="1"/>
            </a:lvl1pPr>
          </a:lstStyle>
          <a:p>
            <a:r>
              <a:rPr lang="ro-RO"/>
              <a:t>Clic pentru editare stil titlu</a:t>
            </a:r>
            <a:endParaRPr lang="ru-RU"/>
          </a:p>
        </p:txBody>
      </p:sp>
      <p:sp>
        <p:nvSpPr>
          <p:cNvPr id="3" name="Substituent conțin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ru-RU"/>
          </a:p>
        </p:txBody>
      </p:sp>
      <p:sp>
        <p:nvSpPr>
          <p:cNvPr id="4" name="Substituent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Clic pentru editare stiluri text Coordonator</a:t>
            </a:r>
          </a:p>
        </p:txBody>
      </p:sp>
      <p:sp>
        <p:nvSpPr>
          <p:cNvPr id="5" name="Substituent dată 4"/>
          <p:cNvSpPr>
            <a:spLocks noGrp="1"/>
          </p:cNvSpPr>
          <p:nvPr>
            <p:ph type="dt" sz="half" idx="10"/>
          </p:nvPr>
        </p:nvSpPr>
        <p:spPr/>
        <p:txBody>
          <a:bodyPr/>
          <a:lstStyle/>
          <a:p>
            <a:fld id="{1E3A748E-43B1-4279-BDA9-C7A9BFEC909C}" type="datetimeFigureOut">
              <a:rPr lang="ru-RU" smtClean="0"/>
              <a:t>10.03.2025</a:t>
            </a:fld>
            <a:endParaRPr lang="ru-RU"/>
          </a:p>
        </p:txBody>
      </p:sp>
      <p:sp>
        <p:nvSpPr>
          <p:cNvPr id="6" name="Substituent subsol 5"/>
          <p:cNvSpPr>
            <a:spLocks noGrp="1"/>
          </p:cNvSpPr>
          <p:nvPr>
            <p:ph type="ftr" sz="quarter" idx="11"/>
          </p:nvPr>
        </p:nvSpPr>
        <p:spPr/>
        <p:txBody>
          <a:bodyPr/>
          <a:lstStyle/>
          <a:p>
            <a:endParaRPr lang="ru-RU"/>
          </a:p>
        </p:txBody>
      </p:sp>
      <p:sp>
        <p:nvSpPr>
          <p:cNvPr id="7" name="Substituent număr diapozitiv 6"/>
          <p:cNvSpPr>
            <a:spLocks noGrp="1"/>
          </p:cNvSpPr>
          <p:nvPr>
            <p:ph type="sldNum" sz="quarter" idx="12"/>
          </p:nvPr>
        </p:nvSpPr>
        <p:spPr/>
        <p:txBody>
          <a:bodyPr/>
          <a:lstStyle/>
          <a:p>
            <a:fld id="{EE2BFAC1-25E2-4FF2-BD9D-38CF2ACC0100}" type="slidenum">
              <a:rPr lang="ru-RU" smtClean="0"/>
              <a:t>‹#›</a:t>
            </a:fld>
            <a:endParaRPr lang="ru-RU"/>
          </a:p>
        </p:txBody>
      </p:sp>
    </p:spTree>
    <p:extLst>
      <p:ext uri="{BB962C8B-B14F-4D97-AF65-F5344CB8AC3E}">
        <p14:creationId xmlns:p14="http://schemas.microsoft.com/office/powerpoint/2010/main" val="297749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1792288" y="4800600"/>
            <a:ext cx="5486400" cy="566738"/>
          </a:xfrm>
        </p:spPr>
        <p:txBody>
          <a:bodyPr anchor="b"/>
          <a:lstStyle>
            <a:lvl1pPr algn="l">
              <a:defRPr sz="2000" b="1"/>
            </a:lvl1pPr>
          </a:lstStyle>
          <a:p>
            <a:r>
              <a:rPr lang="ro-RO"/>
              <a:t>Clic pentru editare stil titlu</a:t>
            </a:r>
            <a:endParaRPr lang="ru-RU"/>
          </a:p>
        </p:txBody>
      </p:sp>
      <p:sp>
        <p:nvSpPr>
          <p:cNvPr id="3" name="Substituent i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Substituent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Clic pentru editare stiluri text Coordonator</a:t>
            </a:r>
          </a:p>
        </p:txBody>
      </p:sp>
      <p:sp>
        <p:nvSpPr>
          <p:cNvPr id="5" name="Substituent dată 4"/>
          <p:cNvSpPr>
            <a:spLocks noGrp="1"/>
          </p:cNvSpPr>
          <p:nvPr>
            <p:ph type="dt" sz="half" idx="10"/>
          </p:nvPr>
        </p:nvSpPr>
        <p:spPr/>
        <p:txBody>
          <a:bodyPr/>
          <a:lstStyle/>
          <a:p>
            <a:fld id="{1E3A748E-43B1-4279-BDA9-C7A9BFEC909C}" type="datetimeFigureOut">
              <a:rPr lang="ru-RU" smtClean="0"/>
              <a:t>10.03.2025</a:t>
            </a:fld>
            <a:endParaRPr lang="ru-RU"/>
          </a:p>
        </p:txBody>
      </p:sp>
      <p:sp>
        <p:nvSpPr>
          <p:cNvPr id="6" name="Substituent subsol 5"/>
          <p:cNvSpPr>
            <a:spLocks noGrp="1"/>
          </p:cNvSpPr>
          <p:nvPr>
            <p:ph type="ftr" sz="quarter" idx="11"/>
          </p:nvPr>
        </p:nvSpPr>
        <p:spPr/>
        <p:txBody>
          <a:bodyPr/>
          <a:lstStyle/>
          <a:p>
            <a:endParaRPr lang="ru-RU"/>
          </a:p>
        </p:txBody>
      </p:sp>
      <p:sp>
        <p:nvSpPr>
          <p:cNvPr id="7" name="Substituent număr diapozitiv 6"/>
          <p:cNvSpPr>
            <a:spLocks noGrp="1"/>
          </p:cNvSpPr>
          <p:nvPr>
            <p:ph type="sldNum" sz="quarter" idx="12"/>
          </p:nvPr>
        </p:nvSpPr>
        <p:spPr/>
        <p:txBody>
          <a:bodyPr/>
          <a:lstStyle/>
          <a:p>
            <a:fld id="{EE2BFAC1-25E2-4FF2-BD9D-38CF2ACC0100}" type="slidenum">
              <a:rPr lang="ru-RU" smtClean="0"/>
              <a:t>‹#›</a:t>
            </a:fld>
            <a:endParaRPr lang="ru-RU"/>
          </a:p>
        </p:txBody>
      </p:sp>
    </p:spTree>
    <p:extLst>
      <p:ext uri="{BB962C8B-B14F-4D97-AF65-F5344CB8AC3E}">
        <p14:creationId xmlns:p14="http://schemas.microsoft.com/office/powerpoint/2010/main" val="3894759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o-RO"/>
              <a:t>Clic pentru editare stil titlu</a:t>
            </a:r>
            <a:endParaRPr lang="ru-RU"/>
          </a:p>
        </p:txBody>
      </p:sp>
      <p:sp>
        <p:nvSpPr>
          <p:cNvPr id="3" name="Substituent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ru-RU"/>
          </a:p>
        </p:txBody>
      </p:sp>
      <p:sp>
        <p:nvSpPr>
          <p:cNvPr id="4" name="Substituent dată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A748E-43B1-4279-BDA9-C7A9BFEC909C}" type="datetimeFigureOut">
              <a:rPr lang="ru-RU" smtClean="0"/>
              <a:t>10.03.2025</a:t>
            </a:fld>
            <a:endParaRPr lang="ru-RU"/>
          </a:p>
        </p:txBody>
      </p:sp>
      <p:sp>
        <p:nvSpPr>
          <p:cNvPr id="5" name="Substituent subsol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ubstituent număr diapozitiv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2BFAC1-25E2-4FF2-BD9D-38CF2ACC0100}" type="slidenum">
              <a:rPr lang="ru-RU" smtClean="0"/>
              <a:t>‹#›</a:t>
            </a:fld>
            <a:endParaRPr lang="ru-RU"/>
          </a:p>
        </p:txBody>
      </p:sp>
    </p:spTree>
    <p:extLst>
      <p:ext uri="{BB962C8B-B14F-4D97-AF65-F5344CB8AC3E}">
        <p14:creationId xmlns:p14="http://schemas.microsoft.com/office/powerpoint/2010/main" val="1526923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hyperlink" Target="http://www.adrcentru.md/" TargetMode="External"/><Relationship Id="rId2" Type="http://schemas.openxmlformats.org/officeDocument/2006/relationships/hyperlink" Target="https://midr.gov.md/ro"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hyperlink" Target="https://mrdp.midr.gov.m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hyperlink" Target="http://www.adrcentru.md/" TargetMode="External"/><Relationship Id="rId2" Type="http://schemas.openxmlformats.org/officeDocument/2006/relationships/hyperlink" Target="mailto:adrcentru@adrcentru.gov.m"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54C7A0D-1B25-4DB4-AAB4-DDD906E2A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2181192"/>
            <a:ext cx="3708411" cy="3768088"/>
          </a:xfrm>
          <a:prstGeom prst="rect">
            <a:avLst/>
          </a:prstGeom>
        </p:spPr>
      </p:pic>
      <p:sp>
        <p:nvSpPr>
          <p:cNvPr id="2" name="CasetăText 1"/>
          <p:cNvSpPr txBox="1"/>
          <p:nvPr/>
        </p:nvSpPr>
        <p:spPr>
          <a:xfrm>
            <a:off x="490602" y="5197262"/>
            <a:ext cx="6192689" cy="400110"/>
          </a:xfrm>
          <a:prstGeom prst="rect">
            <a:avLst/>
          </a:prstGeom>
          <a:noFill/>
        </p:spPr>
        <p:txBody>
          <a:bodyPr wrap="square" rtlCol="0">
            <a:spAutoFit/>
          </a:bodyPr>
          <a:lstStyle/>
          <a:p>
            <a:r>
              <a:rPr lang="ro-RO" sz="2000" b="1" dirty="0"/>
              <a:t>Stimate participant, bine ați venit la ședință! </a:t>
            </a:r>
            <a:endParaRPr lang="ru-RU" sz="2000" b="1" dirty="0">
              <a:solidFill>
                <a:srgbClr val="C00000"/>
              </a:solidFill>
            </a:endParaRPr>
          </a:p>
        </p:txBody>
      </p:sp>
      <p:pic>
        <p:nvPicPr>
          <p:cNvPr id="7" name="Picture 2" descr="C:\Users\user\Desktop\PNG\adrCentru\03-ADR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53784"/>
            <a:ext cx="1872208" cy="510920"/>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3">
            <a:extLst>
              <a:ext uri="{FF2B5EF4-FFF2-40B4-BE49-F238E27FC236}">
                <a16:creationId xmlns:a16="http://schemas.microsoft.com/office/drawing/2014/main" id="{CE5B8373-0E99-1466-FC12-9E8DF7C854AA}"/>
              </a:ext>
            </a:extLst>
          </p:cNvPr>
          <p:cNvSpPr/>
          <p:nvPr/>
        </p:nvSpPr>
        <p:spPr>
          <a:xfrm>
            <a:off x="381000" y="190501"/>
            <a:ext cx="2822848" cy="862235"/>
          </a:xfrm>
          <a:custGeom>
            <a:avLst/>
            <a:gdLst/>
            <a:ahLst/>
            <a:cxnLst/>
            <a:rect l="l" t="t" r="r" b="b"/>
            <a:pathLst>
              <a:path w="5582560" h="1725941">
                <a:moveTo>
                  <a:pt x="0" y="0"/>
                </a:moveTo>
                <a:lnTo>
                  <a:pt x="5582560" y="0"/>
                </a:lnTo>
                <a:lnTo>
                  <a:pt x="5582560" y="1725942"/>
                </a:lnTo>
                <a:lnTo>
                  <a:pt x="0" y="1725942"/>
                </a:lnTo>
                <a:lnTo>
                  <a:pt x="0" y="0"/>
                </a:lnTo>
                <a:close/>
              </a:path>
            </a:pathLst>
          </a:custGeom>
          <a:blipFill>
            <a:blip r:embed="rId4"/>
            <a:stretch>
              <a:fillRect/>
            </a:stretch>
          </a:blipFill>
        </p:spPr>
      </p:sp>
      <p:sp>
        <p:nvSpPr>
          <p:cNvPr id="6" name="Rectangle 5"/>
          <p:cNvSpPr/>
          <p:nvPr/>
        </p:nvSpPr>
        <p:spPr>
          <a:xfrm>
            <a:off x="179512" y="2060848"/>
            <a:ext cx="5904656" cy="2492990"/>
          </a:xfrm>
          <a:prstGeom prst="rect">
            <a:avLst/>
          </a:prstGeom>
        </p:spPr>
        <p:txBody>
          <a:bodyPr wrap="square">
            <a:spAutoFit/>
          </a:bodyPr>
          <a:lstStyle/>
          <a:p>
            <a:pPr lvl="0" algn="ctr"/>
            <a:r>
              <a:rPr lang="ro-RO" sz="4000" b="1" dirty="0">
                <a:solidFill>
                  <a:schemeClr val="tx2"/>
                </a:solidFill>
                <a:effectLst>
                  <a:outerShdw blurRad="38100" dist="38100" dir="2700000" algn="tl">
                    <a:srgbClr val="000000">
                      <a:alpha val="43137"/>
                    </a:srgbClr>
                  </a:outerShdw>
                </a:effectLst>
              </a:rPr>
              <a:t>Concursul de selectare a proiectelor pentru finanțare din FNDRL</a:t>
            </a:r>
          </a:p>
          <a:p>
            <a:pPr lvl="0" algn="ctr"/>
            <a:r>
              <a:rPr lang="ro-RO" sz="3600" b="1" dirty="0">
                <a:solidFill>
                  <a:srgbClr val="FFC000"/>
                </a:solidFill>
                <a:effectLst>
                  <a:outerShdw blurRad="38100" dist="38100" dir="2700000" algn="tl">
                    <a:srgbClr val="000000">
                      <a:alpha val="43137"/>
                    </a:srgbClr>
                  </a:outerShdw>
                </a:effectLst>
              </a:rPr>
              <a:t>2025-2027</a:t>
            </a:r>
            <a:endParaRPr lang="ru-RU" sz="3600" b="1" dirty="0">
              <a:solidFill>
                <a:srgbClr val="FFC000"/>
              </a:solidFill>
              <a:effectLst>
                <a:outerShdw blurRad="38100" dist="38100" dir="2700000" algn="tl">
                  <a:srgbClr val="000000">
                    <a:alpha val="43137"/>
                  </a:srgbClr>
                </a:outerShdw>
              </a:effectLst>
            </a:endParaRPr>
          </a:p>
        </p:txBody>
      </p:sp>
      <p:sp>
        <p:nvSpPr>
          <p:cNvPr id="11" name="CasetăText 1"/>
          <p:cNvSpPr txBox="1"/>
          <p:nvPr/>
        </p:nvSpPr>
        <p:spPr>
          <a:xfrm>
            <a:off x="3923928" y="6381328"/>
            <a:ext cx="1656184" cy="307777"/>
          </a:xfrm>
          <a:prstGeom prst="rect">
            <a:avLst/>
          </a:prstGeom>
          <a:noFill/>
        </p:spPr>
        <p:txBody>
          <a:bodyPr wrap="square" rtlCol="0">
            <a:spAutoFit/>
          </a:bodyPr>
          <a:lstStyle/>
          <a:p>
            <a:pPr algn="ctr"/>
            <a:r>
              <a:rPr lang="ro-RO" sz="1400" b="1" dirty="0">
                <a:solidFill>
                  <a:schemeClr val="accent1">
                    <a:lumMod val="50000"/>
                  </a:schemeClr>
                </a:solidFill>
              </a:rPr>
              <a:t>or. Ialoveni 2025</a:t>
            </a:r>
            <a:endParaRPr lang="ru-RU" sz="1400" b="1" dirty="0">
              <a:solidFill>
                <a:schemeClr val="accent1">
                  <a:lumMod val="50000"/>
                </a:schemeClr>
              </a:solidFill>
            </a:endParaRPr>
          </a:p>
        </p:txBody>
      </p:sp>
    </p:spTree>
    <p:extLst>
      <p:ext uri="{BB962C8B-B14F-4D97-AF65-F5344CB8AC3E}">
        <p14:creationId xmlns:p14="http://schemas.microsoft.com/office/powerpoint/2010/main" val="3998211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id="{B48B8A0F-A2B1-49F8-ABFE-284F00783D15}"/>
              </a:ext>
            </a:extLst>
          </p:cNvPr>
          <p:cNvSpPr>
            <a:spLocks noGrp="1"/>
          </p:cNvSpPr>
          <p:nvPr>
            <p:ph idx="1"/>
          </p:nvPr>
        </p:nvSpPr>
        <p:spPr>
          <a:xfrm>
            <a:off x="395536" y="1108451"/>
            <a:ext cx="8229600" cy="5721350"/>
          </a:xfrm>
        </p:spPr>
        <p:txBody>
          <a:bodyPr>
            <a:normAutofit/>
          </a:bodyPr>
          <a:lstStyle/>
          <a:p>
            <a:pPr marL="0" indent="0" algn="ctr">
              <a:buFont typeface="Arial" charset="0"/>
              <a:buNone/>
            </a:pPr>
            <a:r>
              <a:rPr lang="ro-RO" altLang="ro-RO" sz="2400" b="1" dirty="0">
                <a:solidFill>
                  <a:schemeClr val="tx2">
                    <a:lumMod val="75000"/>
                  </a:schemeClr>
                </a:solidFill>
                <a:latin typeface="+mj-lt"/>
                <a:cs typeface="Times New Roman" pitchFamily="18" charset="0"/>
              </a:rPr>
              <a:t>         </a:t>
            </a:r>
            <a:r>
              <a:rPr lang="ro-RO" altLang="ro-RO" b="1" dirty="0" err="1">
                <a:solidFill>
                  <a:schemeClr val="tx2">
                    <a:lumMod val="75000"/>
                  </a:schemeClr>
                </a:solidFill>
                <a:effectLst>
                  <a:outerShdw blurRad="38100" dist="38100" dir="2700000" algn="tl">
                    <a:srgbClr val="C0C0C0"/>
                  </a:outerShdw>
                </a:effectLst>
                <a:latin typeface="+mj-lt"/>
                <a:cs typeface="Times New Roman" pitchFamily="18" charset="0"/>
              </a:rPr>
              <a:t>Aplicanți</a:t>
            </a:r>
            <a:r>
              <a:rPr lang="ro-RO" altLang="ro-RO" b="1" dirty="0">
                <a:solidFill>
                  <a:schemeClr val="tx2">
                    <a:lumMod val="75000"/>
                  </a:schemeClr>
                </a:solidFill>
                <a:effectLst>
                  <a:outerShdw blurRad="38100" dist="38100" dir="2700000" algn="tl">
                    <a:srgbClr val="C0C0C0"/>
                  </a:outerShdw>
                </a:effectLst>
                <a:latin typeface="+mj-lt"/>
                <a:cs typeface="Times New Roman" pitchFamily="18" charset="0"/>
              </a:rPr>
              <a:t> / Parteneri </a:t>
            </a:r>
            <a:r>
              <a:rPr lang="ro-RO" altLang="ro-RO" b="1" u="sng" dirty="0">
                <a:solidFill>
                  <a:srgbClr val="C00000"/>
                </a:solidFill>
                <a:effectLst>
                  <a:outerShdw blurRad="38100" dist="38100" dir="2700000" algn="tl">
                    <a:srgbClr val="C0C0C0"/>
                  </a:outerShdw>
                </a:effectLst>
                <a:latin typeface="+mj-lt"/>
                <a:cs typeface="Times New Roman" pitchFamily="18" charset="0"/>
              </a:rPr>
              <a:t>neeligibili</a:t>
            </a:r>
            <a:r>
              <a:rPr lang="ro-RO" altLang="ro-RO" b="1" dirty="0">
                <a:solidFill>
                  <a:schemeClr val="tx2">
                    <a:lumMod val="75000"/>
                  </a:schemeClr>
                </a:solidFill>
                <a:effectLst>
                  <a:outerShdw blurRad="38100" dist="38100" dir="2700000" algn="tl">
                    <a:srgbClr val="C0C0C0"/>
                  </a:outerShdw>
                </a:effectLst>
                <a:latin typeface="+mj-lt"/>
                <a:cs typeface="Times New Roman" pitchFamily="18" charset="0"/>
              </a:rPr>
              <a:t>:</a:t>
            </a:r>
          </a:p>
          <a:p>
            <a:pPr marL="685800" lvl="1" algn="just">
              <a:buFont typeface="Wingdings" pitchFamily="2" charset="2"/>
              <a:buChar char="§"/>
            </a:pPr>
            <a:r>
              <a:rPr lang="ro-RO" altLang="ro-RO" sz="2200" dirty="0">
                <a:solidFill>
                  <a:schemeClr val="tx2">
                    <a:lumMod val="75000"/>
                  </a:schemeClr>
                </a:solidFill>
                <a:latin typeface="+mj-lt"/>
                <a:cs typeface="Times New Roman" pitchFamily="18" charset="0"/>
              </a:rPr>
              <a:t>Entitățile în curs de lichidare, insolvabilitate sau reorganizare (entități de drept privat);</a:t>
            </a:r>
          </a:p>
          <a:p>
            <a:pPr marL="685800" lvl="1" algn="just">
              <a:buFont typeface="Wingdings" pitchFamily="2" charset="2"/>
              <a:buChar char="§"/>
            </a:pPr>
            <a:r>
              <a:rPr lang="ro-RO" altLang="ro-RO" sz="2200" dirty="0">
                <a:solidFill>
                  <a:schemeClr val="tx2">
                    <a:lumMod val="75000"/>
                  </a:schemeClr>
                </a:solidFill>
                <a:latin typeface="+mj-lt"/>
                <a:cs typeface="Times New Roman" pitchFamily="18" charset="0"/>
              </a:rPr>
              <a:t>Entitățile ce nu-și îndeplinesc, în conformitate cu prevederile legale, obligațiile referitoare la plata contribuțiilor, la asigurările sociale sau la plata taxelor;</a:t>
            </a:r>
          </a:p>
          <a:p>
            <a:pPr marL="685800" lvl="1" algn="just">
              <a:buFont typeface="Wingdings" pitchFamily="2" charset="2"/>
              <a:buChar char="§"/>
            </a:pPr>
            <a:r>
              <a:rPr lang="ro-RO" altLang="ro-RO" sz="2200" dirty="0">
                <a:solidFill>
                  <a:schemeClr val="tx2">
                    <a:lumMod val="75000"/>
                  </a:schemeClr>
                </a:solidFill>
                <a:latin typeface="+mj-lt"/>
                <a:cs typeface="Times New Roman" pitchFamily="18" charset="0"/>
              </a:rPr>
              <a:t>Entitățile ce nu au asigurat durabilitatea proiectelor finanțate anterior din FNDRL;</a:t>
            </a:r>
          </a:p>
          <a:p>
            <a:pPr marL="685800" lvl="1" algn="just">
              <a:buFont typeface="Wingdings" pitchFamily="2" charset="2"/>
              <a:buChar char="§"/>
            </a:pPr>
            <a:r>
              <a:rPr lang="ro-RO" altLang="ro-RO" sz="2200" dirty="0">
                <a:solidFill>
                  <a:schemeClr val="tx2">
                    <a:lumMod val="75000"/>
                  </a:schemeClr>
                </a:solidFill>
                <a:latin typeface="+mj-lt"/>
                <a:cs typeface="Times New Roman" pitchFamily="18" charset="0"/>
              </a:rPr>
              <a:t>Entitățile ale căror conducător este subiectul unui litigiu aflat spre examinare în instanțe judecătorești ce ține de obiectul investiției;</a:t>
            </a:r>
          </a:p>
          <a:p>
            <a:pPr marL="685800" lvl="1" algn="just">
              <a:buFont typeface="Wingdings" pitchFamily="2" charset="2"/>
              <a:buChar char="§"/>
            </a:pPr>
            <a:r>
              <a:rPr lang="ro-RO" altLang="ro-RO" sz="2200" dirty="0">
                <a:solidFill>
                  <a:schemeClr val="tx2">
                    <a:lumMod val="75000"/>
                  </a:schemeClr>
                </a:solidFill>
                <a:latin typeface="+mj-lt"/>
                <a:cs typeface="Times New Roman" pitchFamily="18" charset="0"/>
              </a:rPr>
              <a:t>Entitățile ale cărui conducător a fost condamnat printr-o hotărâre judecătorească de fraudă, de corupție, conflicte de interese sau de orice altă activitate ilegală.</a:t>
            </a:r>
          </a:p>
          <a:p>
            <a:pPr marL="0" indent="0">
              <a:buFont typeface="Arial" charset="0"/>
              <a:buNone/>
            </a:pPr>
            <a:endParaRPr lang="ro-RO" altLang="ro-RO" sz="2400" dirty="0">
              <a:solidFill>
                <a:schemeClr val="tx2">
                  <a:lumMod val="75000"/>
                </a:schemeClr>
              </a:solidFill>
              <a:latin typeface="+mj-lt"/>
              <a:cs typeface="Times New Roman" pitchFamily="18" charset="0"/>
            </a:endParaRPr>
          </a:p>
        </p:txBody>
      </p:sp>
      <p:pic>
        <p:nvPicPr>
          <p:cNvPr id="6149" name="Picture 4" descr="D:\Desktop\Panou\03-ADR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3">
            <a:extLst>
              <a:ext uri="{FF2B5EF4-FFF2-40B4-BE49-F238E27FC236}">
                <a16:creationId xmlns:a16="http://schemas.microsoft.com/office/drawing/2014/main" id="{4DE11D23-3DF3-A98C-A673-E7A5BD919D33}"/>
              </a:ext>
            </a:extLst>
          </p:cNvPr>
          <p:cNvSpPr/>
          <p:nvPr/>
        </p:nvSpPr>
        <p:spPr>
          <a:xfrm>
            <a:off x="120217" y="190501"/>
            <a:ext cx="2346324" cy="704849"/>
          </a:xfrm>
          <a:custGeom>
            <a:avLst/>
            <a:gdLst/>
            <a:ahLst/>
            <a:cxnLst/>
            <a:rect l="l" t="t" r="r" b="b"/>
            <a:pathLst>
              <a:path w="5582560" h="1725941">
                <a:moveTo>
                  <a:pt x="0" y="0"/>
                </a:moveTo>
                <a:lnTo>
                  <a:pt x="5582560" y="0"/>
                </a:lnTo>
                <a:lnTo>
                  <a:pt x="5582560" y="1725942"/>
                </a:lnTo>
                <a:lnTo>
                  <a:pt x="0" y="1725942"/>
                </a:lnTo>
                <a:lnTo>
                  <a:pt x="0" y="0"/>
                </a:lnTo>
                <a:close/>
              </a:path>
            </a:pathLst>
          </a:custGeom>
          <a:blipFill>
            <a:blip r:embed="rId3"/>
            <a:stretch>
              <a:fillRect/>
            </a:stretch>
          </a:blipFill>
        </p:spPr>
      </p:sp>
    </p:spTree>
    <p:extLst>
      <p:ext uri="{BB962C8B-B14F-4D97-AF65-F5344CB8AC3E}">
        <p14:creationId xmlns:p14="http://schemas.microsoft.com/office/powerpoint/2010/main" val="2883205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BE5B29-20DB-4784-A4B9-E110E8B5C396}"/>
              </a:ext>
            </a:extLst>
          </p:cNvPr>
          <p:cNvSpPr>
            <a:spLocks noGrp="1"/>
          </p:cNvSpPr>
          <p:nvPr>
            <p:ph type="title"/>
          </p:nvPr>
        </p:nvSpPr>
        <p:spPr>
          <a:xfrm>
            <a:off x="107504" y="621556"/>
            <a:ext cx="8229600" cy="1511300"/>
          </a:xfrm>
        </p:spPr>
        <p:txBody>
          <a:bodyPr>
            <a:normAutofit/>
          </a:bodyPr>
          <a:lstStyle/>
          <a:p>
            <a:pPr algn="l">
              <a:defRPr/>
            </a:pPr>
            <a:r>
              <a:rPr lang="ro-RO" sz="36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                      Eligibilitatea costurilor</a:t>
            </a:r>
            <a:endParaRPr lang="ru-RU" sz="3600"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7171" name="Объект 2"/>
          <p:cNvSpPr>
            <a:spLocks noGrp="1"/>
          </p:cNvSpPr>
          <p:nvPr>
            <p:ph idx="1"/>
          </p:nvPr>
        </p:nvSpPr>
        <p:spPr>
          <a:xfrm>
            <a:off x="457200" y="1987773"/>
            <a:ext cx="8229600" cy="3673475"/>
          </a:xfrm>
        </p:spPr>
        <p:txBody>
          <a:bodyPr>
            <a:normAutofit lnSpcReduction="10000"/>
          </a:bodyPr>
          <a:lstStyle/>
          <a:p>
            <a:pPr marL="0" indent="0" algn="just">
              <a:buFont typeface="Arial" charset="0"/>
              <a:buNone/>
            </a:pPr>
            <a:r>
              <a:rPr lang="ro-RO" altLang="ru-RU" sz="2000" dirty="0">
                <a:solidFill>
                  <a:schemeClr val="tx2">
                    <a:lumMod val="75000"/>
                  </a:schemeClr>
                </a:solidFill>
                <a:latin typeface="+mj-lt"/>
                <a:cs typeface="Times New Roman" pitchFamily="18" charset="0"/>
              </a:rPr>
              <a:t>Pentru finanțare pot fi luate în considerație doar </a:t>
            </a:r>
            <a:r>
              <a:rPr lang="ro-RO" altLang="ru-RU" sz="2000" b="1" dirty="0">
                <a:solidFill>
                  <a:schemeClr val="tx2">
                    <a:lumMod val="75000"/>
                  </a:schemeClr>
                </a:solidFill>
                <a:latin typeface="+mj-lt"/>
                <a:cs typeface="Times New Roman" pitchFamily="18" charset="0"/>
              </a:rPr>
              <a:t>„costurile eligibile” </a:t>
            </a:r>
            <a:r>
              <a:rPr lang="ro-RO" altLang="ru-RU" sz="2000" dirty="0">
                <a:solidFill>
                  <a:schemeClr val="tx2">
                    <a:lumMod val="75000"/>
                  </a:schemeClr>
                </a:solidFill>
                <a:latin typeface="+mj-lt"/>
                <a:cs typeface="Times New Roman" pitchFamily="18" charset="0"/>
              </a:rPr>
              <a:t>stabilite prin acest Regulament</a:t>
            </a:r>
            <a:r>
              <a:rPr lang="ro-RO" altLang="ru-RU" sz="2000" b="1" dirty="0">
                <a:solidFill>
                  <a:schemeClr val="tx2">
                    <a:lumMod val="75000"/>
                  </a:schemeClr>
                </a:solidFill>
                <a:latin typeface="+mj-lt"/>
                <a:cs typeface="Times New Roman" pitchFamily="18" charset="0"/>
              </a:rPr>
              <a:t>.</a:t>
            </a:r>
            <a:r>
              <a:rPr lang="ro-RO" altLang="ru-RU" sz="2000" dirty="0">
                <a:solidFill>
                  <a:schemeClr val="tx2">
                    <a:lumMod val="75000"/>
                  </a:schemeClr>
                </a:solidFill>
                <a:latin typeface="+mj-lt"/>
                <a:cs typeface="Times New Roman" pitchFamily="18" charset="0"/>
              </a:rPr>
              <a:t> Aplicantul trebuie să țină cont de faptul că toate costurile eligibile trebuie să fie reale. Astfel, vor fi selectate pentru finanțare doar acele propuneri care, în procesul de evaluare, </a:t>
            </a:r>
            <a:r>
              <a:rPr lang="ro-RO" altLang="ru-RU" sz="2000" b="1" dirty="0">
                <a:solidFill>
                  <a:schemeClr val="tx2">
                    <a:lumMod val="75000"/>
                  </a:schemeClr>
                </a:solidFill>
                <a:latin typeface="+mj-lt"/>
                <a:cs typeface="Times New Roman" pitchFamily="18" charset="0"/>
              </a:rPr>
              <a:t>nu vor necesita modificări și completări majore ale devizului general</a:t>
            </a:r>
            <a:r>
              <a:rPr lang="ro-RO" altLang="ru-RU" sz="2000" dirty="0">
                <a:solidFill>
                  <a:schemeClr val="tx2">
                    <a:lumMod val="75000"/>
                  </a:schemeClr>
                </a:solidFill>
                <a:latin typeface="+mj-lt"/>
                <a:cs typeface="Times New Roman" pitchFamily="18" charset="0"/>
              </a:rPr>
              <a:t>, iar verificările pot duce la modificarea devizului general.</a:t>
            </a:r>
          </a:p>
          <a:p>
            <a:pPr marL="0" indent="0" algn="just">
              <a:buFont typeface="Arial" charset="0"/>
              <a:buNone/>
            </a:pPr>
            <a:endParaRPr lang="ru-RU" altLang="ru-RU" sz="300" dirty="0">
              <a:solidFill>
                <a:schemeClr val="tx2">
                  <a:lumMod val="75000"/>
                </a:schemeClr>
              </a:solidFill>
              <a:latin typeface="+mj-lt"/>
              <a:cs typeface="Times New Roman" pitchFamily="18" charset="0"/>
            </a:endParaRPr>
          </a:p>
          <a:p>
            <a:pPr marL="0" indent="0" algn="just">
              <a:buFont typeface="Arial" charset="0"/>
              <a:buNone/>
            </a:pPr>
            <a:r>
              <a:rPr lang="ro-RO" altLang="ru-RU" sz="2000" dirty="0">
                <a:solidFill>
                  <a:schemeClr val="tx2">
                    <a:lumMod val="75000"/>
                  </a:schemeClr>
                </a:solidFill>
                <a:latin typeface="+mj-lt"/>
                <a:cs typeface="Times New Roman" pitchFamily="18" charset="0"/>
              </a:rPr>
              <a:t>Proiectele de dezvoltare regională pot fi finanțate conform costurilor prezentate în Devizul de cheltuieli al proiectului, iar finanțarea se poate acorda pentru întreg devizul al proiectului. </a:t>
            </a:r>
          </a:p>
          <a:p>
            <a:pPr marL="0" indent="0" algn="just">
              <a:buFont typeface="Arial" charset="0"/>
              <a:buNone/>
            </a:pPr>
            <a:endParaRPr lang="ru-RU" altLang="ru-RU" sz="300" dirty="0">
              <a:solidFill>
                <a:schemeClr val="tx2">
                  <a:lumMod val="75000"/>
                </a:schemeClr>
              </a:solidFill>
              <a:latin typeface="+mj-lt"/>
              <a:cs typeface="Times New Roman" pitchFamily="18" charset="0"/>
            </a:endParaRPr>
          </a:p>
          <a:p>
            <a:pPr marL="0" indent="0" algn="just">
              <a:buFont typeface="Arial" charset="0"/>
              <a:buNone/>
            </a:pPr>
            <a:r>
              <a:rPr lang="ro-RO" altLang="ru-RU" sz="2000" dirty="0">
                <a:solidFill>
                  <a:schemeClr val="tx2">
                    <a:lumMod val="75000"/>
                  </a:schemeClr>
                </a:solidFill>
                <a:latin typeface="+mj-lt"/>
                <a:cs typeface="Times New Roman" pitchFamily="18" charset="0"/>
              </a:rPr>
              <a:t>Bugetul total al proiectului constă în contribuția FNDRL la care se adaugă cofinanțarea oferită de </a:t>
            </a:r>
            <a:r>
              <a:rPr lang="ro-RO" altLang="ru-RU" sz="2000" dirty="0" err="1">
                <a:solidFill>
                  <a:schemeClr val="tx2">
                    <a:lumMod val="75000"/>
                  </a:schemeClr>
                </a:solidFill>
                <a:latin typeface="+mj-lt"/>
                <a:cs typeface="Times New Roman" pitchFamily="18" charset="0"/>
              </a:rPr>
              <a:t>aplicanții</a:t>
            </a:r>
            <a:r>
              <a:rPr lang="ro-RO" altLang="ru-RU" sz="2000" dirty="0">
                <a:solidFill>
                  <a:schemeClr val="tx2">
                    <a:lumMod val="75000"/>
                  </a:schemeClr>
                </a:solidFill>
                <a:latin typeface="+mj-lt"/>
                <a:cs typeface="Times New Roman" pitchFamily="18" charset="0"/>
              </a:rPr>
              <a:t> și partenerii în proiect.</a:t>
            </a:r>
            <a:endParaRPr lang="ru-RU" altLang="ru-RU" sz="2000" dirty="0">
              <a:solidFill>
                <a:schemeClr val="tx2">
                  <a:lumMod val="75000"/>
                </a:schemeClr>
              </a:solidFill>
              <a:latin typeface="+mj-lt"/>
              <a:cs typeface="Times New Roman" pitchFamily="18" charset="0"/>
            </a:endParaRPr>
          </a:p>
        </p:txBody>
      </p:sp>
      <p:pic>
        <p:nvPicPr>
          <p:cNvPr id="7174" name="Picture 4" descr="D:\Desktop\Panou\03-ADR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3">
            <a:extLst>
              <a:ext uri="{FF2B5EF4-FFF2-40B4-BE49-F238E27FC236}">
                <a16:creationId xmlns:a16="http://schemas.microsoft.com/office/drawing/2014/main" id="{118BC45A-C71F-0660-9DA8-68813554FC80}"/>
              </a:ext>
            </a:extLst>
          </p:cNvPr>
          <p:cNvSpPr/>
          <p:nvPr/>
        </p:nvSpPr>
        <p:spPr>
          <a:xfrm>
            <a:off x="120217" y="190501"/>
            <a:ext cx="2346324" cy="704849"/>
          </a:xfrm>
          <a:custGeom>
            <a:avLst/>
            <a:gdLst/>
            <a:ahLst/>
            <a:cxnLst/>
            <a:rect l="l" t="t" r="r" b="b"/>
            <a:pathLst>
              <a:path w="5582560" h="1725941">
                <a:moveTo>
                  <a:pt x="0" y="0"/>
                </a:moveTo>
                <a:lnTo>
                  <a:pt x="5582560" y="0"/>
                </a:lnTo>
                <a:lnTo>
                  <a:pt x="5582560" y="1725942"/>
                </a:lnTo>
                <a:lnTo>
                  <a:pt x="0" y="1725942"/>
                </a:lnTo>
                <a:lnTo>
                  <a:pt x="0" y="0"/>
                </a:lnTo>
                <a:close/>
              </a:path>
            </a:pathLst>
          </a:custGeom>
          <a:blipFill>
            <a:blip r:embed="rId3"/>
            <a:stretch>
              <a:fillRect/>
            </a:stretch>
          </a:blipFill>
        </p:spPr>
      </p:sp>
      <p:pic>
        <p:nvPicPr>
          <p:cNvPr id="7"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380312" y="5165505"/>
            <a:ext cx="1101857" cy="1403639"/>
          </a:xfrm>
          <a:prstGeom prst="rect">
            <a:avLst/>
          </a:prstGeom>
        </p:spPr>
      </p:pic>
    </p:spTree>
    <p:extLst>
      <p:ext uri="{BB962C8B-B14F-4D97-AF65-F5344CB8AC3E}">
        <p14:creationId xmlns:p14="http://schemas.microsoft.com/office/powerpoint/2010/main" val="2746376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a:extLst>
              <a:ext uri="{FF2B5EF4-FFF2-40B4-BE49-F238E27FC236}">
                <a16:creationId xmlns:a16="http://schemas.microsoft.com/office/drawing/2014/main" id="{52CA262F-6C4B-4759-B290-AA3D65FFAC03}"/>
              </a:ext>
            </a:extLst>
          </p:cNvPr>
          <p:cNvSpPr>
            <a:spLocks noGrp="1"/>
          </p:cNvSpPr>
          <p:nvPr>
            <p:ph type="title"/>
          </p:nvPr>
        </p:nvSpPr>
        <p:spPr>
          <a:xfrm>
            <a:off x="366713" y="1162050"/>
            <a:ext cx="8320087" cy="1027113"/>
          </a:xfrm>
        </p:spPr>
        <p:txBody>
          <a:bodyPr>
            <a:normAutofit/>
          </a:bodyPr>
          <a:lstStyle/>
          <a:p>
            <a:pPr>
              <a:defRPr/>
            </a:pPr>
            <a:r>
              <a:rPr lang="ro-RO" altLang="ru-RU" sz="36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Costurile directe eligibile</a:t>
            </a:r>
            <a:endParaRPr lang="ru-RU" altLang="ru-RU" sz="36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8195" name="Объект 2"/>
          <p:cNvSpPr>
            <a:spLocks noGrp="1"/>
          </p:cNvSpPr>
          <p:nvPr>
            <p:ph idx="1"/>
          </p:nvPr>
        </p:nvSpPr>
        <p:spPr>
          <a:xfrm>
            <a:off x="457200" y="2492375"/>
            <a:ext cx="8229600" cy="2665413"/>
          </a:xfrm>
        </p:spPr>
        <p:txBody>
          <a:bodyPr/>
          <a:lstStyle/>
          <a:p>
            <a:pPr algn="just"/>
            <a:r>
              <a:rPr lang="ro-RO" altLang="ru-RU" sz="2800" dirty="0">
                <a:solidFill>
                  <a:schemeClr val="tx2">
                    <a:lumMod val="75000"/>
                  </a:schemeClr>
                </a:solidFill>
                <a:latin typeface="+mj-lt"/>
                <a:cs typeface="Times New Roman" pitchFamily="18" charset="0"/>
              </a:rPr>
              <a:t>cheltuielile pentru </a:t>
            </a:r>
            <a:r>
              <a:rPr lang="ro-RO" altLang="ru-RU" sz="2800" b="1" dirty="0">
                <a:solidFill>
                  <a:schemeClr val="tx2">
                    <a:lumMod val="75000"/>
                  </a:schemeClr>
                </a:solidFill>
                <a:latin typeface="+mj-lt"/>
                <a:cs typeface="Times New Roman" pitchFamily="18" charset="0"/>
              </a:rPr>
              <a:t>executarea lucrărilor de construcții </a:t>
            </a:r>
            <a:r>
              <a:rPr lang="ro-RO" altLang="ru-RU" sz="2800" dirty="0">
                <a:solidFill>
                  <a:schemeClr val="tx2">
                    <a:lumMod val="75000"/>
                  </a:schemeClr>
                </a:solidFill>
                <a:latin typeface="+mj-lt"/>
                <a:cs typeface="Times New Roman" pitchFamily="18" charset="0"/>
              </a:rPr>
              <a:t>în conformitate cu documentația tehnică de proiect</a:t>
            </a:r>
            <a:endParaRPr lang="ru-RU" altLang="ru-RU" sz="2800" dirty="0">
              <a:solidFill>
                <a:schemeClr val="tx2">
                  <a:lumMod val="75000"/>
                </a:schemeClr>
              </a:solidFill>
              <a:latin typeface="+mj-lt"/>
              <a:cs typeface="Times New Roman" pitchFamily="18" charset="0"/>
            </a:endParaRPr>
          </a:p>
          <a:p>
            <a:r>
              <a:rPr lang="ro-RO" altLang="ru-RU" sz="2800" dirty="0">
                <a:solidFill>
                  <a:schemeClr val="tx2">
                    <a:lumMod val="75000"/>
                  </a:schemeClr>
                </a:solidFill>
                <a:latin typeface="+mj-lt"/>
                <a:cs typeface="Times New Roman" pitchFamily="18" charset="0"/>
              </a:rPr>
              <a:t>costuri pentru </a:t>
            </a:r>
            <a:r>
              <a:rPr lang="ro-RO" altLang="ru-RU" sz="2800" b="1" dirty="0">
                <a:solidFill>
                  <a:schemeClr val="tx2">
                    <a:lumMod val="75000"/>
                  </a:schemeClr>
                </a:solidFill>
                <a:latin typeface="+mj-lt"/>
                <a:cs typeface="Times New Roman" pitchFamily="18" charset="0"/>
              </a:rPr>
              <a:t>supravegherea tehnică </a:t>
            </a:r>
            <a:r>
              <a:rPr lang="ro-RO" altLang="ru-RU" sz="2800" dirty="0">
                <a:solidFill>
                  <a:schemeClr val="tx2">
                    <a:lumMod val="75000"/>
                  </a:schemeClr>
                </a:solidFill>
                <a:latin typeface="+mj-lt"/>
                <a:cs typeface="Times New Roman" pitchFamily="18" charset="0"/>
              </a:rPr>
              <a:t>a lucrărilor</a:t>
            </a:r>
            <a:endParaRPr lang="ru-RU" altLang="ru-RU" sz="2800" dirty="0">
              <a:solidFill>
                <a:schemeClr val="tx2">
                  <a:lumMod val="75000"/>
                </a:schemeClr>
              </a:solidFill>
              <a:latin typeface="+mj-lt"/>
              <a:cs typeface="Times New Roman" pitchFamily="18" charset="0"/>
            </a:endParaRPr>
          </a:p>
          <a:p>
            <a:pPr algn="just"/>
            <a:r>
              <a:rPr lang="ro-RO" altLang="ru-RU" sz="2800" dirty="0">
                <a:solidFill>
                  <a:schemeClr val="tx2">
                    <a:lumMod val="75000"/>
                  </a:schemeClr>
                </a:solidFill>
                <a:latin typeface="+mj-lt"/>
                <a:cs typeface="Times New Roman" pitchFamily="18" charset="0"/>
              </a:rPr>
              <a:t>costuri pentru </a:t>
            </a:r>
            <a:r>
              <a:rPr lang="ro-RO" altLang="ru-RU" sz="2800" b="1" dirty="0">
                <a:solidFill>
                  <a:schemeClr val="tx2">
                    <a:lumMod val="75000"/>
                  </a:schemeClr>
                </a:solidFill>
                <a:latin typeface="+mj-lt"/>
                <a:cs typeface="Times New Roman" pitchFamily="18" charset="0"/>
              </a:rPr>
              <a:t>achiziționarea</a:t>
            </a:r>
            <a:r>
              <a:rPr lang="ro-RO" altLang="ru-RU" sz="2800" dirty="0">
                <a:solidFill>
                  <a:schemeClr val="tx2">
                    <a:lumMod val="75000"/>
                  </a:schemeClr>
                </a:solidFill>
                <a:latin typeface="+mj-lt"/>
                <a:cs typeface="Times New Roman" pitchFamily="18" charset="0"/>
              </a:rPr>
              <a:t> de echipament nou</a:t>
            </a:r>
            <a:endParaRPr lang="ru-RU" altLang="ru-RU" sz="2800" b="1" dirty="0">
              <a:solidFill>
                <a:schemeClr val="tx2">
                  <a:lumMod val="75000"/>
                </a:schemeClr>
              </a:solidFill>
              <a:latin typeface="+mj-lt"/>
              <a:cs typeface="Times New Roman" pitchFamily="18" charset="0"/>
            </a:endParaRPr>
          </a:p>
        </p:txBody>
      </p:sp>
      <p:pic>
        <p:nvPicPr>
          <p:cNvPr id="8198" name="Picture 4" descr="D:\Desktop\Panou\03-ADR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3">
            <a:extLst>
              <a:ext uri="{FF2B5EF4-FFF2-40B4-BE49-F238E27FC236}">
                <a16:creationId xmlns:a16="http://schemas.microsoft.com/office/drawing/2014/main" id="{71BA28A5-5EF0-05B1-A18C-4433AFF591D9}"/>
              </a:ext>
            </a:extLst>
          </p:cNvPr>
          <p:cNvSpPr/>
          <p:nvPr/>
        </p:nvSpPr>
        <p:spPr>
          <a:xfrm>
            <a:off x="120217" y="190501"/>
            <a:ext cx="2346324" cy="704849"/>
          </a:xfrm>
          <a:custGeom>
            <a:avLst/>
            <a:gdLst/>
            <a:ahLst/>
            <a:cxnLst/>
            <a:rect l="l" t="t" r="r" b="b"/>
            <a:pathLst>
              <a:path w="5582560" h="1725941">
                <a:moveTo>
                  <a:pt x="0" y="0"/>
                </a:moveTo>
                <a:lnTo>
                  <a:pt x="5582560" y="0"/>
                </a:lnTo>
                <a:lnTo>
                  <a:pt x="5582560" y="1725942"/>
                </a:lnTo>
                <a:lnTo>
                  <a:pt x="0" y="1725942"/>
                </a:lnTo>
                <a:lnTo>
                  <a:pt x="0" y="0"/>
                </a:lnTo>
                <a:close/>
              </a:path>
            </a:pathLst>
          </a:custGeom>
          <a:blipFill>
            <a:blip r:embed="rId3"/>
            <a:stretch>
              <a:fillRect/>
            </a:stretch>
          </a:blipFill>
        </p:spPr>
      </p:sp>
      <p:sp>
        <p:nvSpPr>
          <p:cNvPr id="7" name="Freeform 8"/>
          <p:cNvSpPr/>
          <p:nvPr/>
        </p:nvSpPr>
        <p:spPr>
          <a:xfrm>
            <a:off x="7020272" y="5013176"/>
            <a:ext cx="1656184" cy="1656184"/>
          </a:xfrm>
          <a:custGeom>
            <a:avLst/>
            <a:gdLst/>
            <a:ahLst/>
            <a:cxnLst/>
            <a:rect l="l" t="t" r="r" b="b"/>
            <a:pathLst>
              <a:path w="3283135" h="3283135">
                <a:moveTo>
                  <a:pt x="0" y="0"/>
                </a:moveTo>
                <a:lnTo>
                  <a:pt x="3283135" y="0"/>
                </a:lnTo>
                <a:lnTo>
                  <a:pt x="3283135" y="3283134"/>
                </a:lnTo>
                <a:lnTo>
                  <a:pt x="0" y="32831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3933331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3">
            <a:extLst>
              <a:ext uri="{FF2B5EF4-FFF2-40B4-BE49-F238E27FC236}">
                <a16:creationId xmlns:a16="http://schemas.microsoft.com/office/drawing/2014/main" id="{F6D24952-7ED2-4FBC-938E-FA0FA8817645}"/>
              </a:ext>
            </a:extLst>
          </p:cNvPr>
          <p:cNvSpPr>
            <a:spLocks noGrp="1"/>
          </p:cNvSpPr>
          <p:nvPr>
            <p:ph type="title"/>
          </p:nvPr>
        </p:nvSpPr>
        <p:spPr>
          <a:xfrm>
            <a:off x="523875" y="773832"/>
            <a:ext cx="8229600" cy="1143000"/>
          </a:xfrm>
        </p:spPr>
        <p:txBody>
          <a:bodyPr>
            <a:normAutofit/>
          </a:bodyPr>
          <a:lstStyle/>
          <a:p>
            <a:pPr>
              <a:defRPr/>
            </a:pPr>
            <a:r>
              <a:rPr lang="ro-RO" altLang="ru-RU" sz="36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Costuri </a:t>
            </a:r>
            <a:r>
              <a:rPr lang="ro-RO" altLang="ru-RU" sz="3600" b="1" dirty="0">
                <a:solidFill>
                  <a:srgbClr val="C00000"/>
                </a:solidFill>
                <a:effectLst>
                  <a:outerShdw blurRad="38100" dist="38100" dir="2700000" algn="tl">
                    <a:srgbClr val="000000">
                      <a:alpha val="43137"/>
                    </a:srgbClr>
                  </a:outerShdw>
                </a:effectLst>
                <a:cs typeface="Times New Roman" panose="02020603050405020304" pitchFamily="18" charset="0"/>
              </a:rPr>
              <a:t>neeligibile </a:t>
            </a:r>
            <a:r>
              <a:rPr lang="ro-RO" altLang="ru-RU" sz="3600"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(1)</a:t>
            </a:r>
            <a:endParaRPr lang="ru-RU" altLang="ru-RU" sz="3600"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9219" name="Объект 4"/>
          <p:cNvSpPr>
            <a:spLocks noGrp="1"/>
          </p:cNvSpPr>
          <p:nvPr>
            <p:ph idx="1"/>
          </p:nvPr>
        </p:nvSpPr>
        <p:spPr>
          <a:xfrm>
            <a:off x="323528" y="1855366"/>
            <a:ext cx="8362950" cy="4525962"/>
          </a:xfrm>
        </p:spPr>
        <p:txBody>
          <a:bodyPr>
            <a:normAutofit/>
          </a:bodyPr>
          <a:lstStyle/>
          <a:p>
            <a:r>
              <a:rPr lang="ro-RO" altLang="ro-RO" sz="2200" dirty="0">
                <a:solidFill>
                  <a:schemeClr val="tx2">
                    <a:lumMod val="75000"/>
                  </a:schemeClr>
                </a:solidFill>
                <a:latin typeface="+mj-lt"/>
                <a:cs typeface="Times New Roman" pitchFamily="18" charset="0"/>
              </a:rPr>
              <a:t>costuri pentru campanii de conștientizare și informare</a:t>
            </a:r>
            <a:endParaRPr lang="ru-RU" altLang="ro-RO" sz="2200" dirty="0">
              <a:solidFill>
                <a:schemeClr val="tx2">
                  <a:lumMod val="75000"/>
                </a:schemeClr>
              </a:solidFill>
              <a:latin typeface="+mj-lt"/>
              <a:cs typeface="Times New Roman" pitchFamily="18" charset="0"/>
            </a:endParaRPr>
          </a:p>
          <a:p>
            <a:r>
              <a:rPr lang="ro-RO" altLang="ro-RO" sz="2200" dirty="0">
                <a:solidFill>
                  <a:schemeClr val="tx2">
                    <a:lumMod val="75000"/>
                  </a:schemeClr>
                </a:solidFill>
                <a:latin typeface="+mj-lt"/>
                <a:cs typeface="Times New Roman" pitchFamily="18" charset="0"/>
              </a:rPr>
              <a:t>costuri pentru asistența tehnică cu privire la crearea și dezvoltarea serviciilor publice de gospodărie comunală</a:t>
            </a:r>
            <a:endParaRPr lang="ru-RU" altLang="ro-RO" sz="2200" dirty="0">
              <a:solidFill>
                <a:schemeClr val="tx2">
                  <a:lumMod val="75000"/>
                </a:schemeClr>
              </a:solidFill>
              <a:latin typeface="+mj-lt"/>
              <a:cs typeface="Times New Roman" pitchFamily="18" charset="0"/>
            </a:endParaRPr>
          </a:p>
          <a:p>
            <a:r>
              <a:rPr lang="ro-RO" altLang="ro-RO" sz="2200" dirty="0">
                <a:solidFill>
                  <a:schemeClr val="tx2">
                    <a:lumMod val="75000"/>
                  </a:schemeClr>
                </a:solidFill>
                <a:latin typeface="+mj-lt"/>
                <a:cs typeface="Times New Roman" pitchFamily="18" charset="0"/>
              </a:rPr>
              <a:t>costuri pentru obținerea acordurilor, avizelor și autorizațiilor</a:t>
            </a:r>
            <a:endParaRPr lang="ru-RU" altLang="ro-RO" sz="2200" dirty="0">
              <a:solidFill>
                <a:schemeClr val="tx2">
                  <a:lumMod val="75000"/>
                </a:schemeClr>
              </a:solidFill>
              <a:latin typeface="+mj-lt"/>
              <a:cs typeface="Times New Roman" pitchFamily="18" charset="0"/>
            </a:endParaRPr>
          </a:p>
          <a:p>
            <a:r>
              <a:rPr lang="ro-RO" altLang="ro-RO" sz="2200" dirty="0">
                <a:solidFill>
                  <a:schemeClr val="tx2">
                    <a:lumMod val="75000"/>
                  </a:schemeClr>
                </a:solidFill>
                <a:latin typeface="+mj-lt"/>
                <a:cs typeface="Times New Roman" pitchFamily="18" charset="0"/>
              </a:rPr>
              <a:t>sponsorizări individuale pentru participare la conferințe sau congrese</a:t>
            </a:r>
            <a:endParaRPr lang="ru-RU" altLang="ro-RO" sz="2200" dirty="0">
              <a:solidFill>
                <a:schemeClr val="tx2">
                  <a:lumMod val="75000"/>
                </a:schemeClr>
              </a:solidFill>
              <a:latin typeface="+mj-lt"/>
              <a:cs typeface="Times New Roman" pitchFamily="18" charset="0"/>
            </a:endParaRPr>
          </a:p>
          <a:p>
            <a:r>
              <a:rPr lang="ro-RO" altLang="ro-RO" sz="2200" dirty="0">
                <a:solidFill>
                  <a:schemeClr val="tx2">
                    <a:lumMod val="75000"/>
                  </a:schemeClr>
                </a:solidFill>
                <a:latin typeface="+mj-lt"/>
                <a:cs typeface="Times New Roman" pitchFamily="18" charset="0"/>
              </a:rPr>
              <a:t>costuri pentru achitarea serviciului supravegherii autorului de proiect</a:t>
            </a:r>
            <a:endParaRPr lang="ru-RU" altLang="ro-RO" sz="2200" dirty="0">
              <a:solidFill>
                <a:schemeClr val="tx2">
                  <a:lumMod val="75000"/>
                </a:schemeClr>
              </a:solidFill>
              <a:latin typeface="+mj-lt"/>
              <a:cs typeface="Times New Roman" pitchFamily="18" charset="0"/>
            </a:endParaRPr>
          </a:p>
          <a:p>
            <a:r>
              <a:rPr lang="ro-RO" altLang="ro-RO" sz="2200" dirty="0">
                <a:solidFill>
                  <a:schemeClr val="tx2">
                    <a:lumMod val="75000"/>
                  </a:schemeClr>
                </a:solidFill>
                <a:latin typeface="+mj-lt"/>
                <a:cs typeface="Times New Roman" pitchFamily="18" charset="0"/>
              </a:rPr>
              <a:t>datorii sau rezerve pentru pierderi</a:t>
            </a:r>
            <a:endParaRPr lang="ru-RU" altLang="ro-RO" sz="2200" dirty="0">
              <a:solidFill>
                <a:schemeClr val="tx2">
                  <a:lumMod val="75000"/>
                </a:schemeClr>
              </a:solidFill>
              <a:latin typeface="+mj-lt"/>
              <a:cs typeface="Times New Roman" pitchFamily="18" charset="0"/>
            </a:endParaRPr>
          </a:p>
          <a:p>
            <a:r>
              <a:rPr lang="ro-RO" altLang="ro-RO" sz="2200" dirty="0">
                <a:solidFill>
                  <a:schemeClr val="tx2">
                    <a:lumMod val="75000"/>
                  </a:schemeClr>
                </a:solidFill>
                <a:latin typeface="+mj-lt"/>
                <a:cs typeface="Times New Roman" pitchFamily="18" charset="0"/>
              </a:rPr>
              <a:t>burse de studiu și/sau cursuri de specializare individuale</a:t>
            </a:r>
            <a:endParaRPr lang="ru-RU" altLang="ro-RO" sz="2200" dirty="0">
              <a:solidFill>
                <a:schemeClr val="tx2">
                  <a:lumMod val="75000"/>
                </a:schemeClr>
              </a:solidFill>
              <a:latin typeface="+mj-lt"/>
              <a:cs typeface="Times New Roman" pitchFamily="18" charset="0"/>
            </a:endParaRPr>
          </a:p>
          <a:p>
            <a:r>
              <a:rPr lang="ro-RO" altLang="ro-RO" sz="2200" dirty="0">
                <a:solidFill>
                  <a:schemeClr val="tx2">
                    <a:lumMod val="75000"/>
                  </a:schemeClr>
                </a:solidFill>
                <a:latin typeface="+mj-lt"/>
                <a:cs typeface="Times New Roman" pitchFamily="18" charset="0"/>
              </a:rPr>
              <a:t>orice acțiune de natură comercială generatoare de profit imediat pentru </a:t>
            </a:r>
            <a:r>
              <a:rPr lang="ro-RO" altLang="ro-RO" sz="2200" dirty="0" err="1">
                <a:solidFill>
                  <a:schemeClr val="tx2">
                    <a:lumMod val="75000"/>
                  </a:schemeClr>
                </a:solidFill>
                <a:latin typeface="+mj-lt"/>
                <a:cs typeface="Times New Roman" pitchFamily="18" charset="0"/>
              </a:rPr>
              <a:t>aplicantul</a:t>
            </a:r>
            <a:r>
              <a:rPr lang="ro-RO" altLang="ro-RO" sz="2200" dirty="0">
                <a:solidFill>
                  <a:schemeClr val="tx2">
                    <a:lumMod val="75000"/>
                  </a:schemeClr>
                </a:solidFill>
                <a:latin typeface="+mj-lt"/>
                <a:cs typeface="Times New Roman" pitchFamily="18" charset="0"/>
              </a:rPr>
              <a:t> la finanțare sau pentru partenerul de proiect</a:t>
            </a:r>
            <a:endParaRPr lang="ru-RU" altLang="ro-RO" sz="2200" dirty="0">
              <a:solidFill>
                <a:schemeClr val="tx2">
                  <a:lumMod val="75000"/>
                </a:schemeClr>
              </a:solidFill>
              <a:latin typeface="+mj-lt"/>
              <a:cs typeface="Times New Roman" pitchFamily="18" charset="0"/>
            </a:endParaRPr>
          </a:p>
          <a:p>
            <a:pPr>
              <a:buFont typeface="Arial" charset="0"/>
              <a:buNone/>
            </a:pPr>
            <a:endParaRPr lang="ru-RU" altLang="ro-RO" sz="2200" dirty="0">
              <a:solidFill>
                <a:schemeClr val="tx2">
                  <a:lumMod val="75000"/>
                </a:schemeClr>
              </a:solidFill>
              <a:latin typeface="+mj-lt"/>
              <a:cs typeface="Times New Roman" pitchFamily="18" charset="0"/>
            </a:endParaRPr>
          </a:p>
        </p:txBody>
      </p:sp>
      <p:pic>
        <p:nvPicPr>
          <p:cNvPr id="9222" name="Picture 4" descr="D:\Desktop\Panou\03-ADR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3">
            <a:extLst>
              <a:ext uri="{FF2B5EF4-FFF2-40B4-BE49-F238E27FC236}">
                <a16:creationId xmlns:a16="http://schemas.microsoft.com/office/drawing/2014/main" id="{52E9772D-1BDA-CDDE-9DF0-70E75EE474E6}"/>
              </a:ext>
            </a:extLst>
          </p:cNvPr>
          <p:cNvSpPr/>
          <p:nvPr/>
        </p:nvSpPr>
        <p:spPr>
          <a:xfrm>
            <a:off x="120217" y="190501"/>
            <a:ext cx="2346324" cy="704849"/>
          </a:xfrm>
          <a:custGeom>
            <a:avLst/>
            <a:gdLst/>
            <a:ahLst/>
            <a:cxnLst/>
            <a:rect l="l" t="t" r="r" b="b"/>
            <a:pathLst>
              <a:path w="5582560" h="1725941">
                <a:moveTo>
                  <a:pt x="0" y="0"/>
                </a:moveTo>
                <a:lnTo>
                  <a:pt x="5582560" y="0"/>
                </a:lnTo>
                <a:lnTo>
                  <a:pt x="5582560" y="1725942"/>
                </a:lnTo>
                <a:lnTo>
                  <a:pt x="0" y="1725942"/>
                </a:lnTo>
                <a:lnTo>
                  <a:pt x="0" y="0"/>
                </a:lnTo>
                <a:close/>
              </a:path>
            </a:pathLst>
          </a:custGeom>
          <a:blipFill>
            <a:blip r:embed="rId3"/>
            <a:stretch>
              <a:fillRect/>
            </a:stretch>
          </a:blipFill>
        </p:spPr>
      </p:sp>
      <p:sp>
        <p:nvSpPr>
          <p:cNvPr id="7" name="Freeform 6"/>
          <p:cNvSpPr/>
          <p:nvPr/>
        </p:nvSpPr>
        <p:spPr>
          <a:xfrm>
            <a:off x="7956375" y="5805264"/>
            <a:ext cx="1018803" cy="885814"/>
          </a:xfrm>
          <a:custGeom>
            <a:avLst/>
            <a:gdLst/>
            <a:ahLst/>
            <a:cxnLst/>
            <a:rect l="l" t="t" r="r" b="b"/>
            <a:pathLst>
              <a:path w="3058916" h="3058916">
                <a:moveTo>
                  <a:pt x="0" y="0"/>
                </a:moveTo>
                <a:lnTo>
                  <a:pt x="3058916" y="0"/>
                </a:lnTo>
                <a:lnTo>
                  <a:pt x="3058916" y="3058916"/>
                </a:lnTo>
                <a:lnTo>
                  <a:pt x="0" y="30589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2991476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a:extLst>
              <a:ext uri="{FF2B5EF4-FFF2-40B4-BE49-F238E27FC236}">
                <a16:creationId xmlns:a16="http://schemas.microsoft.com/office/drawing/2014/main" id="{8F67242E-28B0-44D3-B17E-D57F8EA2AC63}"/>
              </a:ext>
            </a:extLst>
          </p:cNvPr>
          <p:cNvSpPr>
            <a:spLocks noGrp="1"/>
          </p:cNvSpPr>
          <p:nvPr>
            <p:ph type="title"/>
          </p:nvPr>
        </p:nvSpPr>
        <p:spPr>
          <a:xfrm>
            <a:off x="457200" y="954088"/>
            <a:ext cx="8229600" cy="746125"/>
          </a:xfrm>
        </p:spPr>
        <p:txBody>
          <a:bodyPr>
            <a:normAutofit/>
          </a:bodyPr>
          <a:lstStyle/>
          <a:p>
            <a:pPr>
              <a:defRPr/>
            </a:pPr>
            <a:r>
              <a:rPr lang="ro-RO" altLang="ru-RU" sz="36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Costuri </a:t>
            </a:r>
            <a:r>
              <a:rPr lang="ro-RO" altLang="ru-RU" sz="3600" b="1" dirty="0">
                <a:solidFill>
                  <a:srgbClr val="C00000"/>
                </a:solidFill>
                <a:effectLst>
                  <a:outerShdw blurRad="38100" dist="38100" dir="2700000" algn="tl">
                    <a:srgbClr val="000000">
                      <a:alpha val="43137"/>
                    </a:srgbClr>
                  </a:outerShdw>
                </a:effectLst>
                <a:cs typeface="Times New Roman" panose="02020603050405020304" pitchFamily="18" charset="0"/>
              </a:rPr>
              <a:t>neeligibile</a:t>
            </a:r>
            <a:r>
              <a:rPr lang="ro-RO" altLang="ru-RU" sz="36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 </a:t>
            </a:r>
            <a:r>
              <a:rPr lang="ro-RO" altLang="ru-RU" sz="3600"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(2)</a:t>
            </a:r>
            <a:endParaRPr lang="ru-RU" altLang="ru-RU" sz="3600"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10243" name="Объект 2"/>
          <p:cNvSpPr>
            <a:spLocks noGrp="1"/>
          </p:cNvSpPr>
          <p:nvPr>
            <p:ph idx="1"/>
          </p:nvPr>
        </p:nvSpPr>
        <p:spPr>
          <a:xfrm>
            <a:off x="457200" y="1782763"/>
            <a:ext cx="8147050" cy="4525962"/>
          </a:xfrm>
        </p:spPr>
        <p:txBody>
          <a:bodyPr>
            <a:normAutofit lnSpcReduction="10000"/>
          </a:bodyPr>
          <a:lstStyle/>
          <a:p>
            <a:r>
              <a:rPr lang="ro-RO" altLang="ru-RU" sz="2200" dirty="0">
                <a:solidFill>
                  <a:schemeClr val="tx2">
                    <a:lumMod val="75000"/>
                  </a:schemeClr>
                </a:solidFill>
                <a:latin typeface="+mj-lt"/>
                <a:cs typeface="Times New Roman" pitchFamily="18" charset="0"/>
              </a:rPr>
              <a:t>cumpărarea de terenuri sau clădiri</a:t>
            </a:r>
            <a:endParaRPr lang="ru-RU" altLang="ru-RU" sz="2200" dirty="0">
              <a:solidFill>
                <a:schemeClr val="tx2">
                  <a:lumMod val="75000"/>
                </a:schemeClr>
              </a:solidFill>
              <a:latin typeface="+mj-lt"/>
              <a:cs typeface="Times New Roman" pitchFamily="18" charset="0"/>
            </a:endParaRPr>
          </a:p>
          <a:p>
            <a:r>
              <a:rPr lang="ro-RO" altLang="ru-RU" sz="2200" dirty="0">
                <a:solidFill>
                  <a:schemeClr val="tx2">
                    <a:lumMod val="75000"/>
                  </a:schemeClr>
                </a:solidFill>
                <a:latin typeface="+mj-lt"/>
                <a:cs typeface="Times New Roman" pitchFamily="18" charset="0"/>
              </a:rPr>
              <a:t>credite părților terțe, amenzi și penalități</a:t>
            </a:r>
            <a:endParaRPr lang="ru-RU" altLang="ru-RU" sz="2200" dirty="0">
              <a:solidFill>
                <a:schemeClr val="tx2">
                  <a:lumMod val="75000"/>
                </a:schemeClr>
              </a:solidFill>
              <a:latin typeface="+mj-lt"/>
              <a:cs typeface="Times New Roman" pitchFamily="18" charset="0"/>
            </a:endParaRPr>
          </a:p>
          <a:p>
            <a:r>
              <a:rPr lang="ro-RO" altLang="ru-RU" sz="2200" dirty="0">
                <a:solidFill>
                  <a:schemeClr val="tx2">
                    <a:lumMod val="75000"/>
                  </a:schemeClr>
                </a:solidFill>
                <a:latin typeface="+mj-lt"/>
                <a:cs typeface="Times New Roman" pitchFamily="18" charset="0"/>
              </a:rPr>
              <a:t>orice costuri realizate anterior de a fi fost semnat contractul de finanțare (inclusiv costurile legate de pregătirea proiectului)</a:t>
            </a:r>
            <a:endParaRPr lang="ru-RU" altLang="ru-RU" sz="2200" dirty="0">
              <a:solidFill>
                <a:schemeClr val="tx2">
                  <a:lumMod val="75000"/>
                </a:schemeClr>
              </a:solidFill>
              <a:latin typeface="+mj-lt"/>
              <a:cs typeface="Times New Roman" pitchFamily="18" charset="0"/>
            </a:endParaRPr>
          </a:p>
          <a:p>
            <a:r>
              <a:rPr lang="ro-RO" altLang="ru-RU" sz="2200" dirty="0">
                <a:solidFill>
                  <a:schemeClr val="tx2">
                    <a:lumMod val="75000"/>
                  </a:schemeClr>
                </a:solidFill>
                <a:latin typeface="+mj-lt"/>
                <a:cs typeface="Times New Roman" pitchFamily="18" charset="0"/>
              </a:rPr>
              <a:t>costuri pentru angajarea personalului responsabil de asigurarea implementării proiectului din partea beneficiarului</a:t>
            </a:r>
            <a:endParaRPr lang="ru-RU" altLang="ru-RU" sz="2200" dirty="0">
              <a:solidFill>
                <a:schemeClr val="tx2">
                  <a:lumMod val="75000"/>
                </a:schemeClr>
              </a:solidFill>
              <a:latin typeface="+mj-lt"/>
              <a:cs typeface="Times New Roman" pitchFamily="18" charset="0"/>
            </a:endParaRPr>
          </a:p>
          <a:p>
            <a:r>
              <a:rPr lang="ro-RO" altLang="ru-RU" sz="2200" dirty="0">
                <a:solidFill>
                  <a:schemeClr val="tx2">
                    <a:lumMod val="75000"/>
                  </a:schemeClr>
                </a:solidFill>
                <a:latin typeface="+mj-lt"/>
                <a:cs typeface="Times New Roman" pitchFamily="18" charset="0"/>
              </a:rPr>
              <a:t>costuri pentru procurarea inventarului de uz gospodăresc, cheltuieli operaționale ale beneficiarilor</a:t>
            </a:r>
            <a:endParaRPr lang="ru-RU" altLang="ru-RU" sz="2200" dirty="0">
              <a:solidFill>
                <a:schemeClr val="tx2">
                  <a:lumMod val="75000"/>
                </a:schemeClr>
              </a:solidFill>
              <a:latin typeface="+mj-lt"/>
              <a:cs typeface="Times New Roman" pitchFamily="18" charset="0"/>
            </a:endParaRPr>
          </a:p>
          <a:p>
            <a:r>
              <a:rPr lang="ro-RO" altLang="ru-RU" sz="2200" dirty="0">
                <a:solidFill>
                  <a:schemeClr val="tx2">
                    <a:lumMod val="75000"/>
                  </a:schemeClr>
                </a:solidFill>
                <a:latin typeface="+mj-lt"/>
                <a:cs typeface="Times New Roman" pitchFamily="18" charset="0"/>
              </a:rPr>
              <a:t>costuri pentru elaborarea studiului de fezabilitate</a:t>
            </a:r>
            <a:endParaRPr lang="ru-RU" altLang="ru-RU" sz="2200" dirty="0">
              <a:solidFill>
                <a:schemeClr val="tx2">
                  <a:lumMod val="75000"/>
                </a:schemeClr>
              </a:solidFill>
              <a:latin typeface="+mj-lt"/>
              <a:cs typeface="Times New Roman" pitchFamily="18" charset="0"/>
            </a:endParaRPr>
          </a:p>
          <a:p>
            <a:r>
              <a:rPr lang="ro-RO" altLang="ru-RU" sz="2200" dirty="0">
                <a:solidFill>
                  <a:schemeClr val="tx2">
                    <a:lumMod val="75000"/>
                  </a:schemeClr>
                </a:solidFill>
                <a:latin typeface="+mj-lt"/>
                <a:cs typeface="Times New Roman" pitchFamily="18" charset="0"/>
              </a:rPr>
              <a:t>costuri pentru elaborarea, verificarea sau actualizarea proiectului tehnic</a:t>
            </a:r>
            <a:endParaRPr lang="ru-RU" altLang="ru-RU" sz="2200" dirty="0">
              <a:solidFill>
                <a:schemeClr val="tx2">
                  <a:lumMod val="75000"/>
                </a:schemeClr>
              </a:solidFill>
              <a:latin typeface="+mj-lt"/>
              <a:cs typeface="Times New Roman" pitchFamily="18" charset="0"/>
            </a:endParaRPr>
          </a:p>
          <a:p>
            <a:r>
              <a:rPr lang="ro-RO" altLang="ru-RU" sz="2200" dirty="0">
                <a:solidFill>
                  <a:schemeClr val="tx2">
                    <a:lumMod val="75000"/>
                  </a:schemeClr>
                </a:solidFill>
                <a:latin typeface="+mj-lt"/>
                <a:cs typeface="Times New Roman" pitchFamily="18" charset="0"/>
              </a:rPr>
              <a:t>echipamente second-hand, dacă sunt achiziționate în scopul proiectului</a:t>
            </a:r>
            <a:endParaRPr lang="ru-RU" altLang="ru-RU" sz="2200" dirty="0">
              <a:solidFill>
                <a:schemeClr val="tx2">
                  <a:lumMod val="75000"/>
                </a:schemeClr>
              </a:solidFill>
              <a:latin typeface="+mj-lt"/>
              <a:cs typeface="Times New Roman" pitchFamily="18" charset="0"/>
            </a:endParaRPr>
          </a:p>
        </p:txBody>
      </p:sp>
      <p:pic>
        <p:nvPicPr>
          <p:cNvPr id="10246" name="Picture 4" descr="D:\Desktop\Panou\03-ADR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3">
            <a:extLst>
              <a:ext uri="{FF2B5EF4-FFF2-40B4-BE49-F238E27FC236}">
                <a16:creationId xmlns:a16="http://schemas.microsoft.com/office/drawing/2014/main" id="{AA8A1B42-8919-1D1D-BAF0-7C4C96079FE7}"/>
              </a:ext>
            </a:extLst>
          </p:cNvPr>
          <p:cNvSpPr/>
          <p:nvPr/>
        </p:nvSpPr>
        <p:spPr>
          <a:xfrm>
            <a:off x="120217" y="190501"/>
            <a:ext cx="2346324" cy="763587"/>
          </a:xfrm>
          <a:custGeom>
            <a:avLst/>
            <a:gdLst/>
            <a:ahLst/>
            <a:cxnLst/>
            <a:rect l="l" t="t" r="r" b="b"/>
            <a:pathLst>
              <a:path w="5582560" h="1725941">
                <a:moveTo>
                  <a:pt x="0" y="0"/>
                </a:moveTo>
                <a:lnTo>
                  <a:pt x="5582560" y="0"/>
                </a:lnTo>
                <a:lnTo>
                  <a:pt x="5582560" y="1725942"/>
                </a:lnTo>
                <a:lnTo>
                  <a:pt x="0" y="1725942"/>
                </a:lnTo>
                <a:lnTo>
                  <a:pt x="0" y="0"/>
                </a:lnTo>
                <a:close/>
              </a:path>
            </a:pathLst>
          </a:custGeom>
          <a:blipFill>
            <a:blip r:embed="rId3"/>
            <a:stretch>
              <a:fillRect/>
            </a:stretch>
          </a:blipFill>
        </p:spPr>
      </p:sp>
      <p:sp>
        <p:nvSpPr>
          <p:cNvPr id="7" name="Freeform 6"/>
          <p:cNvSpPr/>
          <p:nvPr/>
        </p:nvSpPr>
        <p:spPr>
          <a:xfrm>
            <a:off x="7956375" y="5805264"/>
            <a:ext cx="1018803" cy="885814"/>
          </a:xfrm>
          <a:custGeom>
            <a:avLst/>
            <a:gdLst/>
            <a:ahLst/>
            <a:cxnLst/>
            <a:rect l="l" t="t" r="r" b="b"/>
            <a:pathLst>
              <a:path w="3058916" h="3058916">
                <a:moveTo>
                  <a:pt x="0" y="0"/>
                </a:moveTo>
                <a:lnTo>
                  <a:pt x="3058916" y="0"/>
                </a:lnTo>
                <a:lnTo>
                  <a:pt x="3058916" y="3058916"/>
                </a:lnTo>
                <a:lnTo>
                  <a:pt x="0" y="30589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3274736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a:extLst>
              <a:ext uri="{FF2B5EF4-FFF2-40B4-BE49-F238E27FC236}">
                <a16:creationId xmlns:a16="http://schemas.microsoft.com/office/drawing/2014/main" id="{B11A4126-E90B-4094-AF99-21F3CF9FB629}"/>
              </a:ext>
            </a:extLst>
          </p:cNvPr>
          <p:cNvSpPr>
            <a:spLocks noGrp="1"/>
          </p:cNvSpPr>
          <p:nvPr>
            <p:ph type="title"/>
          </p:nvPr>
        </p:nvSpPr>
        <p:spPr>
          <a:xfrm>
            <a:off x="419100" y="926555"/>
            <a:ext cx="8229600" cy="630237"/>
          </a:xfrm>
        </p:spPr>
        <p:txBody>
          <a:bodyPr/>
          <a:lstStyle/>
          <a:p>
            <a:pPr>
              <a:defRPr/>
            </a:pPr>
            <a:r>
              <a:rPr lang="x-none"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Evaluarea Cererilor de Finanțare</a:t>
            </a:r>
            <a:endParaRPr lang="ru-RU"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14339" name="Объект 2"/>
          <p:cNvSpPr>
            <a:spLocks noGrp="1"/>
          </p:cNvSpPr>
          <p:nvPr>
            <p:ph idx="1"/>
          </p:nvPr>
        </p:nvSpPr>
        <p:spPr>
          <a:xfrm>
            <a:off x="457200" y="1700808"/>
            <a:ext cx="8229600" cy="5040313"/>
          </a:xfrm>
        </p:spPr>
        <p:txBody>
          <a:bodyPr>
            <a:normAutofit lnSpcReduction="10000"/>
          </a:bodyPr>
          <a:lstStyle/>
          <a:p>
            <a:pPr marL="0" indent="0" algn="just">
              <a:buNone/>
            </a:pPr>
            <a:r>
              <a:rPr lang="en-US" altLang="ru-RU" sz="2000" b="1" dirty="0">
                <a:solidFill>
                  <a:schemeClr val="tx2">
                    <a:lumMod val="75000"/>
                  </a:schemeClr>
                </a:solidFill>
                <a:latin typeface="+mj-lt"/>
                <a:cs typeface="Times New Roman" pitchFamily="18" charset="0"/>
              </a:rPr>
              <a:t>I. </a:t>
            </a:r>
            <a:r>
              <a:rPr lang="ro-MO" altLang="ru-RU" sz="2000" b="1" dirty="0">
                <a:solidFill>
                  <a:schemeClr val="tx2">
                    <a:lumMod val="75000"/>
                  </a:schemeClr>
                </a:solidFill>
                <a:latin typeface="+mj-lt"/>
                <a:cs typeface="Times New Roman" pitchFamily="18" charset="0"/>
              </a:rPr>
              <a:t>Evaluarea Administrativă: </a:t>
            </a:r>
          </a:p>
          <a:p>
            <a:pPr marL="0" indent="0" algn="just">
              <a:buNone/>
            </a:pPr>
            <a:r>
              <a:rPr lang="ro-MO" altLang="ru-RU" sz="2000" dirty="0">
                <a:solidFill>
                  <a:schemeClr val="tx2">
                    <a:lumMod val="75000"/>
                  </a:schemeClr>
                </a:solidFill>
                <a:latin typeface="+mj-lt"/>
                <a:cs typeface="Times New Roman" pitchFamily="18" charset="0"/>
              </a:rPr>
              <a:t>Comisia de evaluare va fi creată în cadrul ADR Centru și va fi formată din reprezentanți ai MIDR, CRD și ADR Centru. La această etapă va efectuată evaluarea administrativă în vederea conformității  și eligibilității. Proiectele care nu întrunesc criteriile incluse în grila de evaluare vor fi respinse și nu vor fi supuse etapelor ulterioare de evaluare.</a:t>
            </a:r>
          </a:p>
          <a:p>
            <a:pPr algn="just">
              <a:buFont typeface="Arial" charset="0"/>
              <a:buNone/>
            </a:pPr>
            <a:endParaRPr lang="ru-RU" altLang="ru-RU" sz="2000" dirty="0">
              <a:solidFill>
                <a:schemeClr val="tx2">
                  <a:lumMod val="75000"/>
                </a:schemeClr>
              </a:solidFill>
              <a:latin typeface="+mj-lt"/>
              <a:cs typeface="Times New Roman" pitchFamily="18" charset="0"/>
            </a:endParaRPr>
          </a:p>
          <a:p>
            <a:pPr marL="0" indent="0" algn="just">
              <a:buNone/>
            </a:pPr>
            <a:r>
              <a:rPr lang="en-US" altLang="ru-RU" sz="2000" b="1" dirty="0">
                <a:solidFill>
                  <a:schemeClr val="tx2">
                    <a:lumMod val="75000"/>
                  </a:schemeClr>
                </a:solidFill>
                <a:latin typeface="+mj-lt"/>
                <a:cs typeface="Times New Roman" pitchFamily="18" charset="0"/>
              </a:rPr>
              <a:t>II. </a:t>
            </a:r>
            <a:r>
              <a:rPr lang="ro-MO" altLang="ru-RU" sz="2000" b="1" dirty="0">
                <a:solidFill>
                  <a:schemeClr val="tx2">
                    <a:lumMod val="75000"/>
                  </a:schemeClr>
                </a:solidFill>
                <a:latin typeface="+mj-lt"/>
                <a:cs typeface="Times New Roman" pitchFamily="18" charset="0"/>
              </a:rPr>
              <a:t>Evaluarea Tehnică și Financiară: </a:t>
            </a:r>
          </a:p>
          <a:p>
            <a:pPr marL="0" indent="0" algn="just">
              <a:buNone/>
            </a:pPr>
            <a:r>
              <a:rPr lang="ro-MO" altLang="ru-RU" sz="2000" dirty="0">
                <a:solidFill>
                  <a:schemeClr val="tx2">
                    <a:lumMod val="75000"/>
                  </a:schemeClr>
                </a:solidFill>
                <a:latin typeface="+mj-lt"/>
                <a:cs typeface="Times New Roman" pitchFamily="18" charset="0"/>
              </a:rPr>
              <a:t>În acest scop vor fi angajați experți tehnici pe domeniul respectiv, care după examinarea detaliată a dosarului depus, vor întocmi un raport de evaluare. Ulterior Comisia de evaluare va examina în ședință rapoartele experților și va acorda punctaj în conformitate cu grila de evaluare tehnică și financiară corespunzător următoarelor criterii:</a:t>
            </a:r>
            <a:endParaRPr lang="ru-RU" altLang="ru-RU" sz="2000" dirty="0">
              <a:solidFill>
                <a:schemeClr val="tx2">
                  <a:lumMod val="75000"/>
                </a:schemeClr>
              </a:solidFill>
              <a:latin typeface="+mj-lt"/>
              <a:cs typeface="Times New Roman" pitchFamily="18" charset="0"/>
            </a:endParaRPr>
          </a:p>
          <a:p>
            <a:pPr>
              <a:buFont typeface="Wingdings" pitchFamily="2" charset="2"/>
              <a:buChar char="ü"/>
            </a:pPr>
            <a:r>
              <a:rPr lang="ro-MO" altLang="ru-RU" sz="2000" dirty="0">
                <a:solidFill>
                  <a:schemeClr val="tx2">
                    <a:lumMod val="75000"/>
                  </a:schemeClr>
                </a:solidFill>
                <a:latin typeface="+mj-lt"/>
                <a:cs typeface="Times New Roman" pitchFamily="18" charset="0"/>
              </a:rPr>
              <a:t>Relevanța și contribuția la program</a:t>
            </a:r>
          </a:p>
          <a:p>
            <a:pPr>
              <a:buFont typeface="Wingdings" pitchFamily="2" charset="2"/>
              <a:buChar char="ü"/>
            </a:pPr>
            <a:r>
              <a:rPr lang="en-US" altLang="ru-RU" sz="2000" dirty="0" err="1">
                <a:solidFill>
                  <a:schemeClr val="tx2">
                    <a:lumMod val="75000"/>
                  </a:schemeClr>
                </a:solidFill>
                <a:latin typeface="+mj-lt"/>
                <a:cs typeface="Times New Roman" pitchFamily="18" charset="0"/>
              </a:rPr>
              <a:t>Coerența</a:t>
            </a:r>
            <a:r>
              <a:rPr lang="en-US" altLang="ru-RU" sz="2000" dirty="0">
                <a:solidFill>
                  <a:schemeClr val="tx2">
                    <a:lumMod val="75000"/>
                  </a:schemeClr>
                </a:solidFill>
                <a:latin typeface="+mj-lt"/>
                <a:cs typeface="Times New Roman" pitchFamily="18" charset="0"/>
              </a:rPr>
              <a:t> </a:t>
            </a:r>
            <a:r>
              <a:rPr lang="en-US" altLang="ru-RU" sz="2000" dirty="0" err="1">
                <a:solidFill>
                  <a:schemeClr val="tx2">
                    <a:lumMod val="75000"/>
                  </a:schemeClr>
                </a:solidFill>
                <a:latin typeface="+mj-lt"/>
                <a:cs typeface="Times New Roman" pitchFamily="18" charset="0"/>
              </a:rPr>
              <a:t>proiectului</a:t>
            </a:r>
            <a:endParaRPr lang="ro-MO" altLang="ru-RU" sz="2000" dirty="0">
              <a:solidFill>
                <a:schemeClr val="tx2">
                  <a:lumMod val="75000"/>
                </a:schemeClr>
              </a:solidFill>
              <a:latin typeface="+mj-lt"/>
              <a:cs typeface="Times New Roman" pitchFamily="18" charset="0"/>
            </a:endParaRPr>
          </a:p>
          <a:p>
            <a:pPr>
              <a:buFont typeface="Wingdings" pitchFamily="2" charset="2"/>
              <a:buChar char="ü"/>
            </a:pPr>
            <a:r>
              <a:rPr lang="en-US" altLang="ru-RU" sz="2000" dirty="0" err="1">
                <a:solidFill>
                  <a:schemeClr val="tx2">
                    <a:lumMod val="75000"/>
                  </a:schemeClr>
                </a:solidFill>
                <a:latin typeface="+mj-lt"/>
                <a:cs typeface="Times New Roman" pitchFamily="18" charset="0"/>
              </a:rPr>
              <a:t>Viabilitatea</a:t>
            </a:r>
            <a:r>
              <a:rPr lang="en-US" altLang="ru-RU" sz="2000" dirty="0">
                <a:solidFill>
                  <a:schemeClr val="tx2">
                    <a:lumMod val="75000"/>
                  </a:schemeClr>
                </a:solidFill>
                <a:latin typeface="+mj-lt"/>
                <a:cs typeface="Times New Roman" pitchFamily="18" charset="0"/>
              </a:rPr>
              <a:t> </a:t>
            </a:r>
            <a:r>
              <a:rPr lang="en-US" altLang="ru-RU" sz="2000" dirty="0" err="1">
                <a:solidFill>
                  <a:schemeClr val="tx2">
                    <a:lumMod val="75000"/>
                  </a:schemeClr>
                </a:solidFill>
                <a:latin typeface="+mj-lt"/>
                <a:cs typeface="Times New Roman" pitchFamily="18" charset="0"/>
              </a:rPr>
              <a:t>proiectului</a:t>
            </a:r>
            <a:endParaRPr lang="ru-RU" altLang="ru-RU" sz="2000" dirty="0">
              <a:solidFill>
                <a:schemeClr val="tx2">
                  <a:lumMod val="75000"/>
                </a:schemeClr>
              </a:solidFill>
              <a:latin typeface="+mj-lt"/>
              <a:cs typeface="Times New Roman" pitchFamily="18" charset="0"/>
            </a:endParaRPr>
          </a:p>
        </p:txBody>
      </p:sp>
      <p:pic>
        <p:nvPicPr>
          <p:cNvPr id="14341" name="Picture 4" descr="D:\Desktop\Panou\03-ADR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3">
            <a:extLst>
              <a:ext uri="{FF2B5EF4-FFF2-40B4-BE49-F238E27FC236}">
                <a16:creationId xmlns:a16="http://schemas.microsoft.com/office/drawing/2014/main" id="{A8378D2F-5683-6838-D18B-DABA0ABC25BA}"/>
              </a:ext>
            </a:extLst>
          </p:cNvPr>
          <p:cNvSpPr/>
          <p:nvPr/>
        </p:nvSpPr>
        <p:spPr>
          <a:xfrm>
            <a:off x="120216" y="190501"/>
            <a:ext cx="2579576" cy="879823"/>
          </a:xfrm>
          <a:custGeom>
            <a:avLst/>
            <a:gdLst/>
            <a:ahLst/>
            <a:cxnLst/>
            <a:rect l="l" t="t" r="r" b="b"/>
            <a:pathLst>
              <a:path w="5582560" h="1725941">
                <a:moveTo>
                  <a:pt x="0" y="0"/>
                </a:moveTo>
                <a:lnTo>
                  <a:pt x="5582560" y="0"/>
                </a:lnTo>
                <a:lnTo>
                  <a:pt x="5582560" y="1725942"/>
                </a:lnTo>
                <a:lnTo>
                  <a:pt x="0" y="1725942"/>
                </a:lnTo>
                <a:lnTo>
                  <a:pt x="0" y="0"/>
                </a:lnTo>
                <a:close/>
              </a:path>
            </a:pathLst>
          </a:custGeom>
          <a:blipFill>
            <a:blip r:embed="rId3"/>
            <a:stretch>
              <a:fillRect/>
            </a:stretch>
          </a:blipFill>
        </p:spPr>
      </p:sp>
    </p:spTree>
    <p:extLst>
      <p:ext uri="{BB962C8B-B14F-4D97-AF65-F5344CB8AC3E}">
        <p14:creationId xmlns:p14="http://schemas.microsoft.com/office/powerpoint/2010/main" val="2986290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a:extLst>
              <a:ext uri="{FF2B5EF4-FFF2-40B4-BE49-F238E27FC236}">
                <a16:creationId xmlns:a16="http://schemas.microsoft.com/office/drawing/2014/main" id="{6B0B40AA-81B1-49BB-BF03-4B786DFF46C8}"/>
              </a:ext>
            </a:extLst>
          </p:cNvPr>
          <p:cNvSpPr>
            <a:spLocks noGrp="1"/>
          </p:cNvSpPr>
          <p:nvPr>
            <p:ph type="title"/>
          </p:nvPr>
        </p:nvSpPr>
        <p:spPr>
          <a:xfrm>
            <a:off x="395536" y="1196752"/>
            <a:ext cx="8491537" cy="1143000"/>
          </a:xfrm>
        </p:spPr>
        <p:txBody>
          <a:bodyPr/>
          <a:lstStyle/>
          <a:p>
            <a:pPr>
              <a:defRPr/>
            </a:pPr>
            <a:r>
              <a:rPr lang="x-none" altLang="ru-RU" sz="3200" b="1">
                <a:solidFill>
                  <a:schemeClr val="tx2">
                    <a:lumMod val="75000"/>
                  </a:schemeClr>
                </a:solidFill>
                <a:effectLst>
                  <a:outerShdw blurRad="38100" dist="38100" dir="2700000" algn="tl">
                    <a:srgbClr val="C0C0C0"/>
                  </a:outerShdw>
                </a:effectLst>
                <a:cs typeface="Times New Roman" panose="02020603050405020304" pitchFamily="18" charset="0"/>
              </a:rPr>
              <a:t>Evaluarea de către </a:t>
            </a:r>
            <a:br>
              <a:rPr lang="ro-RO" altLang="ru-RU" sz="3200" b="1" dirty="0">
                <a:solidFill>
                  <a:schemeClr val="tx2">
                    <a:lumMod val="75000"/>
                  </a:schemeClr>
                </a:solidFill>
                <a:effectLst>
                  <a:outerShdw blurRad="38100" dist="38100" dir="2700000" algn="tl">
                    <a:srgbClr val="C0C0C0"/>
                  </a:outerShdw>
                </a:effectLst>
                <a:cs typeface="Times New Roman" panose="02020603050405020304" pitchFamily="18" charset="0"/>
              </a:rPr>
            </a:br>
            <a:r>
              <a:rPr lang="x-none" altLang="ru-RU" sz="3200" b="1">
                <a:solidFill>
                  <a:schemeClr val="tx2">
                    <a:lumMod val="75000"/>
                  </a:schemeClr>
                </a:solidFill>
                <a:effectLst>
                  <a:outerShdw blurRad="38100" dist="38100" dir="2700000" algn="tl">
                    <a:srgbClr val="C0C0C0"/>
                  </a:outerShdw>
                </a:effectLst>
                <a:cs typeface="Times New Roman" panose="02020603050405020304" pitchFamily="18" charset="0"/>
              </a:rPr>
              <a:t>Comisia Interministerială</a:t>
            </a:r>
            <a:endParaRPr lang="ru-RU" altLang="ru-RU" sz="3200" b="1" dirty="0">
              <a:solidFill>
                <a:schemeClr val="tx2">
                  <a:lumMod val="75000"/>
                </a:schemeClr>
              </a:solidFill>
              <a:effectLst>
                <a:outerShdw blurRad="38100" dist="38100" dir="2700000" algn="tl">
                  <a:srgbClr val="C0C0C0"/>
                </a:outerShdw>
              </a:effectLst>
              <a:cs typeface="Times New Roman" panose="02020603050405020304" pitchFamily="18" charset="0"/>
            </a:endParaRPr>
          </a:p>
        </p:txBody>
      </p:sp>
      <p:sp>
        <p:nvSpPr>
          <p:cNvPr id="15363" name="Объект 2"/>
          <p:cNvSpPr>
            <a:spLocks noGrp="1"/>
          </p:cNvSpPr>
          <p:nvPr>
            <p:ph idx="1"/>
          </p:nvPr>
        </p:nvSpPr>
        <p:spPr>
          <a:xfrm>
            <a:off x="323850" y="2555875"/>
            <a:ext cx="8229600" cy="3959225"/>
          </a:xfrm>
        </p:spPr>
        <p:txBody>
          <a:bodyPr>
            <a:normAutofit/>
          </a:bodyPr>
          <a:lstStyle/>
          <a:p>
            <a:pPr marL="0" indent="0" algn="just">
              <a:buFont typeface="Arial" charset="0"/>
              <a:buNone/>
            </a:pPr>
            <a:r>
              <a:rPr lang="ro-MO" altLang="ro-RO" sz="2200" dirty="0">
                <a:solidFill>
                  <a:schemeClr val="tx2">
                    <a:lumMod val="75000"/>
                  </a:schemeClr>
                </a:solidFill>
                <a:latin typeface="+mj-lt"/>
                <a:cs typeface="Times New Roman" pitchFamily="18" charset="0"/>
              </a:rPr>
              <a:t>Evaluarea națională va fi realizată după finalizarea evaluării regionale a propunerilor de proiecte de către Comisia Interministerială creată de MIDR, care va valida proiectele după următoarele criterii:</a:t>
            </a:r>
            <a:endParaRPr lang="ru-RU" altLang="ro-RO" sz="2200" dirty="0">
              <a:solidFill>
                <a:schemeClr val="tx2">
                  <a:lumMod val="75000"/>
                </a:schemeClr>
              </a:solidFill>
              <a:latin typeface="+mj-lt"/>
              <a:cs typeface="Times New Roman" pitchFamily="18" charset="0"/>
            </a:endParaRPr>
          </a:p>
          <a:p>
            <a:pPr lvl="1" indent="-342900" algn="just">
              <a:buFont typeface="Wingdings" pitchFamily="2" charset="2"/>
              <a:buChar char="§"/>
            </a:pPr>
            <a:r>
              <a:rPr lang="ro-MO" altLang="ro-RO" sz="2200" b="1" dirty="0">
                <a:solidFill>
                  <a:schemeClr val="tx2">
                    <a:lumMod val="75000"/>
                  </a:schemeClr>
                </a:solidFill>
                <a:latin typeface="+mj-lt"/>
                <a:cs typeface="Times New Roman" pitchFamily="18" charset="0"/>
              </a:rPr>
              <a:t>relevanța și contribuția </a:t>
            </a:r>
            <a:r>
              <a:rPr lang="ro-MO" altLang="ro-RO" sz="2200" dirty="0">
                <a:solidFill>
                  <a:schemeClr val="tx2">
                    <a:lumMod val="75000"/>
                  </a:schemeClr>
                </a:solidFill>
                <a:latin typeface="+mj-lt"/>
                <a:cs typeface="Times New Roman" pitchFamily="18" charset="0"/>
              </a:rPr>
              <a:t>proiectului la realizarea obiectivelor, priorităților strategice regionale și naționale</a:t>
            </a:r>
            <a:endParaRPr lang="ru-RU" altLang="ro-RO" sz="2200" dirty="0">
              <a:solidFill>
                <a:schemeClr val="tx2">
                  <a:lumMod val="75000"/>
                </a:schemeClr>
              </a:solidFill>
              <a:latin typeface="+mj-lt"/>
              <a:cs typeface="Times New Roman" pitchFamily="18" charset="0"/>
            </a:endParaRPr>
          </a:p>
          <a:p>
            <a:pPr lvl="1" indent="-342900" algn="just">
              <a:buFont typeface="Wingdings" pitchFamily="2" charset="2"/>
              <a:buChar char="§"/>
            </a:pPr>
            <a:r>
              <a:rPr lang="ro-MO" altLang="ro-RO" sz="2200" dirty="0">
                <a:solidFill>
                  <a:schemeClr val="tx2">
                    <a:lumMod val="75000"/>
                  </a:schemeClr>
                </a:solidFill>
                <a:latin typeface="+mj-lt"/>
                <a:cs typeface="Times New Roman" pitchFamily="18" charset="0"/>
              </a:rPr>
              <a:t>scopul, abordările metodologice și tehnice </a:t>
            </a:r>
            <a:r>
              <a:rPr lang="ro-MO" altLang="ro-RO" sz="2200" b="1" dirty="0">
                <a:solidFill>
                  <a:schemeClr val="tx2">
                    <a:lumMod val="75000"/>
                  </a:schemeClr>
                </a:solidFill>
                <a:latin typeface="+mj-lt"/>
                <a:cs typeface="Times New Roman" pitchFamily="18" charset="0"/>
              </a:rPr>
              <a:t>corespund obiectivelor</a:t>
            </a:r>
            <a:r>
              <a:rPr lang="ro-MO" altLang="ro-RO" sz="2200" dirty="0">
                <a:solidFill>
                  <a:schemeClr val="tx2">
                    <a:lumMod val="75000"/>
                  </a:schemeClr>
                </a:solidFill>
                <a:latin typeface="+mj-lt"/>
                <a:cs typeface="Times New Roman" pitchFamily="18" charset="0"/>
              </a:rPr>
              <a:t> strategiei naționale din sectorul respectiv</a:t>
            </a:r>
            <a:endParaRPr lang="ru-RU" altLang="ro-RO" sz="2200" dirty="0">
              <a:solidFill>
                <a:schemeClr val="tx2">
                  <a:lumMod val="75000"/>
                </a:schemeClr>
              </a:solidFill>
              <a:latin typeface="+mj-lt"/>
              <a:cs typeface="Times New Roman" pitchFamily="18" charset="0"/>
            </a:endParaRPr>
          </a:p>
          <a:p>
            <a:pPr lvl="1" indent="-342900" algn="just">
              <a:buFont typeface="Wingdings" pitchFamily="2" charset="2"/>
              <a:buChar char="§"/>
            </a:pPr>
            <a:r>
              <a:rPr lang="ro-MO" altLang="ro-RO" sz="2200" dirty="0">
                <a:solidFill>
                  <a:schemeClr val="tx2">
                    <a:lumMod val="75000"/>
                  </a:schemeClr>
                </a:solidFill>
                <a:latin typeface="+mj-lt"/>
                <a:cs typeface="Times New Roman" pitchFamily="18" charset="0"/>
              </a:rPr>
              <a:t>proiectul asigură </a:t>
            </a:r>
            <a:r>
              <a:rPr lang="ro-MO" altLang="ro-RO" sz="2200" b="1" dirty="0">
                <a:solidFill>
                  <a:schemeClr val="tx2">
                    <a:lumMod val="75000"/>
                  </a:schemeClr>
                </a:solidFill>
                <a:latin typeface="+mj-lt"/>
                <a:cs typeface="Times New Roman" pitchFamily="18" charset="0"/>
              </a:rPr>
              <a:t>complementaritate</a:t>
            </a:r>
            <a:r>
              <a:rPr lang="ro-MO" altLang="ro-RO" sz="2200" dirty="0">
                <a:solidFill>
                  <a:schemeClr val="tx2">
                    <a:lumMod val="75000"/>
                  </a:schemeClr>
                </a:solidFill>
                <a:latin typeface="+mj-lt"/>
                <a:cs typeface="Times New Roman" pitchFamily="18" charset="0"/>
              </a:rPr>
              <a:t> cu alte proiecte din regiune finanțate din diferite surse financiare naționale și internaționale.</a:t>
            </a:r>
            <a:endParaRPr lang="ru-RU" altLang="ro-RO" sz="2200" dirty="0">
              <a:solidFill>
                <a:schemeClr val="tx2">
                  <a:lumMod val="75000"/>
                </a:schemeClr>
              </a:solidFill>
              <a:latin typeface="+mj-lt"/>
              <a:cs typeface="Times New Roman" pitchFamily="18" charset="0"/>
            </a:endParaRPr>
          </a:p>
        </p:txBody>
      </p:sp>
      <p:pic>
        <p:nvPicPr>
          <p:cNvPr id="15365" name="Picture 4" descr="D:\Desktop\Panou\03-ADR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3">
            <a:extLst>
              <a:ext uri="{FF2B5EF4-FFF2-40B4-BE49-F238E27FC236}">
                <a16:creationId xmlns:a16="http://schemas.microsoft.com/office/drawing/2014/main" id="{0764FE69-D8CD-4BF3-CB36-ABAB5A9A65EE}"/>
              </a:ext>
            </a:extLst>
          </p:cNvPr>
          <p:cNvSpPr/>
          <p:nvPr/>
        </p:nvSpPr>
        <p:spPr>
          <a:xfrm>
            <a:off x="120216" y="190501"/>
            <a:ext cx="2507567" cy="808384"/>
          </a:xfrm>
          <a:custGeom>
            <a:avLst/>
            <a:gdLst/>
            <a:ahLst/>
            <a:cxnLst/>
            <a:rect l="l" t="t" r="r" b="b"/>
            <a:pathLst>
              <a:path w="5582560" h="1725941">
                <a:moveTo>
                  <a:pt x="0" y="0"/>
                </a:moveTo>
                <a:lnTo>
                  <a:pt x="5582560" y="0"/>
                </a:lnTo>
                <a:lnTo>
                  <a:pt x="5582560" y="1725942"/>
                </a:lnTo>
                <a:lnTo>
                  <a:pt x="0" y="1725942"/>
                </a:lnTo>
                <a:lnTo>
                  <a:pt x="0" y="0"/>
                </a:lnTo>
                <a:close/>
              </a:path>
            </a:pathLst>
          </a:custGeom>
          <a:blipFill>
            <a:blip r:embed="rId3"/>
            <a:stretch>
              <a:fillRect/>
            </a:stretch>
          </a:blipFill>
        </p:spPr>
      </p:sp>
    </p:spTree>
    <p:extLst>
      <p:ext uri="{BB962C8B-B14F-4D97-AF65-F5344CB8AC3E}">
        <p14:creationId xmlns:p14="http://schemas.microsoft.com/office/powerpoint/2010/main" val="1276175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A2136D-7189-45BB-A42B-CF8A1EC6C106}"/>
              </a:ext>
            </a:extLst>
          </p:cNvPr>
          <p:cNvSpPr>
            <a:spLocks noGrp="1"/>
          </p:cNvSpPr>
          <p:nvPr>
            <p:ph type="title"/>
          </p:nvPr>
        </p:nvSpPr>
        <p:spPr>
          <a:xfrm>
            <a:off x="179512" y="2708920"/>
            <a:ext cx="9144000" cy="1143000"/>
          </a:xfrm>
        </p:spPr>
        <p:txBody>
          <a:bodyPr>
            <a:noAutofit/>
          </a:bodyPr>
          <a:lstStyle/>
          <a:p>
            <a:pPr>
              <a:defRPr/>
            </a:pPr>
            <a:r>
              <a:rPr lang="ro-RO" sz="5400" b="1" dirty="0">
                <a:solidFill>
                  <a:srgbClr val="2F527D"/>
                </a:solidFill>
                <a:effectLst>
                  <a:outerShdw blurRad="38100" dist="38100" dir="2700000" algn="tl">
                    <a:srgbClr val="000000">
                      <a:alpha val="43137"/>
                    </a:srgbClr>
                  </a:outerShdw>
                </a:effectLst>
                <a:cs typeface="Times New Roman" panose="02020603050405020304" pitchFamily="18" charset="0"/>
              </a:rPr>
              <a:t>Completarea și depunerea </a:t>
            </a:r>
            <a:br>
              <a:rPr lang="ro-RO" sz="5400" b="1" dirty="0">
                <a:solidFill>
                  <a:srgbClr val="2F527D"/>
                </a:solidFill>
                <a:effectLst>
                  <a:outerShdw blurRad="38100" dist="38100" dir="2700000" algn="tl">
                    <a:srgbClr val="000000">
                      <a:alpha val="43137"/>
                    </a:srgbClr>
                  </a:outerShdw>
                </a:effectLst>
                <a:cs typeface="Times New Roman" panose="02020603050405020304" pitchFamily="18" charset="0"/>
              </a:rPr>
            </a:br>
            <a:r>
              <a:rPr lang="ro-RO" sz="5400" b="1" dirty="0">
                <a:solidFill>
                  <a:srgbClr val="2F527D"/>
                </a:solidFill>
                <a:effectLst>
                  <a:outerShdw blurRad="38100" dist="38100" dir="2700000" algn="tl">
                    <a:srgbClr val="000000">
                      <a:alpha val="43137"/>
                    </a:srgbClr>
                  </a:outerShdw>
                </a:effectLst>
                <a:cs typeface="Times New Roman" panose="02020603050405020304" pitchFamily="18" charset="0"/>
              </a:rPr>
              <a:t>dosarului de aplicare </a:t>
            </a:r>
            <a:endParaRPr lang="ru-RU" sz="5400" dirty="0">
              <a:solidFill>
                <a:srgbClr val="2F527D"/>
              </a:solidFill>
              <a:cs typeface="Times New Roman" panose="02020603050405020304" pitchFamily="18" charset="0"/>
            </a:endParaRPr>
          </a:p>
        </p:txBody>
      </p:sp>
      <p:sp>
        <p:nvSpPr>
          <p:cNvPr id="4" name="Freeform 7"/>
          <p:cNvSpPr/>
          <p:nvPr/>
        </p:nvSpPr>
        <p:spPr>
          <a:xfrm>
            <a:off x="6732240" y="260648"/>
            <a:ext cx="2243741" cy="2243741"/>
          </a:xfrm>
          <a:custGeom>
            <a:avLst/>
            <a:gdLst/>
            <a:ahLst/>
            <a:cxnLst/>
            <a:rect l="l" t="t" r="r" b="b"/>
            <a:pathLst>
              <a:path w="2243741" h="2243741">
                <a:moveTo>
                  <a:pt x="0" y="0"/>
                </a:moveTo>
                <a:lnTo>
                  <a:pt x="2243741" y="0"/>
                </a:lnTo>
                <a:lnTo>
                  <a:pt x="2243741" y="2243741"/>
                </a:lnTo>
                <a:lnTo>
                  <a:pt x="0" y="22437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4"/>
          <p:cNvSpPr/>
          <p:nvPr/>
        </p:nvSpPr>
        <p:spPr>
          <a:xfrm>
            <a:off x="495132" y="4221088"/>
            <a:ext cx="2247156" cy="2436709"/>
          </a:xfrm>
          <a:custGeom>
            <a:avLst/>
            <a:gdLst/>
            <a:ahLst/>
            <a:cxnLst/>
            <a:rect l="l" t="t" r="r" b="b"/>
            <a:pathLst>
              <a:path w="3813048" h="4114800">
                <a:moveTo>
                  <a:pt x="0" y="0"/>
                </a:moveTo>
                <a:lnTo>
                  <a:pt x="3813048" y="0"/>
                </a:lnTo>
                <a:lnTo>
                  <a:pt x="381304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5"/>
          <p:cNvSpPr/>
          <p:nvPr/>
        </p:nvSpPr>
        <p:spPr>
          <a:xfrm>
            <a:off x="2470012" y="6026696"/>
            <a:ext cx="544552" cy="547184"/>
          </a:xfrm>
          <a:custGeom>
            <a:avLst/>
            <a:gdLst/>
            <a:ahLst/>
            <a:cxnLst/>
            <a:rect l="l" t="t" r="r" b="b"/>
            <a:pathLst>
              <a:path w="924013" h="924013">
                <a:moveTo>
                  <a:pt x="0" y="0"/>
                </a:moveTo>
                <a:lnTo>
                  <a:pt x="924012" y="0"/>
                </a:lnTo>
                <a:lnTo>
                  <a:pt x="924012" y="924012"/>
                </a:lnTo>
                <a:lnTo>
                  <a:pt x="0" y="9240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41037543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683042-0575-4D42-B6CB-B7983A88B29F}"/>
              </a:ext>
            </a:extLst>
          </p:cNvPr>
          <p:cNvSpPr>
            <a:spLocks noGrp="1"/>
          </p:cNvSpPr>
          <p:nvPr>
            <p:ph type="title"/>
          </p:nvPr>
        </p:nvSpPr>
        <p:spPr>
          <a:xfrm>
            <a:off x="1187624" y="1268760"/>
            <a:ext cx="6994525" cy="630238"/>
          </a:xfrm>
        </p:spPr>
        <p:txBody>
          <a:bodyPr>
            <a:normAutofit fontScale="90000"/>
          </a:bodyPr>
          <a:lstStyle/>
          <a:p>
            <a:pPr>
              <a:defRPr/>
            </a:pPr>
            <a:r>
              <a:rPr lang="ro-RO" sz="4000" b="1" dirty="0">
                <a:solidFill>
                  <a:srgbClr val="2F527D"/>
                </a:solidFill>
                <a:effectLst>
                  <a:outerShdw blurRad="38100" dist="38100" dir="2700000" algn="tl">
                    <a:srgbClr val="000000">
                      <a:alpha val="43137"/>
                    </a:srgbClr>
                  </a:outerShdw>
                </a:effectLst>
                <a:cs typeface="Times New Roman" panose="02020603050405020304" pitchFamily="18" charset="0"/>
              </a:rPr>
              <a:t>Reguli generale</a:t>
            </a:r>
            <a:endParaRPr lang="ru-RU" sz="4000" b="1" dirty="0">
              <a:solidFill>
                <a:srgbClr val="2F527D"/>
              </a:solidFill>
              <a:effectLst>
                <a:outerShdw blurRad="38100" dist="38100" dir="2700000" algn="tl">
                  <a:srgbClr val="000000">
                    <a:alpha val="43137"/>
                  </a:srgbClr>
                </a:outerShdw>
              </a:effectLst>
              <a:cs typeface="Times New Roman" panose="02020603050405020304" pitchFamily="18" charset="0"/>
            </a:endParaRPr>
          </a:p>
        </p:txBody>
      </p:sp>
      <p:sp>
        <p:nvSpPr>
          <p:cNvPr id="31746" name="Текст 2">
            <a:extLst>
              <a:ext uri="{FF2B5EF4-FFF2-40B4-BE49-F238E27FC236}">
                <a16:creationId xmlns:a16="http://schemas.microsoft.com/office/drawing/2014/main" id="{AC9A1C7E-3173-4685-9FF3-67CCF3018B72}"/>
              </a:ext>
            </a:extLst>
          </p:cNvPr>
          <p:cNvSpPr>
            <a:spLocks noGrp="1"/>
          </p:cNvSpPr>
          <p:nvPr>
            <p:ph idx="1"/>
          </p:nvPr>
        </p:nvSpPr>
        <p:spPr>
          <a:xfrm>
            <a:off x="457200" y="2276872"/>
            <a:ext cx="8229600" cy="4754563"/>
          </a:xfrm>
        </p:spPr>
        <p:txBody>
          <a:bodyPr/>
          <a:lstStyle/>
          <a:p>
            <a:pPr algn="just">
              <a:buFont typeface="Wingdings" pitchFamily="2" charset="2"/>
              <a:buChar char="§"/>
            </a:pPr>
            <a:r>
              <a:rPr lang="ro-RO" altLang="ro-RO" sz="2400" dirty="0" err="1">
                <a:solidFill>
                  <a:schemeClr val="tx2">
                    <a:lumMod val="75000"/>
                  </a:schemeClr>
                </a:solidFill>
                <a:latin typeface="+mj-lt"/>
                <a:cs typeface="Times New Roman" pitchFamily="18" charset="0"/>
              </a:rPr>
              <a:t>Aplicanții</a:t>
            </a:r>
            <a:r>
              <a:rPr lang="ro-RO" altLang="ro-RO" sz="2400" dirty="0">
                <a:solidFill>
                  <a:schemeClr val="tx2">
                    <a:lumMod val="75000"/>
                  </a:schemeClr>
                </a:solidFill>
                <a:latin typeface="+mj-lt"/>
                <a:cs typeface="Times New Roman" pitchFamily="18" charset="0"/>
              </a:rPr>
              <a:t> vor utiliza doar formularele puse la dispoziție prin intermediul paginilor oficiale ale</a:t>
            </a:r>
            <a:r>
              <a:rPr lang="en-US" altLang="ro-RO" sz="2400" dirty="0">
                <a:solidFill>
                  <a:schemeClr val="tx2">
                    <a:lumMod val="75000"/>
                  </a:schemeClr>
                </a:solidFill>
                <a:latin typeface="+mj-lt"/>
                <a:cs typeface="Times New Roman" pitchFamily="18" charset="0"/>
              </a:rPr>
              <a:t> </a:t>
            </a:r>
            <a:r>
              <a:rPr lang="en-US" altLang="ro-RO" sz="2400" dirty="0" err="1">
                <a:solidFill>
                  <a:schemeClr val="tx2">
                    <a:lumMod val="75000"/>
                  </a:schemeClr>
                </a:solidFill>
                <a:latin typeface="+mj-lt"/>
                <a:cs typeface="Times New Roman" pitchFamily="18" charset="0"/>
              </a:rPr>
              <a:t>Ministerului</a:t>
            </a:r>
            <a:r>
              <a:rPr lang="en-US" altLang="ro-RO" sz="2400" dirty="0">
                <a:solidFill>
                  <a:schemeClr val="tx2">
                    <a:lumMod val="75000"/>
                  </a:schemeClr>
                </a:solidFill>
                <a:latin typeface="+mj-lt"/>
                <a:cs typeface="Times New Roman" pitchFamily="18" charset="0"/>
              </a:rPr>
              <a:t> </a:t>
            </a:r>
            <a:r>
              <a:rPr lang="en-US" altLang="ro-RO" sz="2400" dirty="0" err="1">
                <a:solidFill>
                  <a:schemeClr val="tx2">
                    <a:lumMod val="75000"/>
                  </a:schemeClr>
                </a:solidFill>
                <a:latin typeface="+mj-lt"/>
                <a:cs typeface="Times New Roman" pitchFamily="18" charset="0"/>
              </a:rPr>
              <a:t>Infrastructurii</a:t>
            </a:r>
            <a:r>
              <a:rPr lang="ro-MO" altLang="ro-RO" sz="2400" dirty="0">
                <a:solidFill>
                  <a:schemeClr val="tx2">
                    <a:lumMod val="75000"/>
                  </a:schemeClr>
                </a:solidFill>
                <a:latin typeface="+mj-lt"/>
                <a:cs typeface="Times New Roman" pitchFamily="18" charset="0"/>
              </a:rPr>
              <a:t> și Dezvoltării Regionale </a:t>
            </a:r>
            <a:r>
              <a:rPr lang="ro-MO" altLang="ro-RO" sz="2400" dirty="0">
                <a:solidFill>
                  <a:schemeClr val="tx2">
                    <a:lumMod val="75000"/>
                  </a:schemeClr>
                </a:solidFill>
                <a:latin typeface="+mj-lt"/>
                <a:cs typeface="Times New Roman" pitchFamily="18" charset="0"/>
                <a:hlinkClick r:id="rId2"/>
              </a:rPr>
              <a:t>https://midr.gov.md/ro</a:t>
            </a:r>
            <a:r>
              <a:rPr lang="ro-MO" altLang="ro-RO" sz="2400" dirty="0">
                <a:solidFill>
                  <a:schemeClr val="tx2">
                    <a:lumMod val="75000"/>
                  </a:schemeClr>
                </a:solidFill>
                <a:latin typeface="+mj-lt"/>
                <a:cs typeface="Times New Roman" pitchFamily="18" charset="0"/>
              </a:rPr>
              <a:t> și</a:t>
            </a:r>
            <a:r>
              <a:rPr lang="en-US" altLang="ro-RO" sz="2400" dirty="0">
                <a:solidFill>
                  <a:schemeClr val="tx2">
                    <a:lumMod val="75000"/>
                  </a:schemeClr>
                </a:solidFill>
                <a:latin typeface="+mj-lt"/>
                <a:cs typeface="Times New Roman" pitchFamily="18" charset="0"/>
              </a:rPr>
              <a:t> </a:t>
            </a:r>
            <a:r>
              <a:rPr lang="ro-RO" altLang="ro-RO" sz="2400" dirty="0">
                <a:solidFill>
                  <a:schemeClr val="tx2">
                    <a:lumMod val="75000"/>
                  </a:schemeClr>
                </a:solidFill>
                <a:latin typeface="+mj-lt"/>
                <a:cs typeface="Times New Roman" pitchFamily="18" charset="0"/>
              </a:rPr>
              <a:t> Agențiilor de Dezvoltare Regională </a:t>
            </a:r>
            <a:r>
              <a:rPr lang="en-US" sz="2400" u="sng" dirty="0">
                <a:solidFill>
                  <a:srgbClr val="FF0000"/>
                </a:solidFill>
                <a:latin typeface="+mj-lt"/>
                <a:cs typeface="Times New Roman" pitchFamily="18" charset="0"/>
                <a:sym typeface="Poppins Bold"/>
                <a:hlinkClick r:id="rId3"/>
              </a:rPr>
              <a:t>www.adrcentru.md</a:t>
            </a:r>
            <a:r>
              <a:rPr lang="ro-RO" altLang="ro-RO" sz="2400" dirty="0">
                <a:latin typeface="+mj-lt"/>
                <a:cs typeface="Times New Roman" pitchFamily="18" charset="0"/>
              </a:rPr>
              <a:t>.</a:t>
            </a:r>
            <a:endParaRPr lang="ru-RU" altLang="ro-RO" sz="2400" dirty="0">
              <a:latin typeface="+mj-lt"/>
              <a:cs typeface="Times New Roman" pitchFamily="18" charset="0"/>
            </a:endParaRPr>
          </a:p>
          <a:p>
            <a:pPr algn="just">
              <a:buFont typeface="Wingdings" pitchFamily="2" charset="2"/>
              <a:buChar char="§"/>
            </a:pPr>
            <a:r>
              <a:rPr lang="ro-RO" altLang="ro-RO" sz="2400" dirty="0">
                <a:solidFill>
                  <a:schemeClr val="tx2">
                    <a:lumMod val="75000"/>
                  </a:schemeClr>
                </a:solidFill>
                <a:latin typeface="+mj-lt"/>
                <a:cs typeface="Times New Roman" pitchFamily="18" charset="0"/>
              </a:rPr>
              <a:t>Documentele anexate la dosar vor fi completate în limba română. </a:t>
            </a:r>
            <a:endParaRPr lang="ru-RU" altLang="ro-RO" sz="2400" dirty="0">
              <a:solidFill>
                <a:schemeClr val="tx2">
                  <a:lumMod val="75000"/>
                </a:schemeClr>
              </a:solidFill>
              <a:latin typeface="+mj-lt"/>
              <a:cs typeface="Times New Roman" pitchFamily="18" charset="0"/>
            </a:endParaRPr>
          </a:p>
          <a:p>
            <a:pPr algn="just">
              <a:buFont typeface="Wingdings" pitchFamily="2" charset="2"/>
              <a:buChar char="§"/>
            </a:pPr>
            <a:r>
              <a:rPr lang="ro-RO" altLang="ro-RO" sz="2400" dirty="0">
                <a:solidFill>
                  <a:srgbClr val="C00000"/>
                </a:solidFill>
                <a:latin typeface="+mj-lt"/>
                <a:cs typeface="Times New Roman" pitchFamily="18" charset="0"/>
              </a:rPr>
              <a:t>Documentele anexate la dosar, care vor fi completate manual vor fi respinse.</a:t>
            </a:r>
            <a:endParaRPr lang="ru-RU" altLang="ro-RO" sz="2400" dirty="0">
              <a:solidFill>
                <a:srgbClr val="C00000"/>
              </a:solidFill>
              <a:latin typeface="+mj-lt"/>
              <a:cs typeface="Times New Roman" pitchFamily="18" charset="0"/>
            </a:endParaRPr>
          </a:p>
          <a:p>
            <a:pPr marL="0" indent="0" algn="just">
              <a:buNone/>
            </a:pPr>
            <a:endParaRPr lang="ru-RU" altLang="ru-RU" sz="3600" b="1" dirty="0">
              <a:solidFill>
                <a:schemeClr val="tx2">
                  <a:lumMod val="75000"/>
                </a:schemeClr>
              </a:solidFill>
              <a:effectLst>
                <a:outerShdw blurRad="38100" dist="38100" dir="2700000" algn="tl">
                  <a:srgbClr val="C0C0C0"/>
                </a:outerShdw>
              </a:effectLst>
              <a:latin typeface="+mj-lt"/>
            </a:endParaRPr>
          </a:p>
        </p:txBody>
      </p:sp>
      <p:pic>
        <p:nvPicPr>
          <p:cNvPr id="17413" name="Picture 4" descr="D:\Desktop\Panou\03-ADR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3">
            <a:extLst>
              <a:ext uri="{FF2B5EF4-FFF2-40B4-BE49-F238E27FC236}">
                <a16:creationId xmlns:a16="http://schemas.microsoft.com/office/drawing/2014/main" id="{B9937E0F-E8CD-100B-542B-1A4A2D9FE4AD}"/>
              </a:ext>
            </a:extLst>
          </p:cNvPr>
          <p:cNvSpPr/>
          <p:nvPr/>
        </p:nvSpPr>
        <p:spPr>
          <a:xfrm>
            <a:off x="120216" y="190501"/>
            <a:ext cx="2507567" cy="808384"/>
          </a:xfrm>
          <a:custGeom>
            <a:avLst/>
            <a:gdLst/>
            <a:ahLst/>
            <a:cxnLst/>
            <a:rect l="l" t="t" r="r" b="b"/>
            <a:pathLst>
              <a:path w="5582560" h="1725941">
                <a:moveTo>
                  <a:pt x="0" y="0"/>
                </a:moveTo>
                <a:lnTo>
                  <a:pt x="5582560" y="0"/>
                </a:lnTo>
                <a:lnTo>
                  <a:pt x="5582560" y="1725942"/>
                </a:lnTo>
                <a:lnTo>
                  <a:pt x="0" y="1725942"/>
                </a:lnTo>
                <a:lnTo>
                  <a:pt x="0" y="0"/>
                </a:lnTo>
                <a:close/>
              </a:path>
            </a:pathLst>
          </a:custGeom>
          <a:blipFill>
            <a:blip r:embed="rId5"/>
            <a:stretch>
              <a:fillRect/>
            </a:stretch>
          </a:blipFill>
        </p:spPr>
      </p:sp>
    </p:spTree>
    <p:extLst>
      <p:ext uri="{BB962C8B-B14F-4D97-AF65-F5344CB8AC3E}">
        <p14:creationId xmlns:p14="http://schemas.microsoft.com/office/powerpoint/2010/main" val="266337013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BADE76F1-477C-43E4-B3EF-D5E5C14004D1}"/>
              </a:ext>
            </a:extLst>
          </p:cNvPr>
          <p:cNvSpPr>
            <a:spLocks noGrp="1"/>
          </p:cNvSpPr>
          <p:nvPr>
            <p:ph type="title"/>
          </p:nvPr>
        </p:nvSpPr>
        <p:spPr>
          <a:xfrm>
            <a:off x="1410004" y="1124744"/>
            <a:ext cx="6911975" cy="777875"/>
          </a:xfrm>
        </p:spPr>
        <p:txBody>
          <a:bodyPr/>
          <a:lstStyle/>
          <a:p>
            <a:pPr>
              <a:defRPr/>
            </a:pPr>
            <a:r>
              <a:rPr lang="ro-RO" sz="36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Dosarul Cererii de Finanțare</a:t>
            </a:r>
            <a:endParaRPr lang="ru-RU" sz="28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21507" name="Content Placeholder 2"/>
          <p:cNvSpPr>
            <a:spLocks noGrp="1"/>
          </p:cNvSpPr>
          <p:nvPr>
            <p:ph idx="1"/>
          </p:nvPr>
        </p:nvSpPr>
        <p:spPr>
          <a:xfrm>
            <a:off x="467544" y="2060848"/>
            <a:ext cx="8501062" cy="4521969"/>
          </a:xfrm>
        </p:spPr>
        <p:txBody>
          <a:bodyPr>
            <a:normAutofit/>
          </a:bodyPr>
          <a:lstStyle/>
          <a:p>
            <a:pPr marL="0" indent="0">
              <a:buFont typeface="Arial" charset="0"/>
              <a:buNone/>
            </a:pPr>
            <a:r>
              <a:rPr lang="ro-RO" altLang="ru-RU" sz="2400" b="1" dirty="0">
                <a:solidFill>
                  <a:schemeClr val="tx2">
                    <a:lumMod val="75000"/>
                  </a:schemeClr>
                </a:solidFill>
                <a:latin typeface="+mj-lt"/>
                <a:cs typeface="Times New Roman" pitchFamily="18" charset="0"/>
              </a:rPr>
              <a:t>Dosarul de Aplicare </a:t>
            </a:r>
            <a:r>
              <a:rPr lang="ro-RO" altLang="ru-RU" sz="2400" dirty="0">
                <a:solidFill>
                  <a:schemeClr val="tx2">
                    <a:lumMod val="75000"/>
                  </a:schemeClr>
                </a:solidFill>
                <a:latin typeface="+mj-lt"/>
                <a:cs typeface="Times New Roman" pitchFamily="18" charset="0"/>
              </a:rPr>
              <a:t>va conține următoarele documente:</a:t>
            </a:r>
            <a:endParaRPr lang="ru-RU" altLang="ru-RU" sz="2400" dirty="0">
              <a:solidFill>
                <a:schemeClr val="tx2">
                  <a:lumMod val="75000"/>
                </a:schemeClr>
              </a:solidFill>
              <a:latin typeface="+mj-lt"/>
              <a:cs typeface="Times New Roman" pitchFamily="18" charset="0"/>
            </a:endParaRPr>
          </a:p>
          <a:p>
            <a:pPr marL="400050" lvl="1" indent="0">
              <a:buFont typeface="Calibri" pitchFamily="34" charset="0"/>
              <a:buAutoNum type="arabicPeriod"/>
            </a:pPr>
            <a:r>
              <a:rPr lang="ro-RO" altLang="ru-RU" sz="2400" dirty="0">
                <a:solidFill>
                  <a:schemeClr val="tx2">
                    <a:lumMod val="75000"/>
                  </a:schemeClr>
                </a:solidFill>
                <a:latin typeface="+mj-lt"/>
                <a:cs typeface="Times New Roman" pitchFamily="18" charset="0"/>
              </a:rPr>
              <a:t> Formularul Cererii complete de finanțare (Form.5)</a:t>
            </a:r>
          </a:p>
          <a:p>
            <a:pPr marL="400050" lvl="1" indent="0">
              <a:buFont typeface="Calibri" pitchFamily="34" charset="0"/>
              <a:buAutoNum type="arabicPeriod"/>
            </a:pPr>
            <a:r>
              <a:rPr lang="ro-RO" altLang="ru-RU" sz="2400" dirty="0">
                <a:solidFill>
                  <a:schemeClr val="tx2">
                    <a:lumMod val="75000"/>
                  </a:schemeClr>
                </a:solidFill>
                <a:latin typeface="+mj-lt"/>
                <a:cs typeface="Times New Roman" pitchFamily="18" charset="0"/>
              </a:rPr>
              <a:t> Bugetul  proiectului (</a:t>
            </a:r>
            <a:r>
              <a:rPr lang="ro-RO" altLang="ru-RU" sz="2400" dirty="0" err="1">
                <a:solidFill>
                  <a:schemeClr val="tx2">
                    <a:lumMod val="75000"/>
                  </a:schemeClr>
                </a:solidFill>
                <a:latin typeface="+mj-lt"/>
                <a:cs typeface="Times New Roman" pitchFamily="18" charset="0"/>
              </a:rPr>
              <a:t>Form</a:t>
            </a:r>
            <a:r>
              <a:rPr lang="ro-RO" altLang="ru-RU" sz="2400" dirty="0">
                <a:solidFill>
                  <a:schemeClr val="tx2">
                    <a:lumMod val="75000"/>
                  </a:schemeClr>
                </a:solidFill>
                <a:latin typeface="+mj-lt"/>
                <a:cs typeface="Times New Roman" pitchFamily="18" charset="0"/>
              </a:rPr>
              <a:t>. 6)</a:t>
            </a:r>
          </a:p>
          <a:p>
            <a:pPr marL="400050" lvl="1" indent="0">
              <a:buFont typeface="Calibri" pitchFamily="34" charset="0"/>
              <a:buAutoNum type="arabicPeriod"/>
            </a:pPr>
            <a:r>
              <a:rPr lang="ro-RO" altLang="ru-RU" sz="2400" dirty="0">
                <a:solidFill>
                  <a:schemeClr val="tx2">
                    <a:lumMod val="75000"/>
                  </a:schemeClr>
                </a:solidFill>
                <a:latin typeface="+mj-lt"/>
                <a:cs typeface="Times New Roman" pitchFamily="18" charset="0"/>
              </a:rPr>
              <a:t> Declarația </a:t>
            </a:r>
            <a:r>
              <a:rPr lang="ro-RO" altLang="ru-RU" sz="2400" dirty="0" err="1">
                <a:solidFill>
                  <a:schemeClr val="tx2">
                    <a:lumMod val="75000"/>
                  </a:schemeClr>
                </a:solidFill>
                <a:latin typeface="+mj-lt"/>
                <a:cs typeface="Times New Roman" pitchFamily="18" charset="0"/>
              </a:rPr>
              <a:t>Aplicantului</a:t>
            </a:r>
            <a:r>
              <a:rPr lang="ro-RO" altLang="ru-RU" sz="2400" dirty="0">
                <a:solidFill>
                  <a:schemeClr val="tx2">
                    <a:lumMod val="75000"/>
                  </a:schemeClr>
                </a:solidFill>
                <a:latin typeface="+mj-lt"/>
                <a:cs typeface="Times New Roman" pitchFamily="18" charset="0"/>
              </a:rPr>
              <a:t> (</a:t>
            </a:r>
            <a:r>
              <a:rPr lang="ro-RO" altLang="ru-RU" sz="2400" dirty="0" err="1">
                <a:solidFill>
                  <a:schemeClr val="tx2">
                    <a:lumMod val="75000"/>
                  </a:schemeClr>
                </a:solidFill>
                <a:latin typeface="+mj-lt"/>
                <a:cs typeface="Times New Roman" pitchFamily="18" charset="0"/>
              </a:rPr>
              <a:t>Form</a:t>
            </a:r>
            <a:r>
              <a:rPr lang="ro-RO" altLang="ru-RU" sz="2400" dirty="0">
                <a:solidFill>
                  <a:schemeClr val="tx2">
                    <a:lumMod val="75000"/>
                  </a:schemeClr>
                </a:solidFill>
                <a:latin typeface="+mj-lt"/>
                <a:cs typeface="Times New Roman" pitchFamily="18" charset="0"/>
              </a:rPr>
              <a:t>. 7)</a:t>
            </a:r>
          </a:p>
          <a:p>
            <a:pPr marL="400050" lvl="1" indent="0">
              <a:buFont typeface="Calibri" pitchFamily="34" charset="0"/>
              <a:buAutoNum type="arabicPeriod"/>
            </a:pPr>
            <a:r>
              <a:rPr lang="ro-RO" altLang="ru-RU" sz="2400" dirty="0">
                <a:solidFill>
                  <a:schemeClr val="tx2">
                    <a:lumMod val="75000"/>
                  </a:schemeClr>
                </a:solidFill>
                <a:latin typeface="+mj-lt"/>
                <a:cs typeface="Times New Roman" pitchFamily="18" charset="0"/>
              </a:rPr>
              <a:t> Lista partenerilor (</a:t>
            </a:r>
            <a:r>
              <a:rPr lang="ro-RO" altLang="ru-RU" sz="2400" dirty="0" err="1">
                <a:solidFill>
                  <a:schemeClr val="tx2">
                    <a:lumMod val="75000"/>
                  </a:schemeClr>
                </a:solidFill>
                <a:latin typeface="+mj-lt"/>
                <a:cs typeface="Times New Roman" pitchFamily="18" charset="0"/>
              </a:rPr>
              <a:t>Form</a:t>
            </a:r>
            <a:r>
              <a:rPr lang="ro-RO" altLang="ru-RU" sz="2400" dirty="0">
                <a:solidFill>
                  <a:schemeClr val="tx2">
                    <a:lumMod val="75000"/>
                  </a:schemeClr>
                </a:solidFill>
                <a:latin typeface="+mj-lt"/>
                <a:cs typeface="Times New Roman" pitchFamily="18" charset="0"/>
              </a:rPr>
              <a:t>. 8)</a:t>
            </a:r>
          </a:p>
          <a:p>
            <a:pPr marL="400050" lvl="1" indent="0">
              <a:buFont typeface="Calibri" pitchFamily="34" charset="0"/>
              <a:buAutoNum type="arabicPeriod"/>
            </a:pPr>
            <a:r>
              <a:rPr lang="ro-RO" altLang="ru-RU" sz="2400" dirty="0">
                <a:solidFill>
                  <a:schemeClr val="tx2">
                    <a:lumMod val="75000"/>
                  </a:schemeClr>
                </a:solidFill>
                <a:latin typeface="+mj-lt"/>
                <a:cs typeface="Times New Roman" pitchFamily="18" charset="0"/>
              </a:rPr>
              <a:t> Riscurile proiectului (</a:t>
            </a:r>
            <a:r>
              <a:rPr lang="ro-RO" altLang="ru-RU" sz="2400" dirty="0" err="1">
                <a:solidFill>
                  <a:schemeClr val="tx2">
                    <a:lumMod val="75000"/>
                  </a:schemeClr>
                </a:solidFill>
                <a:latin typeface="+mj-lt"/>
                <a:cs typeface="Times New Roman" pitchFamily="18" charset="0"/>
              </a:rPr>
              <a:t>Form</a:t>
            </a:r>
            <a:r>
              <a:rPr lang="ro-RO" altLang="ru-RU" sz="2400" dirty="0">
                <a:solidFill>
                  <a:schemeClr val="tx2">
                    <a:lumMod val="75000"/>
                  </a:schemeClr>
                </a:solidFill>
                <a:latin typeface="+mj-lt"/>
                <a:cs typeface="Times New Roman" pitchFamily="18" charset="0"/>
              </a:rPr>
              <a:t>. 9)</a:t>
            </a:r>
          </a:p>
          <a:p>
            <a:pPr marL="400050" lvl="1" indent="0">
              <a:buFont typeface="Calibri" pitchFamily="34" charset="0"/>
              <a:buAutoNum type="arabicPeriod"/>
            </a:pPr>
            <a:r>
              <a:rPr lang="ro-RO" altLang="ru-RU" sz="2400" dirty="0">
                <a:solidFill>
                  <a:schemeClr val="tx2">
                    <a:lumMod val="75000"/>
                  </a:schemeClr>
                </a:solidFill>
                <a:latin typeface="+mj-lt"/>
                <a:cs typeface="Times New Roman" pitchFamily="18" charset="0"/>
              </a:rPr>
              <a:t> Planul de acțiuni privind asigurarea durabilității (</a:t>
            </a:r>
            <a:r>
              <a:rPr lang="ro-RO" altLang="ru-RU" sz="2400" dirty="0" err="1">
                <a:solidFill>
                  <a:schemeClr val="tx2">
                    <a:lumMod val="75000"/>
                  </a:schemeClr>
                </a:solidFill>
                <a:latin typeface="+mj-lt"/>
                <a:cs typeface="Times New Roman" pitchFamily="18" charset="0"/>
              </a:rPr>
              <a:t>Form</a:t>
            </a:r>
            <a:r>
              <a:rPr lang="ro-RO" altLang="ru-RU" sz="2400" dirty="0">
                <a:solidFill>
                  <a:schemeClr val="tx2">
                    <a:lumMod val="75000"/>
                  </a:schemeClr>
                </a:solidFill>
                <a:latin typeface="+mj-lt"/>
                <a:cs typeface="Times New Roman" pitchFamily="18" charset="0"/>
              </a:rPr>
              <a:t>. 10)</a:t>
            </a:r>
          </a:p>
          <a:p>
            <a:pPr marL="400050" lvl="1" indent="0">
              <a:buFont typeface="Calibri" pitchFamily="34" charset="0"/>
              <a:buAutoNum type="arabicPeriod"/>
            </a:pPr>
            <a:r>
              <a:rPr lang="ro-RO" altLang="ru-RU" sz="2400" dirty="0">
                <a:solidFill>
                  <a:schemeClr val="tx2">
                    <a:lumMod val="75000"/>
                  </a:schemeClr>
                </a:solidFill>
                <a:latin typeface="+mj-lt"/>
                <a:cs typeface="Times New Roman" pitchFamily="18" charset="0"/>
              </a:rPr>
              <a:t> Tabelul de verificare (</a:t>
            </a:r>
            <a:r>
              <a:rPr lang="ro-RO" altLang="ru-RU" sz="2400" dirty="0" err="1">
                <a:solidFill>
                  <a:schemeClr val="tx2">
                    <a:lumMod val="75000"/>
                  </a:schemeClr>
                </a:solidFill>
                <a:latin typeface="+mj-lt"/>
                <a:cs typeface="Times New Roman" pitchFamily="18" charset="0"/>
              </a:rPr>
              <a:t>Form</a:t>
            </a:r>
            <a:r>
              <a:rPr lang="ro-RO" altLang="ru-RU" sz="2400" dirty="0">
                <a:solidFill>
                  <a:schemeClr val="tx2">
                    <a:lumMod val="75000"/>
                  </a:schemeClr>
                </a:solidFill>
                <a:latin typeface="+mj-lt"/>
                <a:cs typeface="Times New Roman" pitchFamily="18" charset="0"/>
              </a:rPr>
              <a:t>. 11)</a:t>
            </a:r>
          </a:p>
          <a:p>
            <a:pPr marL="400050" lvl="1" indent="0">
              <a:buFont typeface="Calibri" pitchFamily="34" charset="0"/>
              <a:buAutoNum type="arabicPeriod"/>
            </a:pPr>
            <a:r>
              <a:rPr lang="ro-RO" altLang="ru-RU" sz="2400" dirty="0">
                <a:solidFill>
                  <a:schemeClr val="tx2">
                    <a:lumMod val="75000"/>
                  </a:schemeClr>
                </a:solidFill>
                <a:latin typeface="+mj-lt"/>
                <a:cs typeface="Times New Roman" pitchFamily="18" charset="0"/>
              </a:rPr>
              <a:t> Documentele-suport și cele confirmative</a:t>
            </a:r>
            <a:endParaRPr lang="ru-RU" altLang="ru-RU" sz="2400" dirty="0">
              <a:solidFill>
                <a:schemeClr val="tx2">
                  <a:lumMod val="75000"/>
                </a:schemeClr>
              </a:solidFill>
              <a:latin typeface="+mj-lt"/>
              <a:cs typeface="Times New Roman" pitchFamily="18" charset="0"/>
            </a:endParaRPr>
          </a:p>
          <a:p>
            <a:pPr marL="400050" lvl="1" indent="0">
              <a:buFont typeface="Calibri" pitchFamily="34" charset="0"/>
              <a:buAutoNum type="arabicPeriod"/>
            </a:pPr>
            <a:endParaRPr lang="ro-RO" altLang="ru-RU" sz="2400" dirty="0">
              <a:solidFill>
                <a:schemeClr val="tx2">
                  <a:lumMod val="75000"/>
                </a:schemeClr>
              </a:solidFill>
              <a:latin typeface="+mj-lt"/>
              <a:cs typeface="Times New Roman" pitchFamily="18" charset="0"/>
            </a:endParaRPr>
          </a:p>
          <a:p>
            <a:pPr marL="400050" lvl="1" indent="0">
              <a:buFont typeface="Calibri" pitchFamily="34" charset="0"/>
              <a:buAutoNum type="arabicPeriod"/>
            </a:pPr>
            <a:endParaRPr lang="ru-RU" altLang="ru-RU" sz="2400" dirty="0">
              <a:solidFill>
                <a:schemeClr val="tx2">
                  <a:lumMod val="75000"/>
                </a:schemeClr>
              </a:solidFill>
              <a:latin typeface="+mj-lt"/>
              <a:cs typeface="Times New Roman" pitchFamily="18" charset="0"/>
            </a:endParaRPr>
          </a:p>
          <a:p>
            <a:pPr marL="400050" lvl="1" indent="0">
              <a:buFont typeface="Calibri" pitchFamily="34" charset="0"/>
              <a:buAutoNum type="arabicPeriod"/>
            </a:pPr>
            <a:endParaRPr lang="ru-RU" altLang="ru-RU" sz="2400" dirty="0">
              <a:solidFill>
                <a:schemeClr val="tx2">
                  <a:lumMod val="75000"/>
                </a:schemeClr>
              </a:solidFill>
              <a:latin typeface="+mj-lt"/>
              <a:cs typeface="Times New Roman" pitchFamily="18" charset="0"/>
            </a:endParaRPr>
          </a:p>
          <a:p>
            <a:pPr marL="400050" lvl="1" indent="0">
              <a:buFont typeface="Calibri" pitchFamily="34" charset="0"/>
              <a:buAutoNum type="arabicPeriod"/>
            </a:pPr>
            <a:endParaRPr lang="ro-RO" altLang="ru-RU" sz="2400" dirty="0">
              <a:solidFill>
                <a:schemeClr val="tx2">
                  <a:lumMod val="75000"/>
                </a:schemeClr>
              </a:solidFill>
              <a:latin typeface="+mj-lt"/>
              <a:cs typeface="Times New Roman" pitchFamily="18" charset="0"/>
            </a:endParaRPr>
          </a:p>
          <a:p>
            <a:pPr marL="400050" lvl="1" indent="0">
              <a:buNone/>
            </a:pPr>
            <a:endParaRPr lang="ro-RO" altLang="ru-RU" sz="2400" dirty="0">
              <a:solidFill>
                <a:schemeClr val="tx2">
                  <a:lumMod val="75000"/>
                </a:schemeClr>
              </a:solidFill>
              <a:latin typeface="+mj-lt"/>
              <a:cs typeface="Times New Roman" pitchFamily="18" charset="0"/>
            </a:endParaRPr>
          </a:p>
        </p:txBody>
      </p:sp>
      <p:pic>
        <p:nvPicPr>
          <p:cNvPr id="21509" name="Picture 4" descr="D:\Desktop\Panou\03-ADR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3">
            <a:extLst>
              <a:ext uri="{FF2B5EF4-FFF2-40B4-BE49-F238E27FC236}">
                <a16:creationId xmlns:a16="http://schemas.microsoft.com/office/drawing/2014/main" id="{C382069C-951D-543D-57EE-AC44294387B2}"/>
              </a:ext>
            </a:extLst>
          </p:cNvPr>
          <p:cNvSpPr/>
          <p:nvPr/>
        </p:nvSpPr>
        <p:spPr>
          <a:xfrm>
            <a:off x="120216" y="190501"/>
            <a:ext cx="2579576" cy="808384"/>
          </a:xfrm>
          <a:custGeom>
            <a:avLst/>
            <a:gdLst/>
            <a:ahLst/>
            <a:cxnLst/>
            <a:rect l="l" t="t" r="r" b="b"/>
            <a:pathLst>
              <a:path w="5582560" h="1725941">
                <a:moveTo>
                  <a:pt x="0" y="0"/>
                </a:moveTo>
                <a:lnTo>
                  <a:pt x="5582560" y="0"/>
                </a:lnTo>
                <a:lnTo>
                  <a:pt x="5582560" y="1725942"/>
                </a:lnTo>
                <a:lnTo>
                  <a:pt x="0" y="1725942"/>
                </a:lnTo>
                <a:lnTo>
                  <a:pt x="0" y="0"/>
                </a:lnTo>
                <a:close/>
              </a:path>
            </a:pathLst>
          </a:custGeom>
          <a:blipFill>
            <a:blip r:embed="rId3"/>
            <a:stretch>
              <a:fillRect/>
            </a:stretch>
          </a:blipFill>
        </p:spPr>
      </p:sp>
      <p:sp>
        <p:nvSpPr>
          <p:cNvPr id="6" name="Freeform 4"/>
          <p:cNvSpPr/>
          <p:nvPr/>
        </p:nvSpPr>
        <p:spPr>
          <a:xfrm>
            <a:off x="7513637" y="5184576"/>
            <a:ext cx="1481761" cy="1484784"/>
          </a:xfrm>
          <a:custGeom>
            <a:avLst/>
            <a:gdLst/>
            <a:ahLst/>
            <a:cxnLst/>
            <a:rect l="l" t="t" r="r" b="b"/>
            <a:pathLst>
              <a:path w="4204138" h="4114800">
                <a:moveTo>
                  <a:pt x="0" y="0"/>
                </a:moveTo>
                <a:lnTo>
                  <a:pt x="4204138" y="0"/>
                </a:lnTo>
                <a:lnTo>
                  <a:pt x="420413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67517685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24744"/>
            <a:ext cx="8229600" cy="1143000"/>
          </a:xfrm>
        </p:spPr>
        <p:txBody>
          <a:bodyPr>
            <a:noAutofit/>
          </a:bodyPr>
          <a:lstStyle/>
          <a:p>
            <a:pPr>
              <a:defRPr/>
            </a:pPr>
            <a:br>
              <a:rPr lang="en-US" altLang="ru-RU" b="1" i="1" dirty="0">
                <a:solidFill>
                  <a:srgbClr val="632523"/>
                </a:solidFill>
                <a:effectLst>
                  <a:outerShdw blurRad="38100" dist="38100" dir="2700000" algn="tl">
                    <a:srgbClr val="C0C0C0"/>
                  </a:outerShdw>
                </a:effectLst>
                <a:latin typeface="+mn-lt"/>
                <a:cs typeface="Times New Roman" panose="02020603050405020304" pitchFamily="18" charset="0"/>
              </a:rPr>
            </a:br>
            <a:br>
              <a:rPr lang="en-US" altLang="ru-RU" b="1" i="1" dirty="0">
                <a:solidFill>
                  <a:srgbClr val="632523"/>
                </a:solidFill>
                <a:effectLst>
                  <a:outerShdw blurRad="38100" dist="38100" dir="2700000" algn="tl">
                    <a:srgbClr val="C0C0C0"/>
                  </a:outerShdw>
                </a:effectLst>
                <a:latin typeface="+mn-lt"/>
                <a:cs typeface="Times New Roman" panose="02020603050405020304" pitchFamily="18" charset="0"/>
              </a:rPr>
            </a:br>
            <a:br>
              <a:rPr lang="en-US" altLang="ru-RU" b="1" i="1" dirty="0">
                <a:solidFill>
                  <a:srgbClr val="632523"/>
                </a:solidFill>
                <a:effectLst>
                  <a:outerShdw blurRad="38100" dist="38100" dir="2700000" algn="tl">
                    <a:srgbClr val="C0C0C0"/>
                  </a:outerShdw>
                </a:effectLst>
                <a:latin typeface="+mn-lt"/>
                <a:cs typeface="Times New Roman" panose="02020603050405020304" pitchFamily="18" charset="0"/>
              </a:rPr>
            </a:br>
            <a:r>
              <a:rPr lang="en-US" altLang="ru-RU" b="1" dirty="0">
                <a:solidFill>
                  <a:schemeClr val="tx2"/>
                </a:solidFill>
                <a:effectLst>
                  <a:outerShdw blurRad="38100" dist="38100" dir="2700000" algn="tl">
                    <a:srgbClr val="000000">
                      <a:alpha val="43137"/>
                    </a:srgbClr>
                  </a:outerShdw>
                </a:effectLst>
              </a:rPr>
              <a:t>TIPURI DE APEL</a:t>
            </a:r>
            <a:br>
              <a:rPr lang="ro-RO" altLang="ru-RU" b="1" dirty="0">
                <a:solidFill>
                  <a:schemeClr val="tx2"/>
                </a:solidFill>
                <a:latin typeface="Times New Roman" panose="02020603050405020304" pitchFamily="18" charset="0"/>
                <a:cs typeface="Times New Roman" panose="02020603050405020304" pitchFamily="18" charset="0"/>
              </a:rPr>
            </a:br>
            <a:br>
              <a:rPr lang="en-US" altLang="ru-RU" b="1" dirty="0">
                <a:solidFill>
                  <a:schemeClr val="tx2"/>
                </a:solidFill>
              </a:rPr>
            </a:br>
            <a:endParaRPr lang="en-US" b="1" dirty="0">
              <a:solidFill>
                <a:schemeClr val="tx2"/>
              </a:solidFill>
            </a:endParaRPr>
          </a:p>
        </p:txBody>
      </p:sp>
      <p:sp>
        <p:nvSpPr>
          <p:cNvPr id="3" name="Объект 2"/>
          <p:cNvSpPr>
            <a:spLocks noGrp="1"/>
          </p:cNvSpPr>
          <p:nvPr>
            <p:ph idx="1"/>
          </p:nvPr>
        </p:nvSpPr>
        <p:spPr>
          <a:xfrm>
            <a:off x="539552" y="2492896"/>
            <a:ext cx="8229600" cy="3528392"/>
          </a:xfrm>
        </p:spPr>
        <p:txBody>
          <a:bodyPr>
            <a:normAutofit fontScale="92500"/>
          </a:bodyPr>
          <a:lstStyle/>
          <a:p>
            <a:endParaRPr lang="en-US" altLang="ru-RU" sz="2000" b="1" dirty="0">
              <a:solidFill>
                <a:srgbClr val="000000"/>
              </a:solidFill>
              <a:latin typeface="+mj-lt"/>
              <a:cs typeface="Times New Roman" panose="02020603050405020304" pitchFamily="18" charset="0"/>
            </a:endParaRPr>
          </a:p>
          <a:p>
            <a:pPr algn="just"/>
            <a:r>
              <a:rPr lang="ro-RO" altLang="ru-RU" sz="2400" b="1" dirty="0">
                <a:solidFill>
                  <a:schemeClr val="tx2">
                    <a:lumMod val="75000"/>
                  </a:schemeClr>
                </a:solidFill>
                <a:latin typeface="+mj-lt"/>
                <a:cs typeface="Times New Roman" panose="02020603050405020304" pitchFamily="18" charset="0"/>
              </a:rPr>
              <a:t>Apel competitiv - </a:t>
            </a:r>
            <a:r>
              <a:rPr lang="ro-RO" altLang="ru-RU" sz="2400" dirty="0">
                <a:solidFill>
                  <a:schemeClr val="tx2">
                    <a:lumMod val="75000"/>
                  </a:schemeClr>
                </a:solidFill>
                <a:latin typeface="+mj-lt"/>
                <a:cs typeface="Times New Roman" panose="02020603050405020304" pitchFamily="18" charset="0"/>
              </a:rPr>
              <a:t>se desfășoară prin selectarea proiectelor pentru domeniile de intervenție, având ca bază un proces competitiv, bazat pe acumularea punctajului maxim în cadrul Apelului și corespund criteriilor</a:t>
            </a:r>
            <a:r>
              <a:rPr lang="en-US" altLang="ru-RU" sz="2400" dirty="0">
                <a:solidFill>
                  <a:schemeClr val="tx2">
                    <a:lumMod val="75000"/>
                  </a:schemeClr>
                </a:solidFill>
                <a:latin typeface="+mj-lt"/>
                <a:cs typeface="Times New Roman" panose="02020603050405020304" pitchFamily="18" charset="0"/>
              </a:rPr>
              <a:t> </a:t>
            </a:r>
            <a:r>
              <a:rPr lang="ro-RO" altLang="ru-RU" sz="2400" dirty="0">
                <a:solidFill>
                  <a:schemeClr val="tx2">
                    <a:lumMod val="75000"/>
                  </a:schemeClr>
                </a:solidFill>
                <a:latin typeface="+mj-lt"/>
                <a:cs typeface="Times New Roman" panose="02020603050405020304" pitchFamily="18" charset="0"/>
              </a:rPr>
              <a:t>generale de eligibilitate.</a:t>
            </a:r>
            <a:endParaRPr lang="en-US" altLang="ru-RU" sz="2400" dirty="0">
              <a:solidFill>
                <a:schemeClr val="tx2">
                  <a:lumMod val="75000"/>
                </a:schemeClr>
              </a:solidFill>
              <a:latin typeface="+mj-lt"/>
              <a:cs typeface="Times New Roman" panose="02020603050405020304" pitchFamily="18" charset="0"/>
            </a:endParaRPr>
          </a:p>
          <a:p>
            <a:pPr marL="0" indent="0" algn="just">
              <a:buNone/>
            </a:pPr>
            <a:endParaRPr lang="en-US" altLang="ru-RU" dirty="0">
              <a:solidFill>
                <a:schemeClr val="tx2">
                  <a:lumMod val="75000"/>
                </a:schemeClr>
              </a:solidFill>
              <a:latin typeface="Times New Roman" panose="02020603050405020304" pitchFamily="18" charset="0"/>
              <a:cs typeface="Times New Roman" panose="02020603050405020304" pitchFamily="18" charset="0"/>
            </a:endParaRPr>
          </a:p>
          <a:p>
            <a:pPr algn="just"/>
            <a:r>
              <a:rPr lang="ro-RO" altLang="ru-RU" sz="2400" b="1" dirty="0">
                <a:solidFill>
                  <a:schemeClr val="tx2">
                    <a:lumMod val="75000"/>
                  </a:schemeClr>
                </a:solidFill>
                <a:latin typeface="+mj-lt"/>
                <a:cs typeface="Times New Roman" panose="02020603050405020304" pitchFamily="18" charset="0"/>
              </a:rPr>
              <a:t>Apel pe listă</a:t>
            </a:r>
            <a:r>
              <a:rPr lang="ro-RO" altLang="ru-RU" sz="2400" dirty="0">
                <a:solidFill>
                  <a:schemeClr val="tx2">
                    <a:lumMod val="75000"/>
                  </a:schemeClr>
                </a:solidFill>
                <a:latin typeface="+mj-lt"/>
                <a:cs typeface="Times New Roman" panose="02020603050405020304" pitchFamily="18" charset="0"/>
              </a:rPr>
              <a:t> - se desfășoară prin selectarea proiectelor prioritare de dezvoltare regională, în baza documentelor naționale de politici, în conformitate cu un set de criterii specifice concursului.</a:t>
            </a:r>
            <a:endParaRPr lang="en-US" sz="2400" dirty="0">
              <a:solidFill>
                <a:schemeClr val="tx2">
                  <a:lumMod val="75000"/>
                </a:schemeClr>
              </a:solidFill>
              <a:latin typeface="+mj-lt"/>
            </a:endParaRPr>
          </a:p>
        </p:txBody>
      </p:sp>
      <p:pic>
        <p:nvPicPr>
          <p:cNvPr id="6" name="Picture 2" descr="C:\Users\user\Desktop\PNG\adrCentru\03-ADR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253784"/>
            <a:ext cx="1872208" cy="510920"/>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3">
            <a:extLst>
              <a:ext uri="{FF2B5EF4-FFF2-40B4-BE49-F238E27FC236}">
                <a16:creationId xmlns:a16="http://schemas.microsoft.com/office/drawing/2014/main" id="{CE5B8373-0E99-1466-FC12-9E8DF7C854AA}"/>
              </a:ext>
            </a:extLst>
          </p:cNvPr>
          <p:cNvSpPr/>
          <p:nvPr/>
        </p:nvSpPr>
        <p:spPr>
          <a:xfrm>
            <a:off x="381000" y="190501"/>
            <a:ext cx="2822848" cy="862235"/>
          </a:xfrm>
          <a:custGeom>
            <a:avLst/>
            <a:gdLst/>
            <a:ahLst/>
            <a:cxnLst/>
            <a:rect l="l" t="t" r="r" b="b"/>
            <a:pathLst>
              <a:path w="5582560" h="1725941">
                <a:moveTo>
                  <a:pt x="0" y="0"/>
                </a:moveTo>
                <a:lnTo>
                  <a:pt x="5582560" y="0"/>
                </a:lnTo>
                <a:lnTo>
                  <a:pt x="5582560" y="1725942"/>
                </a:lnTo>
                <a:lnTo>
                  <a:pt x="0" y="1725942"/>
                </a:lnTo>
                <a:lnTo>
                  <a:pt x="0" y="0"/>
                </a:lnTo>
                <a:close/>
              </a:path>
            </a:pathLst>
          </a:custGeom>
          <a:blipFill>
            <a:blip r:embed="rId3"/>
            <a:stretch>
              <a:fillRect/>
            </a:stretch>
          </a:blipFill>
        </p:spPr>
      </p:sp>
    </p:spTree>
    <p:extLst>
      <p:ext uri="{BB962C8B-B14F-4D97-AF65-F5344CB8AC3E}">
        <p14:creationId xmlns:p14="http://schemas.microsoft.com/office/powerpoint/2010/main" val="3299467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D6798446-44A3-4AA7-B81E-55C62F3035DF}"/>
              </a:ext>
            </a:extLst>
          </p:cNvPr>
          <p:cNvSpPr>
            <a:spLocks noGrp="1"/>
          </p:cNvSpPr>
          <p:nvPr>
            <p:ph type="title"/>
          </p:nvPr>
        </p:nvSpPr>
        <p:spPr>
          <a:xfrm>
            <a:off x="828303" y="1497286"/>
            <a:ext cx="7704137" cy="563562"/>
          </a:xfrm>
        </p:spPr>
        <p:txBody>
          <a:bodyPr>
            <a:normAutofit fontScale="90000"/>
          </a:bodyPr>
          <a:lstStyle/>
          <a:p>
            <a:pPr>
              <a:defRPr/>
            </a:pPr>
            <a:r>
              <a:rPr lang="ro-RO"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Documentele de suport și confirmative </a:t>
            </a:r>
            <a:r>
              <a:rPr lang="ro-RO" sz="3200"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(1)</a:t>
            </a:r>
            <a:endParaRPr lang="ru-RU" sz="3200"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graphicFrame>
        <p:nvGraphicFramePr>
          <p:cNvPr id="3" name="Объект 2">
            <a:extLst>
              <a:ext uri="{FF2B5EF4-FFF2-40B4-BE49-F238E27FC236}">
                <a16:creationId xmlns:a16="http://schemas.microsoft.com/office/drawing/2014/main" id="{D3D9EC29-C508-4D8E-BEE4-2C081B548D58}"/>
              </a:ext>
            </a:extLst>
          </p:cNvPr>
          <p:cNvGraphicFramePr>
            <a:graphicFrameLocks noGrp="1"/>
          </p:cNvGraphicFramePr>
          <p:nvPr>
            <p:ph idx="1"/>
            <p:extLst>
              <p:ext uri="{D42A27DB-BD31-4B8C-83A1-F6EECF244321}">
                <p14:modId xmlns:p14="http://schemas.microsoft.com/office/powerpoint/2010/main" val="3952460540"/>
              </p:ext>
            </p:extLst>
          </p:nvPr>
        </p:nvGraphicFramePr>
        <p:xfrm>
          <a:off x="107504" y="1787376"/>
          <a:ext cx="8862664" cy="502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533" name="Picture 4" descr="D:\Desktop\Panou\03-ADR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3">
            <a:extLst>
              <a:ext uri="{FF2B5EF4-FFF2-40B4-BE49-F238E27FC236}">
                <a16:creationId xmlns:a16="http://schemas.microsoft.com/office/drawing/2014/main" id="{1C899E69-3767-5295-52E5-E9DE0C2631B1}"/>
              </a:ext>
            </a:extLst>
          </p:cNvPr>
          <p:cNvSpPr/>
          <p:nvPr/>
        </p:nvSpPr>
        <p:spPr>
          <a:xfrm>
            <a:off x="120216" y="190501"/>
            <a:ext cx="2579576" cy="808384"/>
          </a:xfrm>
          <a:custGeom>
            <a:avLst/>
            <a:gdLst/>
            <a:ahLst/>
            <a:cxnLst/>
            <a:rect l="l" t="t" r="r" b="b"/>
            <a:pathLst>
              <a:path w="5582560" h="1725941">
                <a:moveTo>
                  <a:pt x="0" y="0"/>
                </a:moveTo>
                <a:lnTo>
                  <a:pt x="5582560" y="0"/>
                </a:lnTo>
                <a:lnTo>
                  <a:pt x="5582560" y="1725942"/>
                </a:lnTo>
                <a:lnTo>
                  <a:pt x="0" y="1725942"/>
                </a:lnTo>
                <a:lnTo>
                  <a:pt x="0" y="0"/>
                </a:lnTo>
                <a:close/>
              </a:path>
            </a:pathLst>
          </a:custGeom>
          <a:blipFill>
            <a:blip r:embed="rId8"/>
            <a:stretch>
              <a:fillRect/>
            </a:stretch>
          </a:blipFill>
        </p:spPr>
      </p:sp>
    </p:spTree>
    <p:extLst>
      <p:ext uri="{BB962C8B-B14F-4D97-AF65-F5344CB8AC3E}">
        <p14:creationId xmlns:p14="http://schemas.microsoft.com/office/powerpoint/2010/main" val="265052784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4851A620-6B38-4F22-BB33-B305901D151E}"/>
              </a:ext>
            </a:extLst>
          </p:cNvPr>
          <p:cNvSpPr>
            <a:spLocks noGrp="1"/>
          </p:cNvSpPr>
          <p:nvPr>
            <p:ph type="title"/>
          </p:nvPr>
        </p:nvSpPr>
        <p:spPr>
          <a:xfrm>
            <a:off x="827584" y="994246"/>
            <a:ext cx="7704137" cy="490538"/>
          </a:xfrm>
        </p:spPr>
        <p:txBody>
          <a:bodyPr>
            <a:normAutofit fontScale="90000"/>
          </a:bodyPr>
          <a:lstStyle/>
          <a:p>
            <a:pPr>
              <a:defRPr/>
            </a:pPr>
            <a:r>
              <a:rPr lang="ro-RO" sz="28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Documentele de suport și confirmative </a:t>
            </a:r>
            <a:r>
              <a:rPr lang="ro-RO" sz="2800"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(2)</a:t>
            </a:r>
            <a:endParaRPr lang="ru-RU" sz="28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graphicFrame>
        <p:nvGraphicFramePr>
          <p:cNvPr id="2" name="Объект 1">
            <a:extLst>
              <a:ext uri="{FF2B5EF4-FFF2-40B4-BE49-F238E27FC236}">
                <a16:creationId xmlns:a16="http://schemas.microsoft.com/office/drawing/2014/main" id="{DFA213DD-807A-48E1-A443-5BE3144637F7}"/>
              </a:ext>
            </a:extLst>
          </p:cNvPr>
          <p:cNvGraphicFramePr>
            <a:graphicFrameLocks noGrp="1"/>
          </p:cNvGraphicFramePr>
          <p:nvPr>
            <p:ph idx="1"/>
            <p:extLst>
              <p:ext uri="{D42A27DB-BD31-4B8C-83A1-F6EECF244321}">
                <p14:modId xmlns:p14="http://schemas.microsoft.com/office/powerpoint/2010/main" val="1555360835"/>
              </p:ext>
            </p:extLst>
          </p:nvPr>
        </p:nvGraphicFramePr>
        <p:xfrm>
          <a:off x="107504" y="1567731"/>
          <a:ext cx="8862664" cy="5173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557" name="Picture 4" descr="D:\Desktop\Panou\03-ADR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3">
            <a:extLst>
              <a:ext uri="{FF2B5EF4-FFF2-40B4-BE49-F238E27FC236}">
                <a16:creationId xmlns:a16="http://schemas.microsoft.com/office/drawing/2014/main" id="{7AB40E83-8574-745B-989D-8F757D90356E}"/>
              </a:ext>
            </a:extLst>
          </p:cNvPr>
          <p:cNvSpPr/>
          <p:nvPr/>
        </p:nvSpPr>
        <p:spPr>
          <a:xfrm>
            <a:off x="120216" y="190501"/>
            <a:ext cx="2579576" cy="808384"/>
          </a:xfrm>
          <a:custGeom>
            <a:avLst/>
            <a:gdLst/>
            <a:ahLst/>
            <a:cxnLst/>
            <a:rect l="l" t="t" r="r" b="b"/>
            <a:pathLst>
              <a:path w="5582560" h="1725941">
                <a:moveTo>
                  <a:pt x="0" y="0"/>
                </a:moveTo>
                <a:lnTo>
                  <a:pt x="5582560" y="0"/>
                </a:lnTo>
                <a:lnTo>
                  <a:pt x="5582560" y="1725942"/>
                </a:lnTo>
                <a:lnTo>
                  <a:pt x="0" y="1725942"/>
                </a:lnTo>
                <a:lnTo>
                  <a:pt x="0" y="0"/>
                </a:lnTo>
                <a:close/>
              </a:path>
            </a:pathLst>
          </a:custGeom>
          <a:blipFill>
            <a:blip r:embed="rId8"/>
            <a:stretch>
              <a:fillRect/>
            </a:stretch>
          </a:blipFill>
        </p:spPr>
      </p:sp>
    </p:spTree>
    <p:extLst>
      <p:ext uri="{BB962C8B-B14F-4D97-AF65-F5344CB8AC3E}">
        <p14:creationId xmlns:p14="http://schemas.microsoft.com/office/powerpoint/2010/main" val="193312687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609CD6-4C97-4D42-910C-8C6956CEE3F3}"/>
              </a:ext>
            </a:extLst>
          </p:cNvPr>
          <p:cNvSpPr>
            <a:spLocks noGrp="1"/>
          </p:cNvSpPr>
          <p:nvPr>
            <p:ph type="title"/>
          </p:nvPr>
        </p:nvSpPr>
        <p:spPr>
          <a:xfrm>
            <a:off x="755650" y="1178198"/>
            <a:ext cx="8001000" cy="882650"/>
          </a:xfrm>
        </p:spPr>
        <p:txBody>
          <a:bodyPr/>
          <a:lstStyle/>
          <a:p>
            <a:pPr>
              <a:defRPr/>
            </a:pPr>
            <a:r>
              <a:rPr lang="ro-RO" sz="3200" b="1" dirty="0">
                <a:solidFill>
                  <a:schemeClr val="tx2">
                    <a:lumMod val="75000"/>
                  </a:schemeClr>
                </a:solidFill>
                <a:effectLst>
                  <a:outerShdw blurRad="38100" dist="38100" dir="2700000" algn="tl">
                    <a:srgbClr val="000000">
                      <a:alpha val="43137"/>
                    </a:srgbClr>
                  </a:outerShdw>
                </a:effectLst>
                <a:ea typeface="+mn-ea"/>
                <a:cs typeface="Times New Roman" panose="02020603050405020304" pitchFamily="18" charset="0"/>
              </a:rPr>
              <a:t>Cererea de Finanţare: Reguli generale</a:t>
            </a:r>
            <a:endParaRPr lang="en-US" sz="3200" b="1" dirty="0">
              <a:solidFill>
                <a:schemeClr val="tx2">
                  <a:lumMod val="75000"/>
                </a:schemeClr>
              </a:solidFill>
              <a:effectLst>
                <a:outerShdw blurRad="38100" dist="38100" dir="2700000" algn="tl">
                  <a:srgbClr val="000000">
                    <a:alpha val="43137"/>
                  </a:srgbClr>
                </a:outerShdw>
              </a:effectLst>
              <a:ea typeface="+mn-ea"/>
              <a:cs typeface="Times New Roman" panose="02020603050405020304" pitchFamily="18" charset="0"/>
            </a:endParaRPr>
          </a:p>
        </p:txBody>
      </p:sp>
      <p:sp>
        <p:nvSpPr>
          <p:cNvPr id="24579" name="Содержимое 2"/>
          <p:cNvSpPr>
            <a:spLocks noGrp="1"/>
          </p:cNvSpPr>
          <p:nvPr>
            <p:ph idx="1"/>
          </p:nvPr>
        </p:nvSpPr>
        <p:spPr>
          <a:xfrm>
            <a:off x="457200" y="2311226"/>
            <a:ext cx="8291264" cy="4214118"/>
          </a:xfrm>
        </p:spPr>
        <p:txBody>
          <a:bodyPr>
            <a:normAutofit/>
          </a:bodyPr>
          <a:lstStyle/>
          <a:p>
            <a:pPr algn="just">
              <a:lnSpc>
                <a:spcPct val="90000"/>
              </a:lnSpc>
              <a:buFont typeface="Wingdings" pitchFamily="2" charset="2"/>
              <a:buChar char="§"/>
            </a:pPr>
            <a:r>
              <a:rPr lang="ro-RO" altLang="ru-RU" sz="2400" dirty="0">
                <a:solidFill>
                  <a:schemeClr val="tx2">
                    <a:lumMod val="75000"/>
                  </a:schemeClr>
                </a:solidFill>
                <a:cs typeface="Times New Roman" pitchFamily="18" charset="0"/>
              </a:rPr>
              <a:t>Solicitanţii eligibili vor completa pentru fiecare propunere de proiect câte o cerere de finanţare</a:t>
            </a:r>
          </a:p>
          <a:p>
            <a:pPr>
              <a:lnSpc>
                <a:spcPct val="90000"/>
              </a:lnSpc>
              <a:buFont typeface="Wingdings" pitchFamily="2" charset="2"/>
              <a:buChar char="§"/>
            </a:pPr>
            <a:r>
              <a:rPr lang="ro-RO" altLang="ru-RU" sz="2400" dirty="0" err="1">
                <a:solidFill>
                  <a:schemeClr val="tx2">
                    <a:lumMod val="75000"/>
                  </a:schemeClr>
                </a:solidFill>
                <a:cs typeface="Times New Roman" pitchFamily="18" charset="0"/>
              </a:rPr>
              <a:t>Cerer</a:t>
            </a:r>
            <a:r>
              <a:rPr lang="en-US" altLang="ru-RU" sz="2400" dirty="0" err="1">
                <a:solidFill>
                  <a:schemeClr val="tx2">
                    <a:lumMod val="75000"/>
                  </a:schemeClr>
                </a:solidFill>
                <a:cs typeface="Times New Roman" pitchFamily="18" charset="0"/>
              </a:rPr>
              <a:t>ile</a:t>
            </a:r>
            <a:r>
              <a:rPr lang="ro-RO" altLang="ru-RU" sz="2400" dirty="0">
                <a:solidFill>
                  <a:schemeClr val="tx2">
                    <a:lumMod val="75000"/>
                  </a:schemeClr>
                </a:solidFill>
                <a:cs typeface="Times New Roman" pitchFamily="18" charset="0"/>
              </a:rPr>
              <a:t> de finanțare </a:t>
            </a:r>
            <a:r>
              <a:rPr lang="en-GB" sz="2400" dirty="0" err="1">
                <a:solidFill>
                  <a:schemeClr val="tx2">
                    <a:lumMod val="75000"/>
                  </a:schemeClr>
                </a:solidFill>
                <a:cs typeface="Times New Roman" pitchFamily="18" charset="0"/>
              </a:rPr>
              <a:t>vor</a:t>
            </a:r>
            <a:r>
              <a:rPr lang="en-GB" sz="2400" dirty="0">
                <a:solidFill>
                  <a:schemeClr val="tx2">
                    <a:lumMod val="75000"/>
                  </a:schemeClr>
                </a:solidFill>
                <a:cs typeface="Times New Roman" pitchFamily="18" charset="0"/>
              </a:rPr>
              <a:t> fi </a:t>
            </a:r>
            <a:r>
              <a:rPr lang="en-GB" sz="2400" dirty="0" err="1">
                <a:solidFill>
                  <a:schemeClr val="tx2">
                    <a:lumMod val="75000"/>
                  </a:schemeClr>
                </a:solidFill>
                <a:cs typeface="Times New Roman" pitchFamily="18" charset="0"/>
              </a:rPr>
              <a:t>depuse</a:t>
            </a:r>
            <a:r>
              <a:rPr lang="en-GB" sz="2400" dirty="0">
                <a:solidFill>
                  <a:schemeClr val="tx2">
                    <a:lumMod val="75000"/>
                  </a:schemeClr>
                </a:solidFill>
                <a:cs typeface="Times New Roman" pitchFamily="18" charset="0"/>
              </a:rPr>
              <a:t> </a:t>
            </a:r>
            <a:r>
              <a:rPr lang="en-GB" sz="2400" dirty="0" err="1">
                <a:solidFill>
                  <a:schemeClr val="tx2">
                    <a:lumMod val="75000"/>
                  </a:schemeClr>
                </a:solidFill>
                <a:cs typeface="Times New Roman" pitchFamily="18" charset="0"/>
              </a:rPr>
              <a:t>exclusiv</a:t>
            </a:r>
            <a:r>
              <a:rPr lang="en-GB" sz="2400" dirty="0">
                <a:solidFill>
                  <a:schemeClr val="tx2">
                    <a:lumMod val="75000"/>
                  </a:schemeClr>
                </a:solidFill>
                <a:cs typeface="Times New Roman" pitchFamily="18" charset="0"/>
              </a:rPr>
              <a:t> </a:t>
            </a:r>
            <a:r>
              <a:rPr lang="en-GB" sz="2400" dirty="0" err="1">
                <a:solidFill>
                  <a:schemeClr val="tx2">
                    <a:lumMod val="75000"/>
                  </a:schemeClr>
                </a:solidFill>
                <a:cs typeface="Times New Roman" pitchFamily="18" charset="0"/>
              </a:rPr>
              <a:t>în</a:t>
            </a:r>
            <a:r>
              <a:rPr lang="en-GB" sz="2400" dirty="0">
                <a:solidFill>
                  <a:schemeClr val="tx2">
                    <a:lumMod val="75000"/>
                  </a:schemeClr>
                </a:solidFill>
                <a:cs typeface="Times New Roman" pitchFamily="18" charset="0"/>
              </a:rPr>
              <a:t> format electronic,</a:t>
            </a:r>
            <a:r>
              <a:rPr lang="ro-RO" sz="2400" dirty="0">
                <a:solidFill>
                  <a:schemeClr val="tx2">
                    <a:lumMod val="75000"/>
                  </a:schemeClr>
                </a:solidFill>
                <a:cs typeface="Times New Roman" pitchFamily="18" charset="0"/>
              </a:rPr>
              <a:t> </a:t>
            </a:r>
            <a:r>
              <a:rPr lang="en-GB" sz="2400" dirty="0" err="1">
                <a:solidFill>
                  <a:schemeClr val="tx2">
                    <a:lumMod val="75000"/>
                  </a:schemeClr>
                </a:solidFill>
                <a:cs typeface="Times New Roman" pitchFamily="18" charset="0"/>
              </a:rPr>
              <a:t>prin</a:t>
            </a:r>
            <a:r>
              <a:rPr lang="ro-RO" sz="2400" dirty="0">
                <a:solidFill>
                  <a:schemeClr val="tx2">
                    <a:lumMod val="75000"/>
                  </a:schemeClr>
                </a:solidFill>
                <a:cs typeface="Times New Roman" pitchFamily="18" charset="0"/>
              </a:rPr>
              <a:t> </a:t>
            </a:r>
            <a:r>
              <a:rPr lang="en-GB" sz="2400" dirty="0" err="1">
                <a:solidFill>
                  <a:schemeClr val="tx2">
                    <a:lumMod val="75000"/>
                  </a:schemeClr>
                </a:solidFill>
                <a:cs typeface="Times New Roman" pitchFamily="18" charset="0"/>
              </a:rPr>
              <a:t>intermediul</a:t>
            </a:r>
            <a:r>
              <a:rPr lang="ro-MO" sz="2400" dirty="0">
                <a:solidFill>
                  <a:schemeClr val="tx2">
                    <a:lumMod val="75000"/>
                  </a:schemeClr>
                </a:solidFill>
                <a:cs typeface="Times New Roman" pitchFamily="18" charset="0"/>
              </a:rPr>
              <a:t> </a:t>
            </a:r>
            <a:r>
              <a:rPr lang="en-GB" sz="2400" dirty="0" err="1">
                <a:solidFill>
                  <a:schemeClr val="tx2">
                    <a:lumMod val="75000"/>
                  </a:schemeClr>
                </a:solidFill>
                <a:cs typeface="Times New Roman" pitchFamily="18" charset="0"/>
              </a:rPr>
              <a:t>platformei</a:t>
            </a:r>
            <a:r>
              <a:rPr lang="en-GB" sz="2400" dirty="0">
                <a:solidFill>
                  <a:schemeClr val="tx2">
                    <a:lumMod val="75000"/>
                  </a:schemeClr>
                </a:solidFill>
                <a:cs typeface="Times New Roman" pitchFamily="18" charset="0"/>
              </a:rPr>
              <a:t> </a:t>
            </a:r>
            <a:r>
              <a:rPr lang="en-GB" sz="2400" dirty="0">
                <a:solidFill>
                  <a:schemeClr val="tx2">
                    <a:lumMod val="75000"/>
                  </a:schemeClr>
                </a:solidFill>
                <a:cs typeface="Times New Roman" pitchFamily="18" charset="0"/>
                <a:hlinkClick r:id="rId3"/>
              </a:rPr>
              <a:t>https://mrdp.midr.gov.md</a:t>
            </a:r>
            <a:r>
              <a:rPr lang="ro-RO" sz="2400" dirty="0">
                <a:solidFill>
                  <a:schemeClr val="tx2">
                    <a:lumMod val="75000"/>
                  </a:schemeClr>
                </a:solidFill>
                <a:cs typeface="Times New Roman" pitchFamily="18" charset="0"/>
              </a:rPr>
              <a:t>,</a:t>
            </a:r>
            <a:r>
              <a:rPr lang="ro-RO" altLang="ru-RU" sz="2400" dirty="0">
                <a:solidFill>
                  <a:schemeClr val="tx2">
                    <a:lumMod val="75000"/>
                  </a:schemeClr>
                </a:solidFill>
                <a:cs typeface="Times New Roman" pitchFamily="18" charset="0"/>
              </a:rPr>
              <a:t> se completează în limba română</a:t>
            </a:r>
          </a:p>
          <a:p>
            <a:pPr algn="just">
              <a:lnSpc>
                <a:spcPct val="90000"/>
              </a:lnSpc>
              <a:buFont typeface="Wingdings" pitchFamily="2" charset="2"/>
              <a:buChar char="§"/>
            </a:pPr>
            <a:r>
              <a:rPr lang="ro-RO" altLang="ru-RU" sz="2400" dirty="0">
                <a:solidFill>
                  <a:schemeClr val="tx2">
                    <a:lumMod val="75000"/>
                  </a:schemeClr>
                </a:solidFill>
                <a:cs typeface="Times New Roman" pitchFamily="18" charset="0"/>
              </a:rPr>
              <a:t>Solicitanţii </a:t>
            </a:r>
            <a:r>
              <a:rPr lang="en-US" altLang="ru-RU" sz="2400" dirty="0" err="1">
                <a:solidFill>
                  <a:schemeClr val="tx2">
                    <a:lumMod val="75000"/>
                  </a:schemeClr>
                </a:solidFill>
                <a:cs typeface="Times New Roman" pitchFamily="18" charset="0"/>
              </a:rPr>
              <a:t>vor</a:t>
            </a:r>
            <a:r>
              <a:rPr lang="en-US" altLang="ru-RU" sz="2400" dirty="0">
                <a:solidFill>
                  <a:schemeClr val="tx2">
                    <a:lumMod val="75000"/>
                  </a:schemeClr>
                </a:solidFill>
                <a:cs typeface="Times New Roman" pitchFamily="18" charset="0"/>
              </a:rPr>
              <a:t> </a:t>
            </a:r>
            <a:r>
              <a:rPr lang="ro-RO" altLang="ru-RU" sz="2400" dirty="0">
                <a:solidFill>
                  <a:schemeClr val="tx2">
                    <a:lumMod val="75000"/>
                  </a:schemeClr>
                </a:solidFill>
                <a:cs typeface="Times New Roman" pitchFamily="18" charset="0"/>
              </a:rPr>
              <a:t>fixa toate documentele de suport într-un dosar unic în ordinea stabilită de Regulament</a:t>
            </a:r>
            <a:endParaRPr lang="en-US" altLang="ru-RU" sz="2400" dirty="0">
              <a:solidFill>
                <a:schemeClr val="tx2">
                  <a:lumMod val="75000"/>
                </a:schemeClr>
              </a:solidFill>
              <a:cs typeface="Times New Roman" pitchFamily="18" charset="0"/>
            </a:endParaRPr>
          </a:p>
          <a:p>
            <a:pPr algn="just">
              <a:lnSpc>
                <a:spcPct val="90000"/>
              </a:lnSpc>
              <a:buFont typeface="Wingdings" pitchFamily="2" charset="2"/>
              <a:buChar char="§"/>
            </a:pPr>
            <a:r>
              <a:rPr lang="en-US" altLang="ru-RU" sz="2400" dirty="0" err="1">
                <a:solidFill>
                  <a:schemeClr val="tx2">
                    <a:lumMod val="75000"/>
                  </a:schemeClr>
                </a:solidFill>
                <a:cs typeface="Times New Roman" pitchFamily="18" charset="0"/>
              </a:rPr>
              <a:t>Solicitan</a:t>
            </a:r>
            <a:r>
              <a:rPr lang="ro-RO" altLang="ru-RU" sz="2400" dirty="0">
                <a:solidFill>
                  <a:schemeClr val="tx2">
                    <a:lumMod val="75000"/>
                  </a:schemeClr>
                </a:solidFill>
                <a:cs typeface="Times New Roman" pitchFamily="18" charset="0"/>
              </a:rPr>
              <a:t>ţii asigură completitudinea dosarului de suport sub răspundere proprie, aplicând sigiliul şi data de prezentare pe colet</a:t>
            </a:r>
            <a:endParaRPr lang="en-US" altLang="ru-RU" sz="2400" dirty="0">
              <a:solidFill>
                <a:schemeClr val="tx2">
                  <a:lumMod val="75000"/>
                </a:schemeClr>
              </a:solidFill>
              <a:cs typeface="Times New Roman" pitchFamily="18" charset="0"/>
            </a:endParaRPr>
          </a:p>
          <a:p>
            <a:pPr>
              <a:lnSpc>
                <a:spcPct val="90000"/>
              </a:lnSpc>
              <a:buFont typeface="Wingdings" pitchFamily="2" charset="2"/>
              <a:buChar char="§"/>
            </a:pPr>
            <a:endParaRPr lang="en-US" altLang="ru-RU" sz="2400" dirty="0">
              <a:solidFill>
                <a:schemeClr val="tx2">
                  <a:lumMod val="75000"/>
                </a:schemeClr>
              </a:solidFill>
            </a:endParaRPr>
          </a:p>
          <a:p>
            <a:pPr>
              <a:lnSpc>
                <a:spcPct val="90000"/>
              </a:lnSpc>
              <a:buFont typeface="Wingdings" pitchFamily="2" charset="2"/>
              <a:buChar char="§"/>
            </a:pPr>
            <a:endParaRPr lang="en-US" altLang="ru-RU" sz="2400" dirty="0">
              <a:solidFill>
                <a:schemeClr val="tx2">
                  <a:lumMod val="75000"/>
                </a:schemeClr>
              </a:solidFill>
            </a:endParaRPr>
          </a:p>
        </p:txBody>
      </p:sp>
      <p:pic>
        <p:nvPicPr>
          <p:cNvPr id="24581" name="Picture 4" descr="D:\Desktop\Panou\03-ADR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3">
            <a:extLst>
              <a:ext uri="{FF2B5EF4-FFF2-40B4-BE49-F238E27FC236}">
                <a16:creationId xmlns:a16="http://schemas.microsoft.com/office/drawing/2014/main" id="{600E1260-B735-17DA-8581-A4B30B77F2DA}"/>
              </a:ext>
            </a:extLst>
          </p:cNvPr>
          <p:cNvSpPr/>
          <p:nvPr/>
        </p:nvSpPr>
        <p:spPr>
          <a:xfrm>
            <a:off x="120216" y="190501"/>
            <a:ext cx="2579576" cy="808384"/>
          </a:xfrm>
          <a:custGeom>
            <a:avLst/>
            <a:gdLst/>
            <a:ahLst/>
            <a:cxnLst/>
            <a:rect l="l" t="t" r="r" b="b"/>
            <a:pathLst>
              <a:path w="5582560" h="1725941">
                <a:moveTo>
                  <a:pt x="0" y="0"/>
                </a:moveTo>
                <a:lnTo>
                  <a:pt x="5582560" y="0"/>
                </a:lnTo>
                <a:lnTo>
                  <a:pt x="5582560" y="1725942"/>
                </a:lnTo>
                <a:lnTo>
                  <a:pt x="0" y="1725942"/>
                </a:lnTo>
                <a:lnTo>
                  <a:pt x="0" y="0"/>
                </a:lnTo>
                <a:close/>
              </a:path>
            </a:pathLst>
          </a:custGeom>
          <a:blipFill>
            <a:blip r:embed="rId5"/>
            <a:stretch>
              <a:fillRect/>
            </a:stretch>
          </a:blipFill>
        </p:spPr>
      </p:sp>
    </p:spTree>
    <p:extLst>
      <p:ext uri="{BB962C8B-B14F-4D97-AF65-F5344CB8AC3E}">
        <p14:creationId xmlns:p14="http://schemas.microsoft.com/office/powerpoint/2010/main" val="1233215292"/>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a:extLst>
              <a:ext uri="{FF2B5EF4-FFF2-40B4-BE49-F238E27FC236}">
                <a16:creationId xmlns:a16="http://schemas.microsoft.com/office/drawing/2014/main" id="{616DCFDE-C437-4181-8869-452D32793BD8}"/>
              </a:ext>
            </a:extLst>
          </p:cNvPr>
          <p:cNvSpPr>
            <a:spLocks noGrp="1"/>
          </p:cNvSpPr>
          <p:nvPr>
            <p:ph type="title"/>
          </p:nvPr>
        </p:nvSpPr>
        <p:spPr>
          <a:xfrm>
            <a:off x="1043608" y="1340768"/>
            <a:ext cx="7188088" cy="503237"/>
          </a:xfrm>
        </p:spPr>
        <p:txBody>
          <a:bodyPr>
            <a:noAutofit/>
          </a:bodyPr>
          <a:lstStyle/>
          <a:p>
            <a:pPr>
              <a:defRPr/>
            </a:pPr>
            <a:r>
              <a:rPr lang="ro-RO"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Unde şi cum se depune dosarul de suport a cererii de finanţare </a:t>
            </a:r>
            <a:endParaRPr lang="en-US"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26627" name="Содержимое 2"/>
          <p:cNvSpPr>
            <a:spLocks noGrp="1"/>
          </p:cNvSpPr>
          <p:nvPr>
            <p:ph idx="1"/>
          </p:nvPr>
        </p:nvSpPr>
        <p:spPr>
          <a:xfrm>
            <a:off x="457200" y="2059831"/>
            <a:ext cx="8229600" cy="4681537"/>
          </a:xfrm>
        </p:spPr>
        <p:txBody>
          <a:bodyPr>
            <a:normAutofit/>
          </a:bodyPr>
          <a:lstStyle/>
          <a:p>
            <a:pPr algn="just">
              <a:buFont typeface="Wingdings" pitchFamily="2" charset="2"/>
              <a:buChar char="§"/>
            </a:pPr>
            <a:r>
              <a:rPr lang="ro-RO" altLang="ru-RU" sz="2300" dirty="0">
                <a:solidFill>
                  <a:schemeClr val="tx2">
                    <a:lumMod val="75000"/>
                  </a:schemeClr>
                </a:solidFill>
                <a:latin typeface="+mj-lt"/>
                <a:cs typeface="Times New Roman" pitchFamily="18" charset="0"/>
              </a:rPr>
              <a:t>Documentele de suport trebuie trimise într-un colet sigilat prin poşta recomandată, poşta expresă sau livrate personal (un certificat de primire, datat şi semnat, va fi dat la primire) la adresa sediului ADR </a:t>
            </a:r>
            <a:r>
              <a:rPr lang="en-US" altLang="ru-RU" sz="2300" dirty="0" err="1">
                <a:solidFill>
                  <a:schemeClr val="tx2">
                    <a:lumMod val="75000"/>
                  </a:schemeClr>
                </a:solidFill>
                <a:latin typeface="+mj-lt"/>
                <a:cs typeface="Times New Roman" pitchFamily="18" charset="0"/>
              </a:rPr>
              <a:t>Centru</a:t>
            </a:r>
            <a:r>
              <a:rPr lang="ro-RO" altLang="ru-RU" sz="2300" dirty="0">
                <a:solidFill>
                  <a:schemeClr val="tx2">
                    <a:lumMod val="75000"/>
                  </a:schemeClr>
                </a:solidFill>
                <a:latin typeface="+mj-lt"/>
                <a:cs typeface="Times New Roman" pitchFamily="18" charset="0"/>
              </a:rPr>
              <a:t>.</a:t>
            </a:r>
          </a:p>
          <a:p>
            <a:pPr algn="just">
              <a:buFont typeface="Wingdings" pitchFamily="2" charset="2"/>
              <a:buChar char="§"/>
            </a:pPr>
            <a:r>
              <a:rPr lang="ro-RO" altLang="ru-RU" sz="2300" dirty="0">
                <a:solidFill>
                  <a:schemeClr val="tx2">
                    <a:lumMod val="75000"/>
                  </a:schemeClr>
                </a:solidFill>
                <a:latin typeface="+mj-lt"/>
                <a:cs typeface="Times New Roman" pitchFamily="18" charset="0"/>
              </a:rPr>
              <a:t>Documentele suport trebuie depuse într-un </a:t>
            </a:r>
            <a:r>
              <a:rPr lang="ro-RO" altLang="ru-RU" sz="2300" b="1" u="sng" dirty="0">
                <a:solidFill>
                  <a:schemeClr val="tx2">
                    <a:lumMod val="75000"/>
                  </a:schemeClr>
                </a:solidFill>
                <a:latin typeface="+mj-lt"/>
                <a:cs typeface="Times New Roman" pitchFamily="18" charset="0"/>
              </a:rPr>
              <a:t>original şi 2 copii</a:t>
            </a:r>
            <a:r>
              <a:rPr lang="ro-RO" altLang="ru-RU" sz="2300" u="sng" dirty="0">
                <a:solidFill>
                  <a:schemeClr val="tx2">
                    <a:lumMod val="75000"/>
                  </a:schemeClr>
                </a:solidFill>
                <a:latin typeface="+mj-lt"/>
                <a:cs typeface="Times New Roman" pitchFamily="18" charset="0"/>
              </a:rPr>
              <a:t>.</a:t>
            </a:r>
            <a:endParaRPr lang="en-US" altLang="ru-RU" sz="2300" u="sng" dirty="0">
              <a:solidFill>
                <a:schemeClr val="tx2">
                  <a:lumMod val="75000"/>
                </a:schemeClr>
              </a:solidFill>
              <a:latin typeface="+mj-lt"/>
              <a:cs typeface="Times New Roman" pitchFamily="18" charset="0"/>
            </a:endParaRPr>
          </a:p>
          <a:p>
            <a:pPr algn="just">
              <a:buFont typeface="Wingdings" pitchFamily="2" charset="2"/>
              <a:buChar char="§"/>
            </a:pPr>
            <a:r>
              <a:rPr lang="ro-RO" altLang="ru-RU" sz="2300" dirty="0">
                <a:solidFill>
                  <a:schemeClr val="tx2">
                    <a:lumMod val="75000"/>
                  </a:schemeClr>
                </a:solidFill>
                <a:latin typeface="+mj-lt"/>
                <a:cs typeface="Times New Roman" pitchFamily="18" charset="0"/>
              </a:rPr>
              <a:t>Documentele suport trebuie prezentate în versiune electronică (</a:t>
            </a:r>
            <a:r>
              <a:rPr lang="ro-RO" altLang="ru-RU" sz="2300" dirty="0" err="1">
                <a:solidFill>
                  <a:schemeClr val="tx2">
                    <a:lumMod val="75000"/>
                  </a:schemeClr>
                </a:solidFill>
                <a:latin typeface="+mj-lt"/>
                <a:cs typeface="Times New Roman" pitchFamily="18" charset="0"/>
              </a:rPr>
              <a:t>stick</a:t>
            </a:r>
            <a:r>
              <a:rPr lang="ro-RO" altLang="ru-RU" sz="2300" dirty="0">
                <a:solidFill>
                  <a:schemeClr val="tx2">
                    <a:lumMod val="75000"/>
                  </a:schemeClr>
                </a:solidFill>
                <a:latin typeface="+mj-lt"/>
                <a:cs typeface="Times New Roman" pitchFamily="18" charset="0"/>
              </a:rPr>
              <a:t>). </a:t>
            </a:r>
            <a:r>
              <a:rPr lang="en-US" altLang="ru-RU" sz="2300" dirty="0" err="1">
                <a:solidFill>
                  <a:schemeClr val="tx2">
                    <a:lumMod val="75000"/>
                  </a:schemeClr>
                </a:solidFill>
                <a:latin typeface="+mj-lt"/>
                <a:cs typeface="Times New Roman" pitchFamily="18" charset="0"/>
              </a:rPr>
              <a:t>Vor</a:t>
            </a:r>
            <a:r>
              <a:rPr lang="ro-RO" altLang="ru-RU" sz="2400" dirty="0">
                <a:solidFill>
                  <a:schemeClr val="tx2">
                    <a:lumMod val="75000"/>
                  </a:schemeClr>
                </a:solidFill>
                <a:latin typeface="+mj-lt"/>
                <a:cs typeface="Times New Roman" pitchFamily="18" charset="0"/>
              </a:rPr>
              <a:t> fi inclus</a:t>
            </a:r>
            <a:r>
              <a:rPr lang="en-US" altLang="ru-RU" sz="2400" dirty="0">
                <a:solidFill>
                  <a:schemeClr val="tx2">
                    <a:lumMod val="75000"/>
                  </a:schemeClr>
                </a:solidFill>
                <a:latin typeface="+mj-lt"/>
                <a:cs typeface="Times New Roman" pitchFamily="18" charset="0"/>
              </a:rPr>
              <a:t>e</a:t>
            </a:r>
            <a:r>
              <a:rPr lang="ro-RO" altLang="ru-RU" sz="2400" dirty="0">
                <a:solidFill>
                  <a:schemeClr val="tx2">
                    <a:lumMod val="75000"/>
                  </a:schemeClr>
                </a:solidFill>
                <a:latin typeface="+mj-lt"/>
                <a:cs typeface="Times New Roman" pitchFamily="18" charset="0"/>
              </a:rPr>
              <a:t> într-o mapă unică (de ex., Cererea de finanțare) și nu în fișiere separate</a:t>
            </a:r>
            <a:r>
              <a:rPr lang="en-US" altLang="ru-RU" sz="2400" dirty="0">
                <a:solidFill>
                  <a:schemeClr val="tx2">
                    <a:lumMod val="75000"/>
                  </a:schemeClr>
                </a:solidFill>
                <a:latin typeface="+mj-lt"/>
                <a:cs typeface="Times New Roman" pitchFamily="18" charset="0"/>
              </a:rPr>
              <a:t>.</a:t>
            </a:r>
          </a:p>
          <a:p>
            <a:pPr algn="just">
              <a:lnSpc>
                <a:spcPct val="80000"/>
              </a:lnSpc>
              <a:buFont typeface="Wingdings" pitchFamily="2" charset="2"/>
              <a:buChar char="§"/>
            </a:pPr>
            <a:r>
              <a:rPr lang="en-US" altLang="ru-RU" sz="2400" b="1" dirty="0" err="1">
                <a:solidFill>
                  <a:schemeClr val="tx2">
                    <a:lumMod val="75000"/>
                  </a:schemeClr>
                </a:solidFill>
                <a:latin typeface="+mj-lt"/>
                <a:cs typeface="Times New Roman" pitchFamily="18" charset="0"/>
              </a:rPr>
              <a:t>Pe</a:t>
            </a:r>
            <a:r>
              <a:rPr lang="en-US" altLang="ru-RU" sz="2400" b="1" dirty="0">
                <a:solidFill>
                  <a:schemeClr val="tx2">
                    <a:lumMod val="75000"/>
                  </a:schemeClr>
                </a:solidFill>
                <a:latin typeface="+mj-lt"/>
                <a:cs typeface="Times New Roman" pitchFamily="18" charset="0"/>
              </a:rPr>
              <a:t> </a:t>
            </a:r>
            <a:r>
              <a:rPr lang="en-US" altLang="ru-RU" sz="2400" b="1" dirty="0" err="1">
                <a:solidFill>
                  <a:schemeClr val="tx2">
                    <a:lumMod val="75000"/>
                  </a:schemeClr>
                </a:solidFill>
                <a:latin typeface="+mj-lt"/>
                <a:cs typeface="Times New Roman" pitchFamily="18" charset="0"/>
              </a:rPr>
              <a:t>colet</a:t>
            </a:r>
            <a:r>
              <a:rPr lang="en-US" altLang="ru-RU" sz="2400" b="1" dirty="0">
                <a:solidFill>
                  <a:schemeClr val="tx2">
                    <a:lumMod val="75000"/>
                  </a:schemeClr>
                </a:solidFill>
                <a:latin typeface="+mj-lt"/>
                <a:cs typeface="Times New Roman" pitchFamily="18" charset="0"/>
              </a:rPr>
              <a:t> </a:t>
            </a:r>
            <a:r>
              <a:rPr lang="en-US" altLang="ru-RU" sz="2400" b="1" dirty="0" err="1">
                <a:solidFill>
                  <a:schemeClr val="tx2">
                    <a:lumMod val="75000"/>
                  </a:schemeClr>
                </a:solidFill>
                <a:latin typeface="+mj-lt"/>
                <a:cs typeface="Times New Roman" pitchFamily="18" charset="0"/>
              </a:rPr>
              <a:t>va</a:t>
            </a:r>
            <a:r>
              <a:rPr lang="en-US" altLang="ru-RU" sz="2400" b="1" dirty="0">
                <a:solidFill>
                  <a:schemeClr val="tx2">
                    <a:lumMod val="75000"/>
                  </a:schemeClr>
                </a:solidFill>
                <a:latin typeface="+mj-lt"/>
                <a:cs typeface="Times New Roman" pitchFamily="18" charset="0"/>
              </a:rPr>
              <a:t> fi </a:t>
            </a:r>
            <a:r>
              <a:rPr lang="en-US" altLang="ru-RU" sz="2400" b="1" dirty="0" err="1">
                <a:solidFill>
                  <a:schemeClr val="tx2">
                    <a:lumMod val="75000"/>
                  </a:schemeClr>
                </a:solidFill>
                <a:latin typeface="+mj-lt"/>
                <a:cs typeface="Times New Roman" pitchFamily="18" charset="0"/>
              </a:rPr>
              <a:t>indicat</a:t>
            </a:r>
            <a:r>
              <a:rPr lang="en-US" altLang="ru-RU" sz="2400" b="1" dirty="0">
                <a:solidFill>
                  <a:schemeClr val="tx2">
                    <a:lumMod val="75000"/>
                  </a:schemeClr>
                </a:solidFill>
                <a:latin typeface="+mj-lt"/>
                <a:cs typeface="Times New Roman" pitchFamily="18" charset="0"/>
              </a:rPr>
              <a:t>:</a:t>
            </a:r>
            <a:endParaRPr lang="ro-RO" altLang="ru-RU" sz="1600" b="1" dirty="0">
              <a:solidFill>
                <a:schemeClr val="tx2">
                  <a:lumMod val="75000"/>
                </a:schemeClr>
              </a:solidFill>
              <a:latin typeface="+mj-lt"/>
              <a:cs typeface="Times New Roman" pitchFamily="18" charset="0"/>
            </a:endParaRPr>
          </a:p>
          <a:p>
            <a:pPr lvl="1">
              <a:lnSpc>
                <a:spcPct val="70000"/>
              </a:lnSpc>
              <a:buFontTx/>
              <a:buChar char="-"/>
            </a:pPr>
            <a:r>
              <a:rPr lang="ro-RO" altLang="ru-RU" sz="2000" dirty="0">
                <a:solidFill>
                  <a:schemeClr val="tx2">
                    <a:lumMod val="75000"/>
                  </a:schemeClr>
                </a:solidFill>
                <a:latin typeface="+mj-lt"/>
                <a:cs typeface="Times New Roman" pitchFamily="18" charset="0"/>
              </a:rPr>
              <a:t>Titlul </a:t>
            </a:r>
            <a:r>
              <a:rPr lang="en-US" altLang="ru-RU" sz="2000" dirty="0" err="1">
                <a:solidFill>
                  <a:schemeClr val="tx2">
                    <a:lumMod val="75000"/>
                  </a:schemeClr>
                </a:solidFill>
                <a:latin typeface="+mj-lt"/>
                <a:cs typeface="Times New Roman" pitchFamily="18" charset="0"/>
              </a:rPr>
              <a:t>proiectului</a:t>
            </a:r>
            <a:endParaRPr lang="ro-RO" altLang="ru-RU" sz="2000" dirty="0">
              <a:solidFill>
                <a:schemeClr val="tx2">
                  <a:lumMod val="75000"/>
                </a:schemeClr>
              </a:solidFill>
              <a:latin typeface="+mj-lt"/>
              <a:cs typeface="Times New Roman" pitchFamily="18" charset="0"/>
            </a:endParaRPr>
          </a:p>
          <a:p>
            <a:pPr lvl="1">
              <a:lnSpc>
                <a:spcPct val="70000"/>
              </a:lnSpc>
              <a:buFontTx/>
              <a:buChar char="-"/>
            </a:pPr>
            <a:r>
              <a:rPr lang="en-US" altLang="ru-RU" sz="2000" dirty="0">
                <a:solidFill>
                  <a:schemeClr val="tx2">
                    <a:lumMod val="75000"/>
                  </a:schemeClr>
                </a:solidFill>
                <a:latin typeface="+mj-lt"/>
                <a:cs typeface="Times New Roman" pitchFamily="18" charset="0"/>
              </a:rPr>
              <a:t>N</a:t>
            </a:r>
            <a:r>
              <a:rPr lang="ro-RO" altLang="ru-RU" sz="2000" dirty="0">
                <a:solidFill>
                  <a:schemeClr val="tx2">
                    <a:lumMod val="75000"/>
                  </a:schemeClr>
                </a:solidFill>
                <a:latin typeface="+mj-lt"/>
                <a:cs typeface="Times New Roman" pitchFamily="18" charset="0"/>
              </a:rPr>
              <a:t>umărul de referință alocat notei conceptuale</a:t>
            </a:r>
          </a:p>
          <a:p>
            <a:pPr lvl="1">
              <a:lnSpc>
                <a:spcPct val="70000"/>
              </a:lnSpc>
              <a:buFontTx/>
              <a:buChar char="-"/>
            </a:pPr>
            <a:r>
              <a:rPr lang="ro-RO" altLang="ru-RU" sz="2000" dirty="0">
                <a:solidFill>
                  <a:schemeClr val="tx2">
                    <a:lumMod val="75000"/>
                  </a:schemeClr>
                </a:solidFill>
                <a:latin typeface="+mj-lt"/>
                <a:cs typeface="Times New Roman" pitchFamily="18" charset="0"/>
              </a:rPr>
              <a:t>Numele deplin şi adresa solicitantului</a:t>
            </a:r>
          </a:p>
          <a:p>
            <a:pPr lvl="1">
              <a:lnSpc>
                <a:spcPct val="70000"/>
              </a:lnSpc>
              <a:buFontTx/>
              <a:buChar char="-"/>
            </a:pPr>
            <a:r>
              <a:rPr lang="ro-RO" altLang="ru-RU" sz="2000" dirty="0">
                <a:solidFill>
                  <a:schemeClr val="tx2">
                    <a:lumMod val="75000"/>
                  </a:schemeClr>
                </a:solidFill>
                <a:latin typeface="+mj-lt"/>
                <a:cs typeface="Times New Roman" pitchFamily="18" charset="0"/>
              </a:rPr>
              <a:t>Fraza: </a:t>
            </a:r>
            <a:r>
              <a:rPr lang="ro-RO" altLang="ru-RU" sz="2000" i="1" dirty="0">
                <a:solidFill>
                  <a:schemeClr val="tx2">
                    <a:lumMod val="75000"/>
                  </a:schemeClr>
                </a:solidFill>
                <a:latin typeface="+mj-lt"/>
                <a:cs typeface="Times New Roman" pitchFamily="18" charset="0"/>
              </a:rPr>
              <a:t>„A nu se deschide înainte de sesiunea de evaluare”</a:t>
            </a:r>
            <a:endParaRPr lang="en-US" altLang="ru-RU" sz="2000" i="1" dirty="0">
              <a:solidFill>
                <a:schemeClr val="tx2">
                  <a:lumMod val="75000"/>
                </a:schemeClr>
              </a:solidFill>
              <a:latin typeface="+mj-lt"/>
              <a:cs typeface="Times New Roman" pitchFamily="18" charset="0"/>
            </a:endParaRPr>
          </a:p>
          <a:p>
            <a:pPr>
              <a:lnSpc>
                <a:spcPct val="70000"/>
              </a:lnSpc>
              <a:buFont typeface="Wingdings" pitchFamily="2" charset="2"/>
              <a:buChar char="§"/>
            </a:pPr>
            <a:endParaRPr lang="ro-RO" altLang="ru-RU" sz="1600" dirty="0">
              <a:solidFill>
                <a:schemeClr val="tx2">
                  <a:lumMod val="75000"/>
                </a:schemeClr>
              </a:solidFill>
              <a:latin typeface="+mj-lt"/>
              <a:cs typeface="Arial" charset="0"/>
            </a:endParaRPr>
          </a:p>
          <a:p>
            <a:pPr algn="just">
              <a:lnSpc>
                <a:spcPct val="80000"/>
              </a:lnSpc>
              <a:buFont typeface="Wingdings" pitchFamily="2" charset="2"/>
              <a:buChar char="§"/>
            </a:pPr>
            <a:endParaRPr lang="ro-RO" altLang="ru-RU" sz="2300" dirty="0">
              <a:solidFill>
                <a:schemeClr val="tx2">
                  <a:lumMod val="75000"/>
                </a:schemeClr>
              </a:solidFill>
              <a:latin typeface="+mj-lt"/>
              <a:cs typeface="Arial" charset="0"/>
            </a:endParaRPr>
          </a:p>
          <a:p>
            <a:pPr algn="just">
              <a:lnSpc>
                <a:spcPct val="80000"/>
              </a:lnSpc>
              <a:buFont typeface="Wingdings" pitchFamily="2" charset="2"/>
              <a:buChar char="§"/>
            </a:pPr>
            <a:endParaRPr lang="ro-RO" altLang="ru-RU" sz="2300" dirty="0">
              <a:solidFill>
                <a:schemeClr val="tx2">
                  <a:lumMod val="75000"/>
                </a:schemeClr>
              </a:solidFill>
              <a:latin typeface="+mj-lt"/>
              <a:cs typeface="Arial" charset="0"/>
            </a:endParaRPr>
          </a:p>
        </p:txBody>
      </p:sp>
      <p:pic>
        <p:nvPicPr>
          <p:cNvPr id="26629" name="Picture 4" descr="D:\Desktop\Panou\03-ADR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3">
            <a:extLst>
              <a:ext uri="{FF2B5EF4-FFF2-40B4-BE49-F238E27FC236}">
                <a16:creationId xmlns:a16="http://schemas.microsoft.com/office/drawing/2014/main" id="{C5C8F5D6-30B0-9A4A-73BA-589DAF69BAEB}"/>
              </a:ext>
            </a:extLst>
          </p:cNvPr>
          <p:cNvSpPr/>
          <p:nvPr/>
        </p:nvSpPr>
        <p:spPr>
          <a:xfrm>
            <a:off x="120216" y="190501"/>
            <a:ext cx="2579576" cy="808384"/>
          </a:xfrm>
          <a:custGeom>
            <a:avLst/>
            <a:gdLst/>
            <a:ahLst/>
            <a:cxnLst/>
            <a:rect l="l" t="t" r="r" b="b"/>
            <a:pathLst>
              <a:path w="5582560" h="1725941">
                <a:moveTo>
                  <a:pt x="0" y="0"/>
                </a:moveTo>
                <a:lnTo>
                  <a:pt x="5582560" y="0"/>
                </a:lnTo>
                <a:lnTo>
                  <a:pt x="5582560" y="1725942"/>
                </a:lnTo>
                <a:lnTo>
                  <a:pt x="0" y="1725942"/>
                </a:lnTo>
                <a:lnTo>
                  <a:pt x="0" y="0"/>
                </a:lnTo>
                <a:close/>
              </a:path>
            </a:pathLst>
          </a:custGeom>
          <a:blipFill>
            <a:blip r:embed="rId3"/>
            <a:stretch>
              <a:fillRect/>
            </a:stretch>
          </a:blipFill>
        </p:spPr>
      </p:sp>
    </p:spTree>
    <p:extLst>
      <p:ext uri="{BB962C8B-B14F-4D97-AF65-F5344CB8AC3E}">
        <p14:creationId xmlns:p14="http://schemas.microsoft.com/office/powerpoint/2010/main" val="70793270"/>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a:extLst>
              <a:ext uri="{FF2B5EF4-FFF2-40B4-BE49-F238E27FC236}">
                <a16:creationId xmlns:a16="http://schemas.microsoft.com/office/drawing/2014/main" id="{A23CA97E-FCE1-4751-A4BD-8569FF5517B2}"/>
              </a:ext>
            </a:extLst>
          </p:cNvPr>
          <p:cNvSpPr>
            <a:spLocks noGrp="1"/>
          </p:cNvSpPr>
          <p:nvPr>
            <p:ph type="title"/>
          </p:nvPr>
        </p:nvSpPr>
        <p:spPr>
          <a:xfrm>
            <a:off x="2123728" y="1412776"/>
            <a:ext cx="4511675" cy="630237"/>
          </a:xfrm>
        </p:spPr>
        <p:txBody>
          <a:bodyPr>
            <a:normAutofit fontScale="90000"/>
          </a:bodyPr>
          <a:lstStyle/>
          <a:p>
            <a:pPr>
              <a:defRPr/>
            </a:pPr>
            <a:r>
              <a:rPr lang="ro-RO" altLang="ru-RU" sz="3600" dirty="0">
                <a:solidFill>
                  <a:schemeClr val="tx2">
                    <a:lumMod val="75000"/>
                  </a:schemeClr>
                </a:solidFill>
                <a:effectLst>
                  <a:outerShdw blurRad="38100" dist="38100" dir="2700000" algn="tl">
                    <a:srgbClr val="000000">
                      <a:alpha val="43137"/>
                    </a:srgbClr>
                  </a:outerShdw>
                </a:effectLst>
                <a:cs typeface="Arial" panose="020B0604020202020204" pitchFamily="34" charset="0"/>
              </a:rPr>
              <a:t>   </a:t>
            </a:r>
            <a:r>
              <a:rPr lang="ro-RO" altLang="ru-RU" sz="40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Termenul limită </a:t>
            </a:r>
            <a:endParaRPr lang="en-US" altLang="ru-RU" sz="40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27651" name="Содержимое 2"/>
          <p:cNvSpPr>
            <a:spLocks noGrp="1"/>
          </p:cNvSpPr>
          <p:nvPr>
            <p:ph idx="1"/>
          </p:nvPr>
        </p:nvSpPr>
        <p:spPr>
          <a:xfrm>
            <a:off x="533400" y="2142455"/>
            <a:ext cx="8077200" cy="3806825"/>
          </a:xfrm>
        </p:spPr>
        <p:txBody>
          <a:bodyPr>
            <a:normAutofit/>
          </a:bodyPr>
          <a:lstStyle/>
          <a:p>
            <a:pPr algn="just"/>
            <a:r>
              <a:rPr lang="ro-RO" altLang="ru-RU" sz="2800" dirty="0">
                <a:solidFill>
                  <a:schemeClr val="tx2">
                    <a:lumMod val="75000"/>
                  </a:schemeClr>
                </a:solidFill>
                <a:latin typeface="Calibri (Headings)"/>
                <a:cs typeface="Times New Roman" pitchFamily="18" charset="0"/>
              </a:rPr>
              <a:t>Dată limită pentru depunerea dosarului </a:t>
            </a:r>
            <a:r>
              <a:rPr lang="en-GB" altLang="ru-RU" sz="2800" dirty="0">
                <a:solidFill>
                  <a:schemeClr val="tx2">
                    <a:lumMod val="75000"/>
                  </a:schemeClr>
                </a:solidFill>
                <a:latin typeface="Calibri (Headings)"/>
                <a:cs typeface="Times New Roman" pitchFamily="18" charset="0"/>
              </a:rPr>
              <a:t>de </a:t>
            </a:r>
            <a:r>
              <a:rPr lang="ro-RO" altLang="ru-RU" sz="2800" dirty="0">
                <a:solidFill>
                  <a:schemeClr val="tx2">
                    <a:lumMod val="75000"/>
                  </a:schemeClr>
                </a:solidFill>
                <a:latin typeface="Calibri (Headings)"/>
                <a:cs typeface="Times New Roman" pitchFamily="18" charset="0"/>
              </a:rPr>
              <a:t>suport este </a:t>
            </a:r>
            <a:r>
              <a:rPr lang="ro-RO" altLang="ru-RU" sz="2800" b="1" dirty="0">
                <a:solidFill>
                  <a:schemeClr val="tx2">
                    <a:lumMod val="75000"/>
                  </a:schemeClr>
                </a:solidFill>
                <a:latin typeface="Calibri (Headings)"/>
                <a:cs typeface="Times New Roman" pitchFamily="18" charset="0"/>
              </a:rPr>
              <a:t>16 mai 2025 ora 17:00!</a:t>
            </a:r>
            <a:endParaRPr lang="en-US" altLang="ru-RU" sz="2800" b="1" dirty="0">
              <a:solidFill>
                <a:schemeClr val="tx2">
                  <a:lumMod val="75000"/>
                </a:schemeClr>
              </a:solidFill>
              <a:latin typeface="Calibri (Headings)"/>
              <a:cs typeface="Times New Roman" pitchFamily="18" charset="0"/>
            </a:endParaRPr>
          </a:p>
          <a:p>
            <a:pPr algn="just"/>
            <a:r>
              <a:rPr lang="ro-RO" altLang="ru-RU" sz="2800" dirty="0">
                <a:solidFill>
                  <a:srgbClr val="C00000"/>
                </a:solidFill>
                <a:latin typeface="Calibri (Headings)"/>
                <a:cs typeface="Times New Roman" pitchFamily="18" charset="0"/>
              </a:rPr>
              <a:t>Cererile de finanțare depuse în sistem fără dosarul</a:t>
            </a:r>
            <a:r>
              <a:rPr lang="en-GB" altLang="ru-RU" sz="2800" dirty="0">
                <a:solidFill>
                  <a:srgbClr val="C00000"/>
                </a:solidFill>
                <a:latin typeface="Calibri (Headings)"/>
                <a:cs typeface="Times New Roman" pitchFamily="18" charset="0"/>
              </a:rPr>
              <a:t> de</a:t>
            </a:r>
            <a:r>
              <a:rPr lang="ro-RO" altLang="ru-RU" sz="2800" dirty="0">
                <a:solidFill>
                  <a:srgbClr val="C00000"/>
                </a:solidFill>
                <a:latin typeface="Calibri (Headings)"/>
                <a:cs typeface="Times New Roman" pitchFamily="18" charset="0"/>
              </a:rPr>
              <a:t> suport depus la ADR Centru vor fi respinse automat.</a:t>
            </a:r>
            <a:endParaRPr lang="en-US" altLang="ru-RU" sz="2800" dirty="0">
              <a:solidFill>
                <a:srgbClr val="C00000"/>
              </a:solidFill>
              <a:latin typeface="Calibri (Headings)"/>
              <a:cs typeface="Times New Roman" pitchFamily="18" charset="0"/>
            </a:endParaRPr>
          </a:p>
        </p:txBody>
      </p:sp>
      <p:pic>
        <p:nvPicPr>
          <p:cNvPr id="27654" name="Picture 4" descr="D:\Desktop\Panou\03-ADR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3">
            <a:extLst>
              <a:ext uri="{FF2B5EF4-FFF2-40B4-BE49-F238E27FC236}">
                <a16:creationId xmlns:a16="http://schemas.microsoft.com/office/drawing/2014/main" id="{59169D76-A638-ED5D-EC1D-8854B1C660C7}"/>
              </a:ext>
            </a:extLst>
          </p:cNvPr>
          <p:cNvSpPr/>
          <p:nvPr/>
        </p:nvSpPr>
        <p:spPr>
          <a:xfrm>
            <a:off x="120216" y="190501"/>
            <a:ext cx="2579576" cy="808384"/>
          </a:xfrm>
          <a:custGeom>
            <a:avLst/>
            <a:gdLst/>
            <a:ahLst/>
            <a:cxnLst/>
            <a:rect l="l" t="t" r="r" b="b"/>
            <a:pathLst>
              <a:path w="5582560" h="1725941">
                <a:moveTo>
                  <a:pt x="0" y="0"/>
                </a:moveTo>
                <a:lnTo>
                  <a:pt x="5582560" y="0"/>
                </a:lnTo>
                <a:lnTo>
                  <a:pt x="5582560" y="1725942"/>
                </a:lnTo>
                <a:lnTo>
                  <a:pt x="0" y="1725942"/>
                </a:lnTo>
                <a:lnTo>
                  <a:pt x="0" y="0"/>
                </a:lnTo>
                <a:close/>
              </a:path>
            </a:pathLst>
          </a:custGeom>
          <a:blipFill>
            <a:blip r:embed="rId3"/>
            <a:stretch>
              <a:fillRect/>
            </a:stretch>
          </a:blipFill>
        </p:spPr>
      </p:sp>
      <p:sp>
        <p:nvSpPr>
          <p:cNvPr id="3" name="Freeform 4">
            <a:extLst>
              <a:ext uri="{FF2B5EF4-FFF2-40B4-BE49-F238E27FC236}">
                <a16:creationId xmlns:a16="http://schemas.microsoft.com/office/drawing/2014/main" id="{5FDB98A0-A07D-AAEE-9A0F-9F99B05234D1}"/>
              </a:ext>
            </a:extLst>
          </p:cNvPr>
          <p:cNvSpPr/>
          <p:nvPr/>
        </p:nvSpPr>
        <p:spPr>
          <a:xfrm>
            <a:off x="3671900" y="4365104"/>
            <a:ext cx="2196244" cy="2160240"/>
          </a:xfrm>
          <a:custGeom>
            <a:avLst/>
            <a:gdLst/>
            <a:ahLst/>
            <a:cxnLst/>
            <a:rect l="l" t="t" r="r" b="b"/>
            <a:pathLst>
              <a:path w="4682128" h="4682128">
                <a:moveTo>
                  <a:pt x="0" y="0"/>
                </a:moveTo>
                <a:lnTo>
                  <a:pt x="4682128" y="0"/>
                </a:lnTo>
                <a:lnTo>
                  <a:pt x="4682128" y="4682128"/>
                </a:lnTo>
                <a:lnTo>
                  <a:pt x="0" y="46821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2118828500"/>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AD220DE0-1769-4259-98BA-A387841AC9DF}"/>
              </a:ext>
            </a:extLst>
          </p:cNvPr>
          <p:cNvSpPr>
            <a:spLocks noGrp="1"/>
          </p:cNvSpPr>
          <p:nvPr>
            <p:ph type="title"/>
          </p:nvPr>
        </p:nvSpPr>
        <p:spPr>
          <a:xfrm>
            <a:off x="1258888" y="1217613"/>
            <a:ext cx="6840537" cy="777875"/>
          </a:xfrm>
        </p:spPr>
        <p:txBody>
          <a:bodyPr/>
          <a:lstStyle/>
          <a:p>
            <a:pPr>
              <a:defRPr/>
            </a:pPr>
            <a:r>
              <a:rPr lang="ro-RO" altLang="ru-RU" sz="4000" b="1" dirty="0">
                <a:solidFill>
                  <a:schemeClr val="tx2">
                    <a:lumMod val="75000"/>
                  </a:schemeClr>
                </a:solidFill>
                <a:effectLst>
                  <a:outerShdw blurRad="38100" dist="38100" dir="2700000" algn="tl">
                    <a:srgbClr val="000000">
                      <a:alpha val="43137"/>
                    </a:srgbClr>
                  </a:outerShdw>
                </a:effectLst>
                <a:latin typeface="Calibri (Headings)"/>
                <a:cs typeface="Times New Roman" panose="02020603050405020304" pitchFamily="18" charset="0"/>
              </a:rPr>
              <a:t>Adresa și date de contact:</a:t>
            </a:r>
            <a:endParaRPr lang="en-US" altLang="ru-RU" sz="4000" b="1" dirty="0">
              <a:solidFill>
                <a:schemeClr val="tx2">
                  <a:lumMod val="75000"/>
                </a:schemeClr>
              </a:solidFill>
              <a:effectLst>
                <a:outerShdw blurRad="38100" dist="38100" dir="2700000" algn="tl">
                  <a:srgbClr val="000000">
                    <a:alpha val="43137"/>
                  </a:srgbClr>
                </a:outerShdw>
              </a:effectLst>
              <a:latin typeface="Calibri (Headings)"/>
              <a:cs typeface="Arial" panose="020B0604020202020204" pitchFamily="34" charset="0"/>
            </a:endParaRPr>
          </a:p>
        </p:txBody>
      </p:sp>
      <p:sp>
        <p:nvSpPr>
          <p:cNvPr id="48131" name="Content Placeholder 2">
            <a:extLst>
              <a:ext uri="{FF2B5EF4-FFF2-40B4-BE49-F238E27FC236}">
                <a16:creationId xmlns:a16="http://schemas.microsoft.com/office/drawing/2014/main" id="{68F6811F-1564-4633-8614-34275A22BB6F}"/>
              </a:ext>
            </a:extLst>
          </p:cNvPr>
          <p:cNvSpPr>
            <a:spLocks noGrp="1"/>
          </p:cNvSpPr>
          <p:nvPr>
            <p:ph idx="1"/>
          </p:nvPr>
        </p:nvSpPr>
        <p:spPr>
          <a:xfrm>
            <a:off x="684213" y="1897063"/>
            <a:ext cx="7775575" cy="4628281"/>
          </a:xfrm>
        </p:spPr>
        <p:txBody>
          <a:bodyPr>
            <a:normAutofit fontScale="92500" lnSpcReduction="10000"/>
          </a:bodyPr>
          <a:lstStyle/>
          <a:p>
            <a:pPr algn="ctr">
              <a:buFont typeface="Wingdings 2" panose="05020102010507070707" pitchFamily="18" charset="2"/>
              <a:buNone/>
              <a:defRPr/>
            </a:pPr>
            <a:endParaRPr lang="en-US" altLang="ru-RU" sz="2400" dirty="0">
              <a:solidFill>
                <a:schemeClr val="tx2">
                  <a:lumMod val="75000"/>
                </a:schemeClr>
              </a:solidFill>
              <a:latin typeface="+mj-lt"/>
              <a:cs typeface="Times New Roman" panose="02020603050405020304" pitchFamily="18" charset="0"/>
            </a:endParaRPr>
          </a:p>
          <a:p>
            <a:pPr>
              <a:buFont typeface="Arial" panose="020B0604020202020204" pitchFamily="34" charset="0"/>
              <a:buChar char="•"/>
              <a:defRPr/>
            </a:pPr>
            <a:r>
              <a:rPr lang="ro-RO" altLang="en-US" sz="2800" b="1" dirty="0">
                <a:solidFill>
                  <a:schemeClr val="tx2">
                    <a:lumMod val="75000"/>
                  </a:schemeClr>
                </a:solidFill>
                <a:effectLst>
                  <a:outerShdw blurRad="38100" dist="38100" dir="2700000" algn="tl">
                    <a:srgbClr val="C0C0C0"/>
                  </a:outerShdw>
                </a:effectLst>
                <a:latin typeface="+mj-lt"/>
              </a:rPr>
              <a:t>Agenția de Dezvoltare Regională Centru</a:t>
            </a:r>
          </a:p>
          <a:p>
            <a:pPr>
              <a:buFont typeface="Arial" panose="020B0604020202020204" pitchFamily="34" charset="0"/>
              <a:buChar char="•"/>
              <a:defRPr/>
            </a:pPr>
            <a:r>
              <a:rPr lang="ro-RO" altLang="en-US" sz="2800" dirty="0">
                <a:solidFill>
                  <a:schemeClr val="tx2">
                    <a:lumMod val="75000"/>
                  </a:schemeClr>
                </a:solidFill>
                <a:effectLst>
                  <a:outerShdw blurRad="38100" dist="38100" dir="2700000" algn="tl">
                    <a:srgbClr val="C0C0C0"/>
                  </a:outerShdw>
                </a:effectLst>
                <a:latin typeface="+mj-lt"/>
              </a:rPr>
              <a:t>MD-6801 or. Ialoveni, </a:t>
            </a:r>
          </a:p>
          <a:p>
            <a:pPr>
              <a:buFont typeface="Arial" panose="020B0604020202020204" pitchFamily="34" charset="0"/>
              <a:buChar char="•"/>
              <a:defRPr/>
            </a:pPr>
            <a:r>
              <a:rPr lang="ro-RO" altLang="en-US" sz="2800" dirty="0">
                <a:solidFill>
                  <a:schemeClr val="tx2">
                    <a:lumMod val="75000"/>
                  </a:schemeClr>
                </a:solidFill>
                <a:effectLst>
                  <a:outerShdw blurRad="38100" dist="38100" dir="2700000" algn="tl">
                    <a:srgbClr val="C0C0C0"/>
                  </a:outerShdw>
                </a:effectLst>
                <a:latin typeface="+mj-lt"/>
              </a:rPr>
              <a:t>str. Alexandru cel Bun, 33</a:t>
            </a:r>
          </a:p>
          <a:p>
            <a:pPr>
              <a:buFont typeface="Arial" panose="020B0604020202020204" pitchFamily="34" charset="0"/>
              <a:buChar char="•"/>
              <a:defRPr/>
            </a:pPr>
            <a:r>
              <a:rPr lang="ro-RO" altLang="en-US" sz="2800" dirty="0">
                <a:solidFill>
                  <a:schemeClr val="tx2">
                    <a:lumMod val="75000"/>
                  </a:schemeClr>
                </a:solidFill>
                <a:effectLst>
                  <a:outerShdw blurRad="38100" dist="38100" dir="2700000" algn="tl">
                    <a:srgbClr val="C0C0C0"/>
                  </a:outerShdw>
                </a:effectLst>
                <a:latin typeface="+mj-lt"/>
              </a:rPr>
              <a:t>Tel.: (+373) 268 26671</a:t>
            </a:r>
            <a:r>
              <a:rPr lang="en-US" altLang="en-US" sz="2800" dirty="0">
                <a:solidFill>
                  <a:schemeClr val="tx2">
                    <a:lumMod val="75000"/>
                  </a:schemeClr>
                </a:solidFill>
                <a:effectLst>
                  <a:outerShdw blurRad="38100" dist="38100" dir="2700000" algn="tl">
                    <a:srgbClr val="C0C0C0"/>
                  </a:outerShdw>
                </a:effectLst>
                <a:latin typeface="+mj-lt"/>
              </a:rPr>
              <a:t>, 268 26560</a:t>
            </a:r>
            <a:endParaRPr lang="ro-RO" altLang="en-US" sz="2800" dirty="0">
              <a:solidFill>
                <a:schemeClr val="tx2">
                  <a:lumMod val="75000"/>
                </a:schemeClr>
              </a:solidFill>
              <a:effectLst>
                <a:outerShdw blurRad="38100" dist="38100" dir="2700000" algn="tl">
                  <a:srgbClr val="C0C0C0"/>
                </a:outerShdw>
              </a:effectLst>
              <a:latin typeface="+mj-lt"/>
            </a:endParaRPr>
          </a:p>
          <a:p>
            <a:pPr>
              <a:buFont typeface="Arial" panose="020B0604020202020204" pitchFamily="34" charset="0"/>
              <a:buChar char="•"/>
              <a:defRPr/>
            </a:pPr>
            <a:r>
              <a:rPr lang="ro-RO" altLang="en-US" sz="2800" dirty="0">
                <a:solidFill>
                  <a:schemeClr val="tx2">
                    <a:lumMod val="75000"/>
                  </a:schemeClr>
                </a:solidFill>
                <a:effectLst>
                  <a:outerShdw blurRad="38100" dist="38100" dir="2700000" algn="tl">
                    <a:srgbClr val="C0C0C0"/>
                  </a:outerShdw>
                </a:effectLst>
                <a:latin typeface="+mj-lt"/>
              </a:rPr>
              <a:t>Tel/Fax: (+373) 268 22692</a:t>
            </a:r>
          </a:p>
          <a:p>
            <a:pPr>
              <a:buFont typeface="Arial" panose="020B0604020202020204" pitchFamily="34" charset="0"/>
              <a:buChar char="•"/>
              <a:defRPr/>
            </a:pPr>
            <a:r>
              <a:rPr lang="en-GB" sz="2800" dirty="0" err="1">
                <a:solidFill>
                  <a:schemeClr val="tx2">
                    <a:lumMod val="75000"/>
                  </a:schemeClr>
                </a:solidFill>
                <a:effectLst>
                  <a:outerShdw blurRad="38100" dist="38100" dir="2700000" algn="tl">
                    <a:srgbClr val="C0C0C0"/>
                  </a:outerShdw>
                </a:effectLst>
                <a:latin typeface="+mj-lt"/>
                <a:hlinkClick r:id="rId2"/>
              </a:rPr>
              <a:t>adrcentru@adrcentru.gov.m</a:t>
            </a:r>
            <a:r>
              <a:rPr lang="ro-MO" sz="2800" dirty="0">
                <a:solidFill>
                  <a:schemeClr val="tx2">
                    <a:lumMod val="75000"/>
                  </a:schemeClr>
                </a:solidFill>
                <a:effectLst>
                  <a:outerShdw blurRad="38100" dist="38100" dir="2700000" algn="tl">
                    <a:srgbClr val="C0C0C0"/>
                  </a:outerShdw>
                </a:effectLst>
                <a:latin typeface="+mj-lt"/>
                <a:hlinkClick r:id="rId2"/>
              </a:rPr>
              <a:t>d</a:t>
            </a:r>
            <a:endParaRPr lang="ro-MO" sz="2800" dirty="0">
              <a:solidFill>
                <a:schemeClr val="tx2">
                  <a:lumMod val="75000"/>
                </a:schemeClr>
              </a:solidFill>
              <a:effectLst>
                <a:outerShdw blurRad="38100" dist="38100" dir="2700000" algn="tl">
                  <a:srgbClr val="C0C0C0"/>
                </a:outerShdw>
              </a:effectLst>
              <a:latin typeface="+mj-lt"/>
            </a:endParaRPr>
          </a:p>
          <a:p>
            <a:pPr>
              <a:buFont typeface="Arial" panose="020B0604020202020204" pitchFamily="34" charset="0"/>
              <a:buChar char="•"/>
              <a:defRPr/>
            </a:pPr>
            <a:r>
              <a:rPr lang="en-US" altLang="ru-RU" sz="2800" dirty="0">
                <a:solidFill>
                  <a:schemeClr val="tx2">
                    <a:lumMod val="75000"/>
                  </a:schemeClr>
                </a:solidFill>
                <a:effectLst>
                  <a:outerShdw blurRad="38100" dist="38100" dir="2700000" algn="tl">
                    <a:srgbClr val="C0C0C0"/>
                  </a:outerShdw>
                </a:effectLst>
                <a:latin typeface="+mj-lt"/>
                <a:hlinkClick r:id="rId3"/>
              </a:rPr>
              <a:t>www</a:t>
            </a:r>
            <a:r>
              <a:rPr lang="ro-RO" altLang="ru-RU" sz="2800" dirty="0">
                <a:solidFill>
                  <a:schemeClr val="tx2">
                    <a:lumMod val="75000"/>
                  </a:schemeClr>
                </a:solidFill>
                <a:effectLst>
                  <a:outerShdw blurRad="38100" dist="38100" dir="2700000" algn="tl">
                    <a:srgbClr val="C0C0C0"/>
                  </a:outerShdw>
                </a:effectLst>
                <a:latin typeface="+mj-lt"/>
                <a:hlinkClick r:id="rId3"/>
              </a:rPr>
              <a:t>.</a:t>
            </a:r>
            <a:r>
              <a:rPr lang="ro-RO" altLang="ru-RU" sz="2800" dirty="0" err="1">
                <a:solidFill>
                  <a:schemeClr val="tx2">
                    <a:lumMod val="75000"/>
                  </a:schemeClr>
                </a:solidFill>
                <a:effectLst>
                  <a:outerShdw blurRad="38100" dist="38100" dir="2700000" algn="tl">
                    <a:srgbClr val="C0C0C0"/>
                  </a:outerShdw>
                </a:effectLst>
                <a:latin typeface="+mj-lt"/>
                <a:hlinkClick r:id="rId3"/>
              </a:rPr>
              <a:t>adr</a:t>
            </a:r>
            <a:r>
              <a:rPr lang="en-US" altLang="ru-RU" sz="2800" dirty="0" err="1">
                <a:solidFill>
                  <a:schemeClr val="tx2">
                    <a:lumMod val="75000"/>
                  </a:schemeClr>
                </a:solidFill>
                <a:effectLst>
                  <a:outerShdw blurRad="38100" dist="38100" dir="2700000" algn="tl">
                    <a:srgbClr val="C0C0C0"/>
                  </a:outerShdw>
                </a:effectLst>
                <a:latin typeface="+mj-lt"/>
                <a:hlinkClick r:id="rId3"/>
              </a:rPr>
              <a:t>centru</a:t>
            </a:r>
            <a:r>
              <a:rPr lang="ro-RO" altLang="ru-RU" sz="2800" dirty="0">
                <a:solidFill>
                  <a:schemeClr val="tx2">
                    <a:lumMod val="75000"/>
                  </a:schemeClr>
                </a:solidFill>
                <a:effectLst>
                  <a:outerShdw blurRad="38100" dist="38100" dir="2700000" algn="tl">
                    <a:srgbClr val="C0C0C0"/>
                  </a:outerShdw>
                </a:effectLst>
                <a:latin typeface="+mj-lt"/>
                <a:hlinkClick r:id="rId3"/>
              </a:rPr>
              <a:t>.</a:t>
            </a:r>
            <a:r>
              <a:rPr lang="ro-RO" altLang="ru-RU" sz="2800" dirty="0" err="1">
                <a:solidFill>
                  <a:schemeClr val="tx2">
                    <a:lumMod val="75000"/>
                  </a:schemeClr>
                </a:solidFill>
                <a:effectLst>
                  <a:outerShdw blurRad="38100" dist="38100" dir="2700000" algn="tl">
                    <a:srgbClr val="C0C0C0"/>
                  </a:outerShdw>
                </a:effectLst>
                <a:latin typeface="+mj-lt"/>
                <a:hlinkClick r:id="rId3"/>
              </a:rPr>
              <a:t>md</a:t>
            </a:r>
            <a:r>
              <a:rPr lang="ro-RO" altLang="ru-RU" sz="2800" dirty="0">
                <a:solidFill>
                  <a:schemeClr val="tx2">
                    <a:lumMod val="75000"/>
                  </a:schemeClr>
                </a:solidFill>
                <a:effectLst>
                  <a:outerShdw blurRad="38100" dist="38100" dir="2700000" algn="tl">
                    <a:srgbClr val="C0C0C0"/>
                  </a:outerShdw>
                </a:effectLst>
                <a:latin typeface="+mj-lt"/>
              </a:rPr>
              <a:t>  </a:t>
            </a:r>
            <a:endParaRPr lang="en-US" altLang="ru-RU" sz="2800" dirty="0">
              <a:solidFill>
                <a:schemeClr val="tx2">
                  <a:lumMod val="75000"/>
                </a:schemeClr>
              </a:solidFill>
              <a:effectLst>
                <a:outerShdw blurRad="38100" dist="38100" dir="2700000" algn="tl">
                  <a:srgbClr val="C0C0C0"/>
                </a:outerShdw>
              </a:effectLst>
              <a:latin typeface="+mj-lt"/>
            </a:endParaRPr>
          </a:p>
          <a:p>
            <a:pPr algn="ctr">
              <a:buFont typeface="Wingdings 2" panose="05020102010507070707" pitchFamily="18" charset="2"/>
              <a:buNone/>
              <a:defRPr/>
            </a:pPr>
            <a:endParaRPr lang="ro-RO" altLang="ru-RU" b="1" dirty="0">
              <a:solidFill>
                <a:schemeClr val="tx2">
                  <a:lumMod val="75000"/>
                </a:schemeClr>
              </a:solidFill>
              <a:latin typeface="+mj-lt"/>
              <a:cs typeface="Times New Roman" panose="02020603050405020304" pitchFamily="18" charset="0"/>
            </a:endParaRPr>
          </a:p>
          <a:p>
            <a:pPr algn="ctr">
              <a:buFont typeface="Wingdings 2" panose="05020102010507070707" pitchFamily="18" charset="2"/>
              <a:buNone/>
              <a:defRPr/>
            </a:pPr>
            <a:r>
              <a:rPr lang="ro-RO" altLang="ru-RU" b="1" dirty="0">
                <a:solidFill>
                  <a:schemeClr val="tx2">
                    <a:lumMod val="75000"/>
                  </a:schemeClr>
                </a:solidFill>
                <a:latin typeface="+mj-lt"/>
                <a:cs typeface="Times New Roman" panose="02020603050405020304" pitchFamily="18" charset="0"/>
              </a:rPr>
              <a:t>Vă mulțumim pentru atenție!</a:t>
            </a:r>
            <a:endParaRPr lang="en-US" altLang="ru-RU" b="1" dirty="0">
              <a:solidFill>
                <a:schemeClr val="tx2">
                  <a:lumMod val="75000"/>
                </a:schemeClr>
              </a:solidFill>
              <a:latin typeface="+mj-lt"/>
              <a:cs typeface="Times New Roman" panose="02020603050405020304" pitchFamily="18" charset="0"/>
            </a:endParaRPr>
          </a:p>
        </p:txBody>
      </p:sp>
      <p:pic>
        <p:nvPicPr>
          <p:cNvPr id="28677" name="Picture 4" descr="D:\Desktop\Panou\03-ADR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3">
            <a:extLst>
              <a:ext uri="{FF2B5EF4-FFF2-40B4-BE49-F238E27FC236}">
                <a16:creationId xmlns:a16="http://schemas.microsoft.com/office/drawing/2014/main" id="{F5EA42C7-B998-E08D-D72D-E84E667C342A}"/>
              </a:ext>
            </a:extLst>
          </p:cNvPr>
          <p:cNvSpPr/>
          <p:nvPr/>
        </p:nvSpPr>
        <p:spPr>
          <a:xfrm>
            <a:off x="120216" y="190501"/>
            <a:ext cx="2579576" cy="808384"/>
          </a:xfrm>
          <a:custGeom>
            <a:avLst/>
            <a:gdLst/>
            <a:ahLst/>
            <a:cxnLst/>
            <a:rect l="l" t="t" r="r" b="b"/>
            <a:pathLst>
              <a:path w="5582560" h="1725941">
                <a:moveTo>
                  <a:pt x="0" y="0"/>
                </a:moveTo>
                <a:lnTo>
                  <a:pt x="5582560" y="0"/>
                </a:lnTo>
                <a:lnTo>
                  <a:pt x="5582560" y="1725942"/>
                </a:lnTo>
                <a:lnTo>
                  <a:pt x="0" y="1725942"/>
                </a:lnTo>
                <a:lnTo>
                  <a:pt x="0" y="0"/>
                </a:lnTo>
                <a:close/>
              </a:path>
            </a:pathLst>
          </a:custGeom>
          <a:blipFill>
            <a:blip r:embed="rId5"/>
            <a:stretch>
              <a:fillRect/>
            </a:stretch>
          </a:blipFill>
        </p:spPr>
      </p:sp>
    </p:spTree>
    <p:extLst>
      <p:ext uri="{BB962C8B-B14F-4D97-AF65-F5344CB8AC3E}">
        <p14:creationId xmlns:p14="http://schemas.microsoft.com/office/powerpoint/2010/main" val="168687210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Заголовок 1"/>
          <p:cNvSpPr>
            <a:spLocks noGrp="1"/>
          </p:cNvSpPr>
          <p:nvPr>
            <p:ph type="title"/>
          </p:nvPr>
        </p:nvSpPr>
        <p:spPr>
          <a:xfrm>
            <a:off x="539552" y="1052737"/>
            <a:ext cx="8143875" cy="500063"/>
          </a:xfrm>
        </p:spPr>
        <p:txBody>
          <a:bodyPr>
            <a:noAutofit/>
          </a:bodyPr>
          <a:lstStyle/>
          <a:p>
            <a:pPr eaLnBrk="1" hangingPunct="1">
              <a:defRPr/>
            </a:pPr>
            <a:r>
              <a:rPr lang="ro-RO" altLang="ru-RU" sz="2800" b="1" dirty="0">
                <a:solidFill>
                  <a:schemeClr val="tx2"/>
                </a:solidFill>
                <a:effectLst>
                  <a:outerShdw blurRad="38100" dist="38100" dir="2700000" algn="tl">
                    <a:srgbClr val="C0C0C0"/>
                  </a:outerShdw>
                </a:effectLst>
                <a:cs typeface="Times New Roman" panose="02020603050405020304" pitchFamily="18" charset="0"/>
              </a:rPr>
              <a:t>ETAPELE </a:t>
            </a:r>
            <a:r>
              <a:rPr lang="x-none" altLang="ru-RU" sz="2800" b="1" dirty="0">
                <a:solidFill>
                  <a:schemeClr val="tx2"/>
                </a:solidFill>
                <a:effectLst>
                  <a:outerShdw blurRad="38100" dist="38100" dir="2700000" algn="tl">
                    <a:srgbClr val="C0C0C0"/>
                  </a:outerShdw>
                </a:effectLst>
                <a:cs typeface="Times New Roman" panose="02020603050405020304" pitchFamily="18" charset="0"/>
              </a:rPr>
              <a:t>APELULUI COMPETITIV</a:t>
            </a:r>
            <a:endParaRPr lang="ro-RO" altLang="ru-RU" sz="2800" b="1" dirty="0">
              <a:solidFill>
                <a:schemeClr val="tx2"/>
              </a:solidFill>
              <a:effectLst>
                <a:outerShdw blurRad="38100" dist="38100" dir="2700000" algn="tl">
                  <a:srgbClr val="C0C0C0"/>
                </a:outerShdw>
              </a:effectLst>
              <a:cs typeface="Times New Roman" panose="02020603050405020304" pitchFamily="18" charset="0"/>
            </a:endParaRPr>
          </a:p>
        </p:txBody>
      </p:sp>
      <p:cxnSp>
        <p:nvCxnSpPr>
          <p:cNvPr id="22531" name="AutoShape 6"/>
          <p:cNvCxnSpPr>
            <a:cxnSpLocks noChangeShapeType="1"/>
          </p:cNvCxnSpPr>
          <p:nvPr/>
        </p:nvCxnSpPr>
        <p:spPr bwMode="auto">
          <a:xfrm>
            <a:off x="-1238250" y="-812800"/>
            <a:ext cx="7286625" cy="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graphicFrame>
        <p:nvGraphicFramePr>
          <p:cNvPr id="16" name="Table 15"/>
          <p:cNvGraphicFramePr>
            <a:graphicFrameLocks noGrp="1"/>
          </p:cNvGraphicFramePr>
          <p:nvPr>
            <p:extLst>
              <p:ext uri="{D42A27DB-BD31-4B8C-83A1-F6EECF244321}">
                <p14:modId xmlns:p14="http://schemas.microsoft.com/office/powerpoint/2010/main" val="2649148878"/>
              </p:ext>
            </p:extLst>
          </p:nvPr>
        </p:nvGraphicFramePr>
        <p:xfrm>
          <a:off x="546059" y="1628800"/>
          <a:ext cx="8001000" cy="4902201"/>
        </p:xfrm>
        <a:graphic>
          <a:graphicData uri="http://schemas.openxmlformats.org/drawingml/2006/table">
            <a:tbl>
              <a:tblPr/>
              <a:tblGrid>
                <a:gridCol w="571500">
                  <a:extLst>
                    <a:ext uri="{9D8B030D-6E8A-4147-A177-3AD203B41FA5}">
                      <a16:colId xmlns:a16="http://schemas.microsoft.com/office/drawing/2014/main" val="20000"/>
                    </a:ext>
                  </a:extLst>
                </a:gridCol>
                <a:gridCol w="7198857">
                  <a:extLst>
                    <a:ext uri="{9D8B030D-6E8A-4147-A177-3AD203B41FA5}">
                      <a16:colId xmlns:a16="http://schemas.microsoft.com/office/drawing/2014/main" val="20001"/>
                    </a:ext>
                  </a:extLst>
                </a:gridCol>
                <a:gridCol w="230643">
                  <a:extLst>
                    <a:ext uri="{9D8B030D-6E8A-4147-A177-3AD203B41FA5}">
                      <a16:colId xmlns:a16="http://schemas.microsoft.com/office/drawing/2014/main" val="20002"/>
                    </a:ext>
                  </a:extLst>
                </a:gridCol>
              </a:tblGrid>
              <a:tr h="45372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1</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Lansarea Concursului de Proiecte</a:t>
                      </a:r>
                      <a:endPar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45372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2</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Depunerea Notelor Conceptuale</a:t>
                      </a:r>
                      <a:endPar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hMerge="1">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extLst>
                  <a:ext uri="{0D108BD9-81ED-4DB2-BD59-A6C34878D82A}">
                    <a16:rowId xmlns:a16="http://schemas.microsoft.com/office/drawing/2014/main" val="10001"/>
                  </a:ext>
                </a:extLst>
              </a:tr>
              <a:tr h="45372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3</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Evaluarea Notelor Conceptuale</a:t>
                      </a:r>
                      <a:endPar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hMerge="1">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extLst>
                  <a:ext uri="{0D108BD9-81ED-4DB2-BD59-A6C34878D82A}">
                    <a16:rowId xmlns:a16="http://schemas.microsoft.com/office/drawing/2014/main" val="10002"/>
                  </a:ext>
                </a:extLst>
              </a:tr>
              <a:tr h="45372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4</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Aprobarea Notelor Conceptuale de către CRD</a:t>
                      </a:r>
                      <a:r>
                        <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 </a:t>
                      </a:r>
                      <a:r>
                        <a:rPr kumimoji="0" lang="en-US" altLang="ru-RU" sz="2000" b="1" i="0" u="none" strike="noStrike" cap="none" normalizeH="0" baseline="0" dirty="0" err="1">
                          <a:ln>
                            <a:noFill/>
                          </a:ln>
                          <a:solidFill>
                            <a:schemeClr val="tx2">
                              <a:lumMod val="75000"/>
                            </a:schemeClr>
                          </a:solidFill>
                          <a:effectLst/>
                          <a:latin typeface="+mj-lt"/>
                          <a:cs typeface="Times New Roman" panose="02020603050405020304" pitchFamily="18" charset="0"/>
                        </a:rPr>
                        <a:t>Centru</a:t>
                      </a:r>
                      <a:endPar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hMerge="1">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extLst>
                  <a:ext uri="{0D108BD9-81ED-4DB2-BD59-A6C34878D82A}">
                    <a16:rowId xmlns:a16="http://schemas.microsoft.com/office/drawing/2014/main" val="10003"/>
                  </a:ext>
                </a:extLst>
              </a:tr>
              <a:tr h="4537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x-none"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5</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o-RO" sz="2000" b="1" kern="1200" dirty="0">
                          <a:solidFill>
                            <a:schemeClr val="tx2">
                              <a:lumMod val="75000"/>
                            </a:schemeClr>
                          </a:solidFill>
                          <a:effectLst/>
                          <a:latin typeface="+mj-lt"/>
                          <a:ea typeface="+mn-ea"/>
                          <a:cs typeface="Times New Roman" panose="02020603050405020304" pitchFamily="18" charset="0"/>
                        </a:rPr>
                        <a:t>Informarea </a:t>
                      </a:r>
                      <a:r>
                        <a:rPr lang="ro-RO" sz="2000" b="1" kern="1200" dirty="0" err="1">
                          <a:solidFill>
                            <a:schemeClr val="tx2">
                              <a:lumMod val="75000"/>
                            </a:schemeClr>
                          </a:solidFill>
                          <a:effectLst/>
                          <a:latin typeface="+mj-lt"/>
                          <a:ea typeface="+mn-ea"/>
                          <a:cs typeface="Times New Roman" panose="02020603050405020304" pitchFamily="18" charset="0"/>
                        </a:rPr>
                        <a:t>aplicanților</a:t>
                      </a:r>
                      <a:r>
                        <a:rPr lang="en-US" sz="2000" b="1" kern="1200" dirty="0">
                          <a:solidFill>
                            <a:schemeClr val="tx2">
                              <a:lumMod val="75000"/>
                            </a:schemeClr>
                          </a:solidFill>
                          <a:effectLst/>
                          <a:latin typeface="+mj-lt"/>
                          <a:ea typeface="+mn-ea"/>
                          <a:cs typeface="Times New Roman" panose="02020603050405020304" pitchFamily="18" charset="0"/>
                        </a:rPr>
                        <a:t> </a:t>
                      </a:r>
                      <a:r>
                        <a:rPr lang="en-US" sz="2000" b="1" kern="1200" dirty="0" err="1">
                          <a:solidFill>
                            <a:schemeClr val="tx2">
                              <a:lumMod val="75000"/>
                            </a:schemeClr>
                          </a:solidFill>
                          <a:effectLst/>
                          <a:latin typeface="+mj-lt"/>
                          <a:ea typeface="+mn-ea"/>
                          <a:cs typeface="Times New Roman" panose="02020603050405020304" pitchFamily="18" charset="0"/>
                        </a:rPr>
                        <a:t>selecta</a:t>
                      </a:r>
                      <a:r>
                        <a:rPr lang="ro-RO" sz="2000" b="1" kern="1200" dirty="0">
                          <a:solidFill>
                            <a:schemeClr val="tx2">
                              <a:lumMod val="75000"/>
                            </a:schemeClr>
                          </a:solidFill>
                          <a:effectLst/>
                          <a:latin typeface="+mj-lt"/>
                          <a:ea typeface="+mn-ea"/>
                          <a:cs typeface="Times New Roman" panose="02020603050405020304" pitchFamily="18" charset="0"/>
                        </a:rPr>
                        <a:t>ți</a:t>
                      </a:r>
                      <a:endPar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extLst>
                  <a:ext uri="{0D108BD9-81ED-4DB2-BD59-A6C34878D82A}">
                    <a16:rowId xmlns:a16="http://schemas.microsoft.com/office/drawing/2014/main" val="10004"/>
                  </a:ext>
                </a:extLst>
              </a:tr>
              <a:tr h="47683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6</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Depunerea Cererilor de finanțare</a:t>
                      </a:r>
                      <a:endPar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hMerge="1">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extLst>
                  <a:ext uri="{0D108BD9-81ED-4DB2-BD59-A6C34878D82A}">
                    <a16:rowId xmlns:a16="http://schemas.microsoft.com/office/drawing/2014/main" val="10005"/>
                  </a:ext>
                </a:extLst>
              </a:tr>
              <a:tr h="45372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7</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Evaluarea Cererilor complete de finanțare</a:t>
                      </a:r>
                      <a:endPar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extLst>
                  <a:ext uri="{0D108BD9-81ED-4DB2-BD59-A6C34878D82A}">
                    <a16:rowId xmlns:a16="http://schemas.microsoft.com/office/drawing/2014/main" val="10006"/>
                  </a:ext>
                </a:extLst>
              </a:tr>
              <a:tr h="70104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8</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Aprobarea Cererilor complete de finanțare de către CRD Centru</a:t>
                      </a:r>
                      <a:endPar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vMerge="1">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ru-RU" sz="1800" b="1" i="0" u="none" strike="noStrike" cap="none" normalizeH="0" baseline="0" dirty="0">
                        <a:ln>
                          <a:noFill/>
                        </a:ln>
                        <a:solidFill>
                          <a:schemeClr val="tx1"/>
                        </a:solidFill>
                        <a:effectLst/>
                        <a:latin typeface="Calibri" panose="020F0502020204030204" pitchFamily="34"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extLst>
                  <a:ext uri="{0D108BD9-81ED-4DB2-BD59-A6C34878D82A}">
                    <a16:rowId xmlns:a16="http://schemas.microsoft.com/office/drawing/2014/main" val="10007"/>
                  </a:ext>
                </a:extLst>
              </a:tr>
              <a:tr h="42032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9</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Evaluarea de către Comisia Interministerială</a:t>
                      </a:r>
                      <a:endPar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hMerge="1">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8"/>
                  </a:ext>
                </a:extLst>
              </a:tr>
              <a:tr h="58166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10</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Includerea proiectelor în Documentul Unic de Program (DUP)</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hMerge="1">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9"/>
                  </a:ext>
                </a:extLst>
              </a:tr>
            </a:tbl>
          </a:graphicData>
        </a:graphic>
      </p:graphicFrame>
      <p:pic>
        <p:nvPicPr>
          <p:cNvPr id="9" name="Picture 2" descr="C:\Users\user\Desktop\PNG\adrCentru\03-ADR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7694" y="188640"/>
            <a:ext cx="2374786" cy="648072"/>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3">
            <a:extLst>
              <a:ext uri="{FF2B5EF4-FFF2-40B4-BE49-F238E27FC236}">
                <a16:creationId xmlns:a16="http://schemas.microsoft.com/office/drawing/2014/main" id="{F93E68C8-8E2D-9A55-A65B-2B297A8BEFB4}"/>
              </a:ext>
            </a:extLst>
          </p:cNvPr>
          <p:cNvSpPr/>
          <p:nvPr/>
        </p:nvSpPr>
        <p:spPr>
          <a:xfrm>
            <a:off x="381000" y="190501"/>
            <a:ext cx="2964894" cy="862236"/>
          </a:xfrm>
          <a:custGeom>
            <a:avLst/>
            <a:gdLst/>
            <a:ahLst/>
            <a:cxnLst/>
            <a:rect l="l" t="t" r="r" b="b"/>
            <a:pathLst>
              <a:path w="5582560" h="1725941">
                <a:moveTo>
                  <a:pt x="0" y="0"/>
                </a:moveTo>
                <a:lnTo>
                  <a:pt x="5582560" y="0"/>
                </a:lnTo>
                <a:lnTo>
                  <a:pt x="5582560" y="1725942"/>
                </a:lnTo>
                <a:lnTo>
                  <a:pt x="0" y="1725942"/>
                </a:lnTo>
                <a:lnTo>
                  <a:pt x="0" y="0"/>
                </a:lnTo>
                <a:close/>
              </a:path>
            </a:pathLst>
          </a:custGeom>
          <a:blipFill>
            <a:blip r:embed="rId3"/>
            <a:stretch>
              <a:fillRect/>
            </a:stretch>
          </a:blipFill>
        </p:spPr>
      </p:sp>
    </p:spTree>
    <p:extLst>
      <p:ext uri="{BB962C8B-B14F-4D97-AF65-F5344CB8AC3E}">
        <p14:creationId xmlns:p14="http://schemas.microsoft.com/office/powerpoint/2010/main" val="412327156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551" y="686531"/>
            <a:ext cx="8229600" cy="720081"/>
          </a:xfrm>
        </p:spPr>
        <p:txBody>
          <a:bodyPr>
            <a:normAutofit fontScale="90000"/>
          </a:bodyPr>
          <a:lstStyle/>
          <a:p>
            <a:br>
              <a:rPr lang="x-none" dirty="0">
                <a:solidFill>
                  <a:schemeClr val="accent1">
                    <a:lumMod val="75000"/>
                  </a:schemeClr>
                </a:solidFill>
              </a:rPr>
            </a:br>
            <a:br>
              <a:rPr lang="x-none" dirty="0">
                <a:solidFill>
                  <a:schemeClr val="accent1">
                    <a:lumMod val="75000"/>
                  </a:schemeClr>
                </a:solidFill>
              </a:rPr>
            </a:br>
            <a:r>
              <a:rPr lang="en-US" sz="3100" dirty="0">
                <a:solidFill>
                  <a:schemeClr val="accent1">
                    <a:lumMod val="75000"/>
                  </a:schemeClr>
                </a:solidFill>
              </a:rPr>
              <a:t>Program </a:t>
            </a:r>
            <a:r>
              <a:rPr lang="ro-RO" sz="3100" dirty="0">
                <a:solidFill>
                  <a:schemeClr val="accent1">
                    <a:lumMod val="75000"/>
                  </a:schemeClr>
                </a:solidFill>
              </a:rPr>
              <a:t>1</a:t>
            </a:r>
            <a:r>
              <a:rPr lang="en-US" sz="3100" dirty="0">
                <a:solidFill>
                  <a:schemeClr val="accent1">
                    <a:lumMod val="75000"/>
                  </a:schemeClr>
                </a:solidFill>
              </a:rPr>
              <a:t>: </a:t>
            </a:r>
            <a:r>
              <a:rPr lang="en-US" sz="3100" b="1" dirty="0">
                <a:solidFill>
                  <a:schemeClr val="accent1">
                    <a:lumMod val="75000"/>
                  </a:schemeClr>
                </a:solidFill>
              </a:rPr>
              <a:t>COMPETITIVITATE</a:t>
            </a:r>
            <a:br>
              <a:rPr lang="x-none" dirty="0">
                <a:solidFill>
                  <a:schemeClr val="accent1">
                    <a:lumMod val="75000"/>
                  </a:schemeClr>
                </a:solidFill>
              </a:rPr>
            </a:br>
            <a:br>
              <a:rPr lang="x-none" dirty="0">
                <a:solidFill>
                  <a:schemeClr val="accent1">
                    <a:lumMod val="75000"/>
                  </a:schemeClr>
                </a:solidFill>
              </a:rPr>
            </a:br>
            <a:r>
              <a:rPr lang="en-US" dirty="0">
                <a:solidFill>
                  <a:schemeClr val="accent1">
                    <a:lumMod val="75000"/>
                  </a:schemeClr>
                </a:solidFill>
              </a:rPr>
              <a:t>                </a:t>
            </a:r>
          </a:p>
        </p:txBody>
      </p:sp>
      <p:graphicFrame>
        <p:nvGraphicFramePr>
          <p:cNvPr id="8" name="Таблица 7"/>
          <p:cNvGraphicFramePr>
            <a:graphicFrameLocks noGrp="1"/>
          </p:cNvGraphicFramePr>
          <p:nvPr>
            <p:extLst>
              <p:ext uri="{D42A27DB-BD31-4B8C-83A1-F6EECF244321}">
                <p14:modId xmlns:p14="http://schemas.microsoft.com/office/powerpoint/2010/main" val="2170623881"/>
              </p:ext>
            </p:extLst>
          </p:nvPr>
        </p:nvGraphicFramePr>
        <p:xfrm>
          <a:off x="683568" y="5359363"/>
          <a:ext cx="7848873" cy="1158240"/>
        </p:xfrm>
        <a:graphic>
          <a:graphicData uri="http://schemas.openxmlformats.org/drawingml/2006/table">
            <a:tbl>
              <a:tblPr firstRow="1" bandRow="1">
                <a:tableStyleId>{5C22544A-7EE6-4342-B048-85BDC9FD1C3A}</a:tableStyleId>
              </a:tblPr>
              <a:tblGrid>
                <a:gridCol w="2093033">
                  <a:extLst>
                    <a:ext uri="{9D8B030D-6E8A-4147-A177-3AD203B41FA5}">
                      <a16:colId xmlns:a16="http://schemas.microsoft.com/office/drawing/2014/main" val="3754608223"/>
                    </a:ext>
                  </a:extLst>
                </a:gridCol>
                <a:gridCol w="2093033">
                  <a:extLst>
                    <a:ext uri="{9D8B030D-6E8A-4147-A177-3AD203B41FA5}">
                      <a16:colId xmlns:a16="http://schemas.microsoft.com/office/drawing/2014/main" val="2569902010"/>
                    </a:ext>
                  </a:extLst>
                </a:gridCol>
                <a:gridCol w="1794028">
                  <a:extLst>
                    <a:ext uri="{9D8B030D-6E8A-4147-A177-3AD203B41FA5}">
                      <a16:colId xmlns:a16="http://schemas.microsoft.com/office/drawing/2014/main" val="866453181"/>
                    </a:ext>
                  </a:extLst>
                </a:gridCol>
                <a:gridCol w="1868779">
                  <a:extLst>
                    <a:ext uri="{9D8B030D-6E8A-4147-A177-3AD203B41FA5}">
                      <a16:colId xmlns:a16="http://schemas.microsoft.com/office/drawing/2014/main" val="3482302380"/>
                    </a:ext>
                  </a:extLst>
                </a:gridCol>
              </a:tblGrid>
              <a:tr h="475453">
                <a:tc>
                  <a:txBody>
                    <a:bodyPr/>
                    <a:lstStyle/>
                    <a:p>
                      <a:pPr algn="ctr"/>
                      <a:r>
                        <a:rPr lang="x-none" sz="1600" b="1"/>
                        <a:t>Aplicanți </a:t>
                      </a:r>
                      <a:r>
                        <a:rPr lang="en-US" sz="1600" b="1" dirty="0"/>
                        <a:t>/ </a:t>
                      </a:r>
                      <a:r>
                        <a:rPr lang="en-US" sz="1600" b="1" dirty="0" err="1"/>
                        <a:t>Parteneri</a:t>
                      </a:r>
                      <a:endParaRPr lang="en-US" sz="1600" b="1" dirty="0"/>
                    </a:p>
                  </a:txBody>
                  <a:tcPr/>
                </a:tc>
                <a:tc>
                  <a:txBody>
                    <a:bodyPr/>
                    <a:lstStyle/>
                    <a:p>
                      <a:pPr algn="ctr"/>
                      <a:r>
                        <a:rPr lang="ro-RO" sz="1600" b="1" dirty="0"/>
                        <a:t>Termen de implementare</a:t>
                      </a:r>
                      <a:endParaRPr lang="en-US" sz="1600" b="1" dirty="0"/>
                    </a:p>
                  </a:txBody>
                  <a:tcPr/>
                </a:tc>
                <a:tc>
                  <a:txBody>
                    <a:bodyPr/>
                    <a:lstStyle/>
                    <a:p>
                      <a:pPr algn="ctr"/>
                      <a:r>
                        <a:rPr lang="x-none" sz="1600" b="1" dirty="0"/>
                        <a:t>Buget</a:t>
                      </a:r>
                      <a:endParaRPr lang="en-US" sz="1600" b="1" dirty="0"/>
                    </a:p>
                  </a:txBody>
                  <a:tcPr/>
                </a:tc>
                <a:tc>
                  <a:txBody>
                    <a:bodyPr/>
                    <a:lstStyle/>
                    <a:p>
                      <a:pPr algn="ctr"/>
                      <a:r>
                        <a:rPr lang="x-none" sz="1600" b="1" dirty="0"/>
                        <a:t>Cofinanțare</a:t>
                      </a:r>
                      <a:endParaRPr lang="en-US" sz="1600" b="1" dirty="0"/>
                    </a:p>
                  </a:txBody>
                  <a:tcPr/>
                </a:tc>
                <a:extLst>
                  <a:ext uri="{0D108BD9-81ED-4DB2-BD59-A6C34878D82A}">
                    <a16:rowId xmlns:a16="http://schemas.microsoft.com/office/drawing/2014/main" val="4043225789"/>
                  </a:ext>
                </a:extLst>
              </a:tr>
              <a:tr h="474504">
                <a:tc>
                  <a:txBody>
                    <a:bodyPr/>
                    <a:lstStyle/>
                    <a:p>
                      <a:pPr algn="ctr"/>
                      <a:r>
                        <a:rPr lang="x-none" sz="1600" dirty="0">
                          <a:solidFill>
                            <a:schemeClr val="tx2">
                              <a:lumMod val="75000"/>
                            </a:schemeClr>
                          </a:solidFill>
                        </a:rPr>
                        <a:t>APL</a:t>
                      </a:r>
                      <a:r>
                        <a:rPr lang="ro-RO" sz="1600" dirty="0">
                          <a:solidFill>
                            <a:schemeClr val="tx2">
                              <a:lumMod val="75000"/>
                            </a:schemeClr>
                          </a:solidFill>
                        </a:rPr>
                        <a:t> de nivelul I și II </a:t>
                      </a:r>
                      <a:br>
                        <a:rPr lang="ro-RO" sz="1600" dirty="0">
                          <a:solidFill>
                            <a:schemeClr val="tx2">
                              <a:lumMod val="75000"/>
                            </a:schemeClr>
                          </a:solidFill>
                        </a:rPr>
                      </a:br>
                      <a:endParaRPr lang="en-US" sz="1600" dirty="0">
                        <a:solidFill>
                          <a:schemeClr val="tx2">
                            <a:lumMod val="75000"/>
                          </a:schemeClr>
                        </a:solidFill>
                      </a:endParaRPr>
                    </a:p>
                  </a:txBody>
                  <a:tcPr/>
                </a:tc>
                <a:tc>
                  <a:txBody>
                    <a:bodyPr/>
                    <a:lstStyle/>
                    <a:p>
                      <a:pPr algn="ctr"/>
                      <a:r>
                        <a:rPr lang="ro-RO" sz="1600" dirty="0">
                          <a:solidFill>
                            <a:schemeClr val="tx2">
                              <a:lumMod val="75000"/>
                            </a:schemeClr>
                          </a:solidFill>
                        </a:rPr>
                        <a:t>36 luni</a:t>
                      </a:r>
                      <a:endParaRPr lang="en-US" sz="1600" dirty="0">
                        <a:solidFill>
                          <a:schemeClr val="tx2">
                            <a:lumMod val="75000"/>
                          </a:schemeClr>
                        </a:solidFill>
                      </a:endParaRPr>
                    </a:p>
                  </a:txBody>
                  <a:tcPr/>
                </a:tc>
                <a:tc>
                  <a:txBody>
                    <a:bodyPr/>
                    <a:lstStyle/>
                    <a:p>
                      <a:pPr algn="ctr"/>
                      <a:r>
                        <a:rPr lang="ro-RO" sz="1600" dirty="0">
                          <a:solidFill>
                            <a:schemeClr val="tx2">
                              <a:lumMod val="75000"/>
                            </a:schemeClr>
                          </a:solidFill>
                        </a:rPr>
                        <a:t>10 </a:t>
                      </a:r>
                      <a:r>
                        <a:rPr lang="x-none" sz="1600" dirty="0">
                          <a:solidFill>
                            <a:schemeClr val="tx2">
                              <a:lumMod val="75000"/>
                            </a:schemeClr>
                          </a:solidFill>
                        </a:rPr>
                        <a:t>–</a:t>
                      </a:r>
                      <a:r>
                        <a:rPr lang="ro-RO" sz="1600" dirty="0">
                          <a:solidFill>
                            <a:schemeClr val="tx2">
                              <a:lumMod val="75000"/>
                            </a:schemeClr>
                          </a:solidFill>
                        </a:rPr>
                        <a:t> 25</a:t>
                      </a:r>
                      <a:r>
                        <a:rPr lang="x-none" sz="1600" dirty="0">
                          <a:solidFill>
                            <a:schemeClr val="tx2">
                              <a:lumMod val="75000"/>
                            </a:schemeClr>
                          </a:solidFill>
                        </a:rPr>
                        <a:t> mln</a:t>
                      </a:r>
                      <a:r>
                        <a:rPr lang="en-US" sz="1600" dirty="0">
                          <a:solidFill>
                            <a:schemeClr val="tx2">
                              <a:lumMod val="75000"/>
                            </a:schemeClr>
                          </a:solidFill>
                        </a:rPr>
                        <a:t> lei</a:t>
                      </a:r>
                    </a:p>
                  </a:txBody>
                  <a:tcPr/>
                </a:tc>
                <a:tc>
                  <a:txBody>
                    <a:bodyPr/>
                    <a:lstStyle/>
                    <a:p>
                      <a:pPr algn="ctr"/>
                      <a:r>
                        <a:rPr lang="ro-RO" sz="1600" dirty="0">
                          <a:solidFill>
                            <a:schemeClr val="tx2">
                              <a:lumMod val="75000"/>
                            </a:schemeClr>
                          </a:solidFill>
                        </a:rPr>
                        <a:t>minim </a:t>
                      </a:r>
                      <a:r>
                        <a:rPr lang="x-none" sz="1600" dirty="0">
                          <a:solidFill>
                            <a:schemeClr val="tx2">
                              <a:lumMod val="75000"/>
                            </a:schemeClr>
                          </a:solidFill>
                        </a:rPr>
                        <a:t>10%</a:t>
                      </a:r>
                      <a:endParaRPr lang="en-US" sz="1600" dirty="0">
                        <a:solidFill>
                          <a:schemeClr val="tx2">
                            <a:lumMod val="75000"/>
                          </a:schemeClr>
                        </a:solidFill>
                      </a:endParaRPr>
                    </a:p>
                  </a:txBody>
                  <a:tcPr/>
                </a:tc>
                <a:extLst>
                  <a:ext uri="{0D108BD9-81ED-4DB2-BD59-A6C34878D82A}">
                    <a16:rowId xmlns:a16="http://schemas.microsoft.com/office/drawing/2014/main" val="3583400815"/>
                  </a:ext>
                </a:extLst>
              </a:tr>
            </a:tbl>
          </a:graphicData>
        </a:graphic>
      </p:graphicFrame>
      <p:sp>
        <p:nvSpPr>
          <p:cNvPr id="24" name="Прямоугольник: скругленные углы 5">
            <a:extLst>
              <a:ext uri="{FF2B5EF4-FFF2-40B4-BE49-F238E27FC236}">
                <a16:creationId xmlns:a16="http://schemas.microsoft.com/office/drawing/2014/main" id="{4BC17AF9-A0B5-4431-AB6A-1113A126F8DC}"/>
              </a:ext>
            </a:extLst>
          </p:cNvPr>
          <p:cNvSpPr/>
          <p:nvPr/>
        </p:nvSpPr>
        <p:spPr>
          <a:xfrm>
            <a:off x="107504" y="2060848"/>
            <a:ext cx="2147528" cy="1913683"/>
          </a:xfrm>
          <a:prstGeom prst="roundRect">
            <a:avLst/>
          </a:prstGeom>
          <a:solidFill>
            <a:schemeClr val="accent1">
              <a:lumMod val="40000"/>
              <a:lumOff val="60000"/>
            </a:schemeClr>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o-RO" sz="1600" b="1" dirty="0">
                <a:solidFill>
                  <a:srgbClr val="C00000"/>
                </a:solidFill>
              </a:rPr>
              <a:t>Măsura</a:t>
            </a:r>
            <a:r>
              <a:rPr lang="en-US" sz="1600" b="1" dirty="0">
                <a:solidFill>
                  <a:srgbClr val="C00000"/>
                </a:solidFill>
              </a:rPr>
              <a:t> </a:t>
            </a:r>
            <a:r>
              <a:rPr lang="ro-RO" sz="1600" b="1" dirty="0">
                <a:solidFill>
                  <a:srgbClr val="C00000"/>
                </a:solidFill>
              </a:rPr>
              <a:t>1.1</a:t>
            </a:r>
          </a:p>
          <a:p>
            <a:pPr algn="ctr"/>
            <a:endParaRPr lang="ro-RO" b="1" dirty="0"/>
          </a:p>
          <a:p>
            <a:pPr algn="ctr"/>
            <a:r>
              <a:rPr lang="en-US" sz="2000" b="1" dirty="0" err="1"/>
              <a:t>Valorificarea</a:t>
            </a:r>
            <a:r>
              <a:rPr lang="en-US" sz="2000" b="1" dirty="0"/>
              <a:t> </a:t>
            </a:r>
            <a:r>
              <a:rPr lang="en-US" sz="2000" b="1" dirty="0" err="1"/>
              <a:t>infrastructurilor</a:t>
            </a:r>
            <a:r>
              <a:rPr lang="en-US" sz="2000" b="1" dirty="0"/>
              <a:t> </a:t>
            </a:r>
          </a:p>
          <a:p>
            <a:pPr algn="ctr"/>
            <a:r>
              <a:rPr lang="en-US" sz="2000" b="1" dirty="0"/>
              <a:t>de </a:t>
            </a:r>
            <a:r>
              <a:rPr lang="en-US" sz="2000" b="1" dirty="0" err="1"/>
              <a:t>afaceri</a:t>
            </a:r>
            <a:endParaRPr lang="ru-RU" sz="2000" b="1" dirty="0"/>
          </a:p>
        </p:txBody>
      </p:sp>
      <p:sp>
        <p:nvSpPr>
          <p:cNvPr id="31" name="Прямоугольник: скругленные углы 11">
            <a:extLst>
              <a:ext uri="{FF2B5EF4-FFF2-40B4-BE49-F238E27FC236}">
                <a16:creationId xmlns:a16="http://schemas.microsoft.com/office/drawing/2014/main" id="{F7765AEA-FB75-4F22-A550-0F5748B0DCF3}"/>
              </a:ext>
            </a:extLst>
          </p:cNvPr>
          <p:cNvSpPr/>
          <p:nvPr/>
        </p:nvSpPr>
        <p:spPr>
          <a:xfrm>
            <a:off x="2411760" y="1628800"/>
            <a:ext cx="3329504" cy="1243466"/>
          </a:xfrm>
          <a:prstGeom prst="roundRect">
            <a:avLst>
              <a:gd name="adj" fmla="val 21440"/>
            </a:avLst>
          </a:prstGeom>
          <a:solidFill>
            <a:schemeClr val="accent3">
              <a:lumMod val="20000"/>
              <a:lumOff val="80000"/>
            </a:schemeClr>
          </a:solidFill>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lvl="0" algn="just">
              <a:defRPr/>
            </a:pPr>
            <a:r>
              <a:rPr lang="vi-VN" sz="1400" dirty="0">
                <a:solidFill>
                  <a:schemeClr val="tx2">
                    <a:lumMod val="75000"/>
                  </a:schemeClr>
                </a:solidFill>
                <a:latin typeface="Calibri" pitchFamily="34" charset="0"/>
                <a:cs typeface="Calibri" pitchFamily="34" charset="0"/>
              </a:rPr>
              <a:t>Valorificarea infrastructurii de afaceri și dezvoltarea capacităților: parcuri industriale, ZEL-uri, incubatoare de afaceri </a:t>
            </a:r>
            <a:r>
              <a:rPr lang="vi-VN" sz="1400" i="1" dirty="0">
                <a:solidFill>
                  <a:schemeClr val="tx2">
                    <a:lumMod val="75000"/>
                  </a:schemeClr>
                </a:solidFill>
                <a:latin typeface="Calibri" pitchFamily="34" charset="0"/>
                <a:cs typeface="Calibri" pitchFamily="34" charset="0"/>
              </a:rPr>
              <a:t>(Acțiunile vor viza infrastructura deja creată/funcțională)</a:t>
            </a:r>
          </a:p>
        </p:txBody>
      </p:sp>
      <p:sp>
        <p:nvSpPr>
          <p:cNvPr id="34"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065364" y="1494563"/>
            <a:ext cx="2827113" cy="471606"/>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ro-RO" sz="1400" dirty="0">
                <a:solidFill>
                  <a:schemeClr val="tx2">
                    <a:lumMod val="75000"/>
                  </a:schemeClr>
                </a:solidFill>
              </a:rPr>
              <a:t>Serviciile create pot acoperi cel puțin </a:t>
            </a:r>
            <a:r>
              <a:rPr lang="ro-RO" sz="1400" b="1" dirty="0">
                <a:solidFill>
                  <a:schemeClr val="tx2">
                    <a:lumMod val="75000"/>
                  </a:schemeClr>
                </a:solidFill>
              </a:rPr>
              <a:t>2 raioane</a:t>
            </a:r>
            <a:endParaRPr lang="ru-RU" sz="1400" b="1" dirty="0">
              <a:solidFill>
                <a:schemeClr val="tx2">
                  <a:lumMod val="75000"/>
                </a:schemeClr>
              </a:solidFill>
            </a:endParaRPr>
          </a:p>
        </p:txBody>
      </p:sp>
      <p:sp>
        <p:nvSpPr>
          <p:cNvPr id="35"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065365" y="2143026"/>
            <a:ext cx="2827114" cy="471215"/>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ro-RO" sz="1400" dirty="0">
                <a:solidFill>
                  <a:schemeClr val="tx2">
                    <a:lumMod val="75000"/>
                  </a:schemeClr>
                </a:solidFill>
              </a:rPr>
              <a:t>Cel puțin </a:t>
            </a:r>
            <a:r>
              <a:rPr lang="ro-RO" sz="1400" b="1" dirty="0">
                <a:solidFill>
                  <a:schemeClr val="tx2">
                    <a:lumMod val="75000"/>
                  </a:schemeClr>
                </a:solidFill>
              </a:rPr>
              <a:t>60 mii locuitori </a:t>
            </a:r>
            <a:r>
              <a:rPr lang="ro-RO" sz="1400" dirty="0">
                <a:solidFill>
                  <a:schemeClr val="tx2">
                    <a:lumMod val="75000"/>
                  </a:schemeClr>
                </a:solidFill>
              </a:rPr>
              <a:t>pot avea acces la serviciile create</a:t>
            </a:r>
          </a:p>
        </p:txBody>
      </p:sp>
      <p:sp>
        <p:nvSpPr>
          <p:cNvPr id="36"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083398" y="2788119"/>
            <a:ext cx="2809081" cy="474194"/>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lvl="0" algn="ctr"/>
            <a:r>
              <a:rPr lang="ro-RO" sz="1400" dirty="0">
                <a:solidFill>
                  <a:schemeClr val="tx2">
                    <a:lumMod val="75000"/>
                  </a:schemeClr>
                </a:solidFill>
              </a:rPr>
              <a:t>Rata de ocupare cu rezidenți este de cel mult </a:t>
            </a:r>
            <a:r>
              <a:rPr lang="ro-RO" sz="1400" b="1" dirty="0">
                <a:solidFill>
                  <a:schemeClr val="tx2">
                    <a:lumMod val="75000"/>
                  </a:schemeClr>
                </a:solidFill>
              </a:rPr>
              <a:t>60%</a:t>
            </a:r>
            <a:endParaRPr lang="ru-RU" sz="1400" b="1" dirty="0">
              <a:solidFill>
                <a:schemeClr val="tx2">
                  <a:lumMod val="75000"/>
                </a:schemeClr>
              </a:solidFill>
            </a:endParaRPr>
          </a:p>
        </p:txBody>
      </p:sp>
      <p:sp>
        <p:nvSpPr>
          <p:cNvPr id="37"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099948" y="3406329"/>
            <a:ext cx="2798622" cy="770606"/>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lvl="0" algn="ctr"/>
            <a:r>
              <a:rPr lang="ro-RO" sz="1400" dirty="0">
                <a:solidFill>
                  <a:schemeClr val="tx2">
                    <a:lumMod val="75000"/>
                  </a:schemeClr>
                </a:solidFill>
              </a:rPr>
              <a:t>Bunurile create vor fi aflate în proprietate publică </a:t>
            </a:r>
            <a:r>
              <a:rPr lang="ro-RO" sz="1400" b="1" dirty="0">
                <a:solidFill>
                  <a:schemeClr val="tx2">
                    <a:lumMod val="75000"/>
                  </a:schemeClr>
                </a:solidFill>
              </a:rPr>
              <a:t>minim 10 ani </a:t>
            </a:r>
            <a:r>
              <a:rPr lang="ro-RO" sz="1400" dirty="0">
                <a:solidFill>
                  <a:schemeClr val="tx2">
                    <a:lumMod val="75000"/>
                  </a:schemeClr>
                </a:solidFill>
              </a:rPr>
              <a:t>și nu pot fi înstrăinate</a:t>
            </a:r>
            <a:endParaRPr lang="ru-RU" sz="1400" dirty="0">
              <a:solidFill>
                <a:schemeClr val="tx2">
                  <a:lumMod val="75000"/>
                </a:schemeClr>
              </a:solidFill>
            </a:endParaRPr>
          </a:p>
        </p:txBody>
      </p:sp>
      <p:sp>
        <p:nvSpPr>
          <p:cNvPr id="38"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099948" y="4382173"/>
            <a:ext cx="2792529" cy="414979"/>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ro-RO" sz="1400" dirty="0">
                <a:solidFill>
                  <a:schemeClr val="tx2">
                    <a:lumMod val="75000"/>
                  </a:schemeClr>
                </a:solidFill>
              </a:rPr>
              <a:t>Durata proiectelor finanțate nu poate depăși </a:t>
            </a:r>
            <a:r>
              <a:rPr lang="ro-RO" sz="1400" b="1" dirty="0">
                <a:solidFill>
                  <a:schemeClr val="tx2">
                    <a:lumMod val="75000"/>
                  </a:schemeClr>
                </a:solidFill>
              </a:rPr>
              <a:t>36</a:t>
            </a:r>
            <a:r>
              <a:rPr lang="ro-RO" sz="1400" dirty="0">
                <a:solidFill>
                  <a:schemeClr val="tx2">
                    <a:lumMod val="75000"/>
                  </a:schemeClr>
                </a:solidFill>
              </a:rPr>
              <a:t> luni</a:t>
            </a:r>
            <a:endParaRPr lang="ru-RU" sz="1400" dirty="0">
              <a:solidFill>
                <a:schemeClr val="tx2">
                  <a:lumMod val="75000"/>
                </a:schemeClr>
              </a:solidFill>
            </a:endParaRPr>
          </a:p>
        </p:txBody>
      </p:sp>
      <p:sp>
        <p:nvSpPr>
          <p:cNvPr id="39" name="Прямоугольник: скругленные углы 11">
            <a:extLst>
              <a:ext uri="{FF2B5EF4-FFF2-40B4-BE49-F238E27FC236}">
                <a16:creationId xmlns:a16="http://schemas.microsoft.com/office/drawing/2014/main" id="{F7765AEA-FB75-4F22-A550-0F5748B0DCF3}"/>
              </a:ext>
            </a:extLst>
          </p:cNvPr>
          <p:cNvSpPr/>
          <p:nvPr/>
        </p:nvSpPr>
        <p:spPr>
          <a:xfrm>
            <a:off x="2411760" y="3275932"/>
            <a:ext cx="3329504" cy="1255859"/>
          </a:xfrm>
          <a:prstGeom prst="roundRect">
            <a:avLst/>
          </a:prstGeom>
          <a:solidFill>
            <a:schemeClr val="accent3">
              <a:lumMod val="20000"/>
              <a:lumOff val="80000"/>
            </a:schemeClr>
          </a:solidFill>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lvl="0" algn="just">
              <a:defRPr/>
            </a:pPr>
            <a:r>
              <a:rPr lang="vi-VN" sz="1400" dirty="0">
                <a:solidFill>
                  <a:schemeClr val="tx2">
                    <a:lumMod val="75000"/>
                  </a:schemeClr>
                </a:solidFill>
                <a:latin typeface="Calibri" pitchFamily="34" charset="0"/>
                <a:cs typeface="Calibri" pitchFamily="34" charset="0"/>
              </a:rPr>
              <a:t>Dezvoltarea de abilității și competențe în cadrul infrastructurilor de afaceri: programe de incubare, acceleratoare regionale, dezvoltarea de hub-uri de competențe </a:t>
            </a:r>
          </a:p>
        </p:txBody>
      </p:sp>
      <p:sp>
        <p:nvSpPr>
          <p:cNvPr id="40" name="Левая круглая скобка 39">
            <a:extLst>
              <a:ext uri="{FF2B5EF4-FFF2-40B4-BE49-F238E27FC236}">
                <a16:creationId xmlns:a16="http://schemas.microsoft.com/office/drawing/2014/main" id="{3637C262-330C-42D3-8CB5-C649176DA20F}"/>
              </a:ext>
            </a:extLst>
          </p:cNvPr>
          <p:cNvSpPr/>
          <p:nvPr/>
        </p:nvSpPr>
        <p:spPr>
          <a:xfrm flipH="1">
            <a:off x="5796136" y="1628800"/>
            <a:ext cx="54871" cy="2952328"/>
          </a:xfrm>
          <a:prstGeom prst="leftBracket">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pic>
        <p:nvPicPr>
          <p:cNvPr id="13" name="Picture 3" descr="D:\IURA\simbol de identitate MADRM și ADR\PNG\PNG\adrCentru\03-ADRC.png">
            <a:extLst>
              <a:ext uri="{FF2B5EF4-FFF2-40B4-BE49-F238E27FC236}">
                <a16:creationId xmlns:a16="http://schemas.microsoft.com/office/drawing/2014/main" id="{63476D04-FE04-4CC9-BC9E-16D84F8424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260648"/>
            <a:ext cx="1678871" cy="445819"/>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3">
            <a:extLst>
              <a:ext uri="{FF2B5EF4-FFF2-40B4-BE49-F238E27FC236}">
                <a16:creationId xmlns:a16="http://schemas.microsoft.com/office/drawing/2014/main" id="{3F5B27B3-BBDC-D65D-00B0-DEC085847AA1}"/>
              </a:ext>
            </a:extLst>
          </p:cNvPr>
          <p:cNvSpPr/>
          <p:nvPr/>
        </p:nvSpPr>
        <p:spPr>
          <a:xfrm>
            <a:off x="107504" y="190501"/>
            <a:ext cx="2304256" cy="720081"/>
          </a:xfrm>
          <a:custGeom>
            <a:avLst/>
            <a:gdLst/>
            <a:ahLst/>
            <a:cxnLst/>
            <a:rect l="l" t="t" r="r" b="b"/>
            <a:pathLst>
              <a:path w="5582560" h="1725941">
                <a:moveTo>
                  <a:pt x="0" y="0"/>
                </a:moveTo>
                <a:lnTo>
                  <a:pt x="5582560" y="0"/>
                </a:lnTo>
                <a:lnTo>
                  <a:pt x="5582560" y="1725942"/>
                </a:lnTo>
                <a:lnTo>
                  <a:pt x="0" y="1725942"/>
                </a:lnTo>
                <a:lnTo>
                  <a:pt x="0" y="0"/>
                </a:lnTo>
                <a:close/>
              </a:path>
            </a:pathLst>
          </a:custGeom>
          <a:blipFill>
            <a:blip r:embed="rId3"/>
            <a:stretch>
              <a:fillRect/>
            </a:stretch>
          </a:blipFill>
        </p:spPr>
      </p:sp>
    </p:spTree>
    <p:extLst>
      <p:ext uri="{BB962C8B-B14F-4D97-AF65-F5344CB8AC3E}">
        <p14:creationId xmlns:p14="http://schemas.microsoft.com/office/powerpoint/2010/main" val="156552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720081"/>
          </a:xfrm>
        </p:spPr>
        <p:txBody>
          <a:bodyPr>
            <a:normAutofit fontScale="90000"/>
          </a:bodyPr>
          <a:lstStyle/>
          <a:p>
            <a:br>
              <a:rPr lang="x-none" dirty="0"/>
            </a:br>
            <a:br>
              <a:rPr lang="x-none" dirty="0"/>
            </a:br>
            <a:r>
              <a:rPr lang="en-US" sz="3100" dirty="0">
                <a:solidFill>
                  <a:schemeClr val="tx2"/>
                </a:solidFill>
              </a:rPr>
              <a:t>Program </a:t>
            </a:r>
            <a:r>
              <a:rPr lang="ro-RO" sz="3100" dirty="0">
                <a:solidFill>
                  <a:schemeClr val="tx2"/>
                </a:solidFill>
              </a:rPr>
              <a:t>1</a:t>
            </a:r>
            <a:r>
              <a:rPr lang="en-US" sz="3100" dirty="0">
                <a:solidFill>
                  <a:schemeClr val="tx2"/>
                </a:solidFill>
              </a:rPr>
              <a:t>: </a:t>
            </a:r>
            <a:r>
              <a:rPr lang="en-US" sz="3100" b="1" dirty="0">
                <a:solidFill>
                  <a:schemeClr val="tx2"/>
                </a:solidFill>
              </a:rPr>
              <a:t>COMPETITIVITATE</a:t>
            </a:r>
            <a:br>
              <a:rPr lang="x-none" dirty="0"/>
            </a:br>
            <a:br>
              <a:rPr lang="x-none" dirty="0"/>
            </a:br>
            <a:r>
              <a:rPr lang="en-US" dirty="0"/>
              <a:t>                </a:t>
            </a:r>
          </a:p>
        </p:txBody>
      </p:sp>
      <p:graphicFrame>
        <p:nvGraphicFramePr>
          <p:cNvPr id="8" name="Таблица 7"/>
          <p:cNvGraphicFramePr>
            <a:graphicFrameLocks noGrp="1"/>
          </p:cNvGraphicFramePr>
          <p:nvPr>
            <p:extLst>
              <p:ext uri="{D42A27DB-BD31-4B8C-83A1-F6EECF244321}">
                <p14:modId xmlns:p14="http://schemas.microsoft.com/office/powerpoint/2010/main" val="2745325772"/>
              </p:ext>
            </p:extLst>
          </p:nvPr>
        </p:nvGraphicFramePr>
        <p:xfrm>
          <a:off x="683568" y="5503376"/>
          <a:ext cx="8215002" cy="94996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3754608223"/>
                    </a:ext>
                  </a:extLst>
                </a:gridCol>
                <a:gridCol w="1440160">
                  <a:extLst>
                    <a:ext uri="{9D8B030D-6E8A-4147-A177-3AD203B41FA5}">
                      <a16:colId xmlns:a16="http://schemas.microsoft.com/office/drawing/2014/main" val="2569902010"/>
                    </a:ext>
                  </a:extLst>
                </a:gridCol>
                <a:gridCol w="2232248">
                  <a:extLst>
                    <a:ext uri="{9D8B030D-6E8A-4147-A177-3AD203B41FA5}">
                      <a16:colId xmlns:a16="http://schemas.microsoft.com/office/drawing/2014/main" val="866453181"/>
                    </a:ext>
                  </a:extLst>
                </a:gridCol>
                <a:gridCol w="2526370">
                  <a:extLst>
                    <a:ext uri="{9D8B030D-6E8A-4147-A177-3AD203B41FA5}">
                      <a16:colId xmlns:a16="http://schemas.microsoft.com/office/drawing/2014/main" val="3482302380"/>
                    </a:ext>
                  </a:extLst>
                </a:gridCol>
              </a:tblGrid>
              <a:tr h="370840">
                <a:tc>
                  <a:txBody>
                    <a:bodyPr/>
                    <a:lstStyle/>
                    <a:p>
                      <a:pPr algn="ctr"/>
                      <a:r>
                        <a:rPr lang="x-none" sz="1600"/>
                        <a:t>Aplicanți </a:t>
                      </a:r>
                      <a:r>
                        <a:rPr lang="en-US" sz="1600" dirty="0"/>
                        <a:t>/ </a:t>
                      </a:r>
                      <a:r>
                        <a:rPr lang="en-US" sz="1600" dirty="0" err="1"/>
                        <a:t>Parteneri</a:t>
                      </a:r>
                      <a:endParaRPr lang="en-US" sz="1600" dirty="0"/>
                    </a:p>
                  </a:txBody>
                  <a:tcPr/>
                </a:tc>
                <a:tc>
                  <a:txBody>
                    <a:bodyPr/>
                    <a:lstStyle/>
                    <a:p>
                      <a:pPr algn="ctr"/>
                      <a:r>
                        <a:rPr lang="ro-RO" sz="1600" b="1" dirty="0"/>
                        <a:t>Termen de implementare</a:t>
                      </a:r>
                      <a:endParaRPr lang="en-US" sz="1600" b="1" dirty="0"/>
                    </a:p>
                  </a:txBody>
                  <a:tcPr/>
                </a:tc>
                <a:tc>
                  <a:txBody>
                    <a:bodyPr/>
                    <a:lstStyle/>
                    <a:p>
                      <a:pPr algn="ctr"/>
                      <a:r>
                        <a:rPr lang="x-none" sz="1600" dirty="0"/>
                        <a:t>Buget</a:t>
                      </a:r>
                      <a:endParaRPr lang="en-US" sz="1600" dirty="0"/>
                    </a:p>
                  </a:txBody>
                  <a:tcPr/>
                </a:tc>
                <a:tc>
                  <a:txBody>
                    <a:bodyPr/>
                    <a:lstStyle/>
                    <a:p>
                      <a:pPr algn="ctr"/>
                      <a:r>
                        <a:rPr lang="x-none" sz="1600" dirty="0"/>
                        <a:t>Cofinanțare</a:t>
                      </a:r>
                      <a:endParaRPr lang="en-US" sz="1600" dirty="0"/>
                    </a:p>
                  </a:txBody>
                  <a:tcPr/>
                </a:tc>
                <a:extLst>
                  <a:ext uri="{0D108BD9-81ED-4DB2-BD59-A6C34878D82A}">
                    <a16:rowId xmlns:a16="http://schemas.microsoft.com/office/drawing/2014/main" val="404322578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1600" dirty="0">
                          <a:solidFill>
                            <a:schemeClr val="tx2">
                              <a:lumMod val="75000"/>
                            </a:schemeClr>
                          </a:solidFill>
                        </a:rPr>
                        <a:t>APL</a:t>
                      </a:r>
                      <a:r>
                        <a:rPr lang="ro-RO" sz="1600" dirty="0">
                          <a:solidFill>
                            <a:schemeClr val="tx2">
                              <a:lumMod val="75000"/>
                            </a:schemeClr>
                          </a:solidFill>
                        </a:rPr>
                        <a:t> de nivelul I și II </a:t>
                      </a:r>
                      <a:endParaRPr lang="ro-RO" sz="1600" b="0" kern="1200" dirty="0">
                        <a:solidFill>
                          <a:schemeClr val="tx2">
                            <a:lumMod val="75000"/>
                          </a:schemeClr>
                        </a:solidFill>
                        <a:latin typeface="Calibri" pitchFamily="34" charset="0"/>
                        <a:ea typeface="+mn-ea"/>
                        <a:cs typeface="Calibri" pitchFamily="34" charset="0"/>
                      </a:endParaRPr>
                    </a:p>
                  </a:txBody>
                  <a:tcPr/>
                </a:tc>
                <a:tc>
                  <a:txBody>
                    <a:bodyPr/>
                    <a:lstStyle/>
                    <a:p>
                      <a:pPr algn="ctr"/>
                      <a:r>
                        <a:rPr lang="ro-RO" sz="1600" dirty="0">
                          <a:solidFill>
                            <a:schemeClr val="tx2">
                              <a:lumMod val="75000"/>
                            </a:schemeClr>
                          </a:solidFill>
                        </a:rPr>
                        <a:t>36 luni</a:t>
                      </a:r>
                      <a:endParaRPr lang="en-US" sz="1600" dirty="0">
                        <a:solidFill>
                          <a:schemeClr val="tx2">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2">
                              <a:lumMod val="75000"/>
                            </a:schemeClr>
                          </a:solidFill>
                          <a:cs typeface="Arial" pitchFamily="34" charset="0"/>
                        </a:rPr>
                        <a:t>10</a:t>
                      </a:r>
                      <a:r>
                        <a:rPr lang="ro-RO" sz="1600" b="0" dirty="0">
                          <a:solidFill>
                            <a:schemeClr val="tx2">
                              <a:lumMod val="75000"/>
                            </a:schemeClr>
                          </a:solidFill>
                          <a:cs typeface="Arial" pitchFamily="34" charset="0"/>
                        </a:rPr>
                        <a:t>– </a:t>
                      </a:r>
                      <a:r>
                        <a:rPr lang="en-US" sz="1600" b="0" dirty="0">
                          <a:solidFill>
                            <a:schemeClr val="tx2">
                              <a:lumMod val="75000"/>
                            </a:schemeClr>
                          </a:solidFill>
                          <a:cs typeface="Arial" pitchFamily="34" charset="0"/>
                        </a:rPr>
                        <a:t>2</a:t>
                      </a:r>
                      <a:r>
                        <a:rPr lang="ro-RO" sz="1600" b="0" dirty="0">
                          <a:solidFill>
                            <a:schemeClr val="tx2">
                              <a:lumMod val="75000"/>
                            </a:schemeClr>
                          </a:solidFill>
                          <a:cs typeface="Arial" pitchFamily="34" charset="0"/>
                        </a:rPr>
                        <a:t>5</a:t>
                      </a:r>
                      <a:r>
                        <a:rPr lang="en-US" sz="1600" b="0" dirty="0">
                          <a:solidFill>
                            <a:schemeClr val="tx2">
                              <a:lumMod val="75000"/>
                            </a:schemeClr>
                          </a:solidFill>
                          <a:cs typeface="Arial" pitchFamily="34" charset="0"/>
                        </a:rPr>
                        <a:t> </a:t>
                      </a:r>
                      <a:r>
                        <a:rPr lang="en-US" sz="1600" b="0" dirty="0" err="1">
                          <a:solidFill>
                            <a:schemeClr val="tx2">
                              <a:lumMod val="75000"/>
                            </a:schemeClr>
                          </a:solidFill>
                          <a:cs typeface="Arial" pitchFamily="34" charset="0"/>
                        </a:rPr>
                        <a:t>mln</a:t>
                      </a:r>
                      <a:r>
                        <a:rPr lang="en-US" sz="1600" b="0" dirty="0">
                          <a:solidFill>
                            <a:schemeClr val="tx2">
                              <a:lumMod val="75000"/>
                            </a:schemeClr>
                          </a:solidFill>
                          <a:cs typeface="Arial" pitchFamily="34" charset="0"/>
                        </a:rPr>
                        <a:t> </a:t>
                      </a:r>
                      <a:r>
                        <a:rPr lang="ro-RO" sz="1600" b="0" dirty="0">
                          <a:solidFill>
                            <a:schemeClr val="tx2">
                              <a:lumMod val="75000"/>
                            </a:schemeClr>
                          </a:solidFill>
                          <a:cs typeface="Arial" pitchFamily="34" charset="0"/>
                        </a:rPr>
                        <a:t>lei</a:t>
                      </a:r>
                    </a:p>
                  </a:txBody>
                  <a:tcPr/>
                </a:tc>
                <a:tc>
                  <a:txBody>
                    <a:bodyPr/>
                    <a:lstStyle/>
                    <a:p>
                      <a:pPr algn="ctr"/>
                      <a:r>
                        <a:rPr lang="ro-RO" sz="1600" dirty="0">
                          <a:solidFill>
                            <a:schemeClr val="tx2">
                              <a:lumMod val="75000"/>
                            </a:schemeClr>
                          </a:solidFill>
                        </a:rPr>
                        <a:t>minim </a:t>
                      </a:r>
                      <a:r>
                        <a:rPr lang="x-none" sz="1600" dirty="0">
                          <a:solidFill>
                            <a:schemeClr val="tx2">
                              <a:lumMod val="75000"/>
                            </a:schemeClr>
                          </a:solidFill>
                        </a:rPr>
                        <a:t>10%</a:t>
                      </a:r>
                      <a:endParaRPr lang="en-US" sz="1600" dirty="0">
                        <a:solidFill>
                          <a:schemeClr val="tx2">
                            <a:lumMod val="75000"/>
                          </a:schemeClr>
                        </a:solidFill>
                      </a:endParaRPr>
                    </a:p>
                  </a:txBody>
                  <a:tcPr/>
                </a:tc>
                <a:extLst>
                  <a:ext uri="{0D108BD9-81ED-4DB2-BD59-A6C34878D82A}">
                    <a16:rowId xmlns:a16="http://schemas.microsoft.com/office/drawing/2014/main" val="3583400815"/>
                  </a:ext>
                </a:extLst>
              </a:tr>
            </a:tbl>
          </a:graphicData>
        </a:graphic>
      </p:graphicFrame>
      <p:sp>
        <p:nvSpPr>
          <p:cNvPr id="24" name="Прямоугольник: скругленные углы 5">
            <a:extLst>
              <a:ext uri="{FF2B5EF4-FFF2-40B4-BE49-F238E27FC236}">
                <a16:creationId xmlns:a16="http://schemas.microsoft.com/office/drawing/2014/main" id="{4BC17AF9-A0B5-4431-AB6A-1113A126F8DC}"/>
              </a:ext>
            </a:extLst>
          </p:cNvPr>
          <p:cNvSpPr/>
          <p:nvPr/>
        </p:nvSpPr>
        <p:spPr>
          <a:xfrm>
            <a:off x="120216" y="2132855"/>
            <a:ext cx="2147528" cy="1913683"/>
          </a:xfrm>
          <a:prstGeom prst="roundRect">
            <a:avLst/>
          </a:prstGeom>
          <a:solidFill>
            <a:schemeClr val="accent1">
              <a:lumMod val="40000"/>
              <a:lumOff val="60000"/>
            </a:schemeClr>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o-RO" sz="1600" b="1" dirty="0">
                <a:solidFill>
                  <a:srgbClr val="C00000"/>
                </a:solidFill>
              </a:rPr>
              <a:t>Măsura</a:t>
            </a:r>
            <a:r>
              <a:rPr lang="en-US" sz="1600" b="1" dirty="0">
                <a:solidFill>
                  <a:srgbClr val="C00000"/>
                </a:solidFill>
              </a:rPr>
              <a:t> </a:t>
            </a:r>
            <a:r>
              <a:rPr lang="ro-RO" sz="1600" b="1" dirty="0">
                <a:solidFill>
                  <a:srgbClr val="C00000"/>
                </a:solidFill>
              </a:rPr>
              <a:t>1.3</a:t>
            </a:r>
            <a:endParaRPr lang="en-US" sz="1600" b="1" dirty="0">
              <a:solidFill>
                <a:srgbClr val="C00000"/>
              </a:solidFill>
            </a:endParaRPr>
          </a:p>
          <a:p>
            <a:pPr algn="ctr"/>
            <a:endParaRPr lang="ro-RO" b="1" dirty="0"/>
          </a:p>
          <a:p>
            <a:pPr algn="ctr"/>
            <a:r>
              <a:rPr lang="vi-VN" sz="2000" b="1" dirty="0">
                <a:latin typeface="Calibri" pitchFamily="34" charset="0"/>
                <a:cs typeface="Calibri" pitchFamily="34" charset="0"/>
              </a:rPr>
              <a:t>Sporirea atractivității turistice</a:t>
            </a:r>
          </a:p>
        </p:txBody>
      </p:sp>
      <p:sp>
        <p:nvSpPr>
          <p:cNvPr id="31" name="Прямоугольник: скругленные углы 11">
            <a:extLst>
              <a:ext uri="{FF2B5EF4-FFF2-40B4-BE49-F238E27FC236}">
                <a16:creationId xmlns:a16="http://schemas.microsoft.com/office/drawing/2014/main" id="{F7765AEA-FB75-4F22-A550-0F5748B0DCF3}"/>
              </a:ext>
            </a:extLst>
          </p:cNvPr>
          <p:cNvSpPr/>
          <p:nvPr/>
        </p:nvSpPr>
        <p:spPr>
          <a:xfrm>
            <a:off x="2411760" y="1320031"/>
            <a:ext cx="3329504" cy="668809"/>
          </a:xfrm>
          <a:prstGeom prst="roundRect">
            <a:avLst>
              <a:gd name="adj" fmla="val 21440"/>
            </a:avLst>
          </a:prstGeom>
          <a:solidFill>
            <a:schemeClr val="accent3">
              <a:lumMod val="20000"/>
              <a:lumOff val="80000"/>
            </a:schemeClr>
          </a:solidFill>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lvl="0" algn="just"/>
            <a:r>
              <a:rPr lang="ro-RO" sz="1400" dirty="0">
                <a:solidFill>
                  <a:schemeClr val="tx2">
                    <a:lumMod val="75000"/>
                  </a:schemeClr>
                </a:solidFill>
              </a:rPr>
              <a:t>Crearea, reabilitarea și extinderea infrastructurii de agrement</a:t>
            </a:r>
            <a:endParaRPr lang="ru-RU" sz="1400" dirty="0">
              <a:solidFill>
                <a:schemeClr val="tx2">
                  <a:lumMod val="75000"/>
                </a:schemeClr>
              </a:solidFill>
            </a:endParaRPr>
          </a:p>
        </p:txBody>
      </p:sp>
      <p:sp>
        <p:nvSpPr>
          <p:cNvPr id="34"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065364" y="1412776"/>
            <a:ext cx="2971131" cy="471606"/>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ro-RO" sz="1400" dirty="0">
                <a:solidFill>
                  <a:schemeClr val="tx2">
                    <a:lumMod val="75000"/>
                  </a:schemeClr>
                </a:solidFill>
              </a:rPr>
              <a:t>Serviciile create pot acoperi cel puțin </a:t>
            </a:r>
            <a:r>
              <a:rPr lang="ro-RO" sz="1400" b="1" dirty="0">
                <a:solidFill>
                  <a:schemeClr val="tx2">
                    <a:lumMod val="75000"/>
                  </a:schemeClr>
                </a:solidFill>
              </a:rPr>
              <a:t>3 raioane</a:t>
            </a:r>
            <a:endParaRPr lang="ru-RU" sz="1400" b="1" dirty="0">
              <a:solidFill>
                <a:schemeClr val="tx2">
                  <a:lumMod val="75000"/>
                </a:schemeClr>
              </a:solidFill>
            </a:endParaRPr>
          </a:p>
        </p:txBody>
      </p:sp>
      <p:sp>
        <p:nvSpPr>
          <p:cNvPr id="35"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113477" y="2061239"/>
            <a:ext cx="2971131" cy="471215"/>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ro-RO" sz="1400" dirty="0">
                <a:solidFill>
                  <a:schemeClr val="tx2">
                    <a:lumMod val="75000"/>
                  </a:schemeClr>
                </a:solidFill>
              </a:rPr>
              <a:t>Cel puțin </a:t>
            </a:r>
            <a:r>
              <a:rPr lang="ro-RO" sz="1400" b="1" dirty="0">
                <a:solidFill>
                  <a:schemeClr val="tx2">
                    <a:lumMod val="75000"/>
                  </a:schemeClr>
                </a:solidFill>
              </a:rPr>
              <a:t>60 mii locuitori </a:t>
            </a:r>
            <a:r>
              <a:rPr lang="ro-RO" sz="1400" dirty="0">
                <a:solidFill>
                  <a:schemeClr val="tx2">
                    <a:lumMod val="75000"/>
                  </a:schemeClr>
                </a:solidFill>
              </a:rPr>
              <a:t>pot avea acces la serviciile create</a:t>
            </a:r>
          </a:p>
        </p:txBody>
      </p:sp>
      <p:sp>
        <p:nvSpPr>
          <p:cNvPr id="36"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083397" y="2683660"/>
            <a:ext cx="2953098" cy="712890"/>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lvl="0" algn="ctr"/>
            <a:r>
              <a:rPr lang="x-none" sz="1400" dirty="0">
                <a:solidFill>
                  <a:schemeClr val="tx2">
                    <a:lumMod val="75000"/>
                  </a:schemeClr>
                </a:solidFill>
              </a:rPr>
              <a:t>Obiectivul  vizat  este (sau va fi pînă la finele proiectului) introdus într-un circuit turistic</a:t>
            </a:r>
            <a:endParaRPr lang="vi-VN" sz="1400" dirty="0">
              <a:solidFill>
                <a:schemeClr val="tx2">
                  <a:lumMod val="75000"/>
                </a:schemeClr>
              </a:solidFill>
            </a:endParaRPr>
          </a:p>
        </p:txBody>
      </p:sp>
      <p:sp>
        <p:nvSpPr>
          <p:cNvPr id="37"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065364" y="3540566"/>
            <a:ext cx="3019244" cy="936104"/>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lvl="0" algn="ctr"/>
            <a:r>
              <a:rPr lang="ro-RO" sz="1400" dirty="0">
                <a:solidFill>
                  <a:schemeClr val="tx2">
                    <a:lumMod val="75000"/>
                  </a:schemeClr>
                </a:solidFill>
              </a:rPr>
              <a:t>Bunurile create vor fi aflate în proprietate publică </a:t>
            </a:r>
            <a:r>
              <a:rPr lang="ro-RO" sz="1400" b="1" dirty="0">
                <a:solidFill>
                  <a:schemeClr val="tx2">
                    <a:lumMod val="75000"/>
                  </a:schemeClr>
                </a:solidFill>
              </a:rPr>
              <a:t>minim 10 ani </a:t>
            </a:r>
            <a:r>
              <a:rPr lang="ro-RO" sz="1400" dirty="0">
                <a:solidFill>
                  <a:schemeClr val="tx2">
                    <a:lumMod val="75000"/>
                  </a:schemeClr>
                </a:solidFill>
              </a:rPr>
              <a:t>și nu pot fi înstrăinate</a:t>
            </a:r>
            <a:endParaRPr lang="ru-RU" sz="1400" dirty="0">
              <a:solidFill>
                <a:schemeClr val="tx2">
                  <a:lumMod val="75000"/>
                </a:schemeClr>
              </a:solidFill>
            </a:endParaRPr>
          </a:p>
        </p:txBody>
      </p:sp>
      <p:sp>
        <p:nvSpPr>
          <p:cNvPr id="38"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103142" y="4620686"/>
            <a:ext cx="2933353" cy="414979"/>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ro-RO" sz="1400" dirty="0">
                <a:solidFill>
                  <a:schemeClr val="tx2">
                    <a:lumMod val="75000"/>
                  </a:schemeClr>
                </a:solidFill>
              </a:rPr>
              <a:t>Durata proiectelor finanțate nu poate depăși </a:t>
            </a:r>
            <a:r>
              <a:rPr lang="ro-RO" sz="1400" b="1" dirty="0">
                <a:solidFill>
                  <a:schemeClr val="tx2">
                    <a:lumMod val="75000"/>
                  </a:schemeClr>
                </a:solidFill>
              </a:rPr>
              <a:t>36 </a:t>
            </a:r>
            <a:r>
              <a:rPr lang="ro-RO" sz="1400" dirty="0">
                <a:solidFill>
                  <a:schemeClr val="tx2">
                    <a:lumMod val="75000"/>
                  </a:schemeClr>
                </a:solidFill>
              </a:rPr>
              <a:t>luni</a:t>
            </a:r>
            <a:endParaRPr lang="ru-RU" sz="1400" dirty="0">
              <a:solidFill>
                <a:schemeClr val="tx2">
                  <a:lumMod val="75000"/>
                </a:schemeClr>
              </a:solidFill>
            </a:endParaRPr>
          </a:p>
        </p:txBody>
      </p:sp>
      <p:sp>
        <p:nvSpPr>
          <p:cNvPr id="39" name="Прямоугольник: скругленные углы 11">
            <a:extLst>
              <a:ext uri="{FF2B5EF4-FFF2-40B4-BE49-F238E27FC236}">
                <a16:creationId xmlns:a16="http://schemas.microsoft.com/office/drawing/2014/main" id="{F7765AEA-FB75-4F22-A550-0F5748B0DCF3}"/>
              </a:ext>
            </a:extLst>
          </p:cNvPr>
          <p:cNvSpPr/>
          <p:nvPr/>
        </p:nvSpPr>
        <p:spPr>
          <a:xfrm>
            <a:off x="2411759" y="3140968"/>
            <a:ext cx="3329504" cy="933512"/>
          </a:xfrm>
          <a:prstGeom prst="roundRect">
            <a:avLst/>
          </a:prstGeom>
          <a:solidFill>
            <a:schemeClr val="accent3">
              <a:lumMod val="20000"/>
              <a:lumOff val="80000"/>
            </a:schemeClr>
          </a:solidFill>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lvl="0" algn="just"/>
            <a:r>
              <a:rPr lang="ro-RO" sz="1400" dirty="0">
                <a:solidFill>
                  <a:schemeClr val="tx2">
                    <a:lumMod val="75000"/>
                  </a:schemeClr>
                </a:solidFill>
              </a:rPr>
              <a:t>Amenajarea obiectivelor turistice naturale și antropice de utilitate publică, precum și crearea/modernizarea infrastructurilor conexe de utilitate publică</a:t>
            </a:r>
            <a:endParaRPr lang="ru-RU" sz="1400" dirty="0">
              <a:solidFill>
                <a:schemeClr val="tx2">
                  <a:lumMod val="75000"/>
                </a:schemeClr>
              </a:solidFill>
            </a:endParaRPr>
          </a:p>
        </p:txBody>
      </p:sp>
      <p:sp>
        <p:nvSpPr>
          <p:cNvPr id="40" name="Левая круглая скобка 39">
            <a:extLst>
              <a:ext uri="{FF2B5EF4-FFF2-40B4-BE49-F238E27FC236}">
                <a16:creationId xmlns:a16="http://schemas.microsoft.com/office/drawing/2014/main" id="{3637C262-330C-42D3-8CB5-C649176DA20F}"/>
              </a:ext>
            </a:extLst>
          </p:cNvPr>
          <p:cNvSpPr/>
          <p:nvPr/>
        </p:nvSpPr>
        <p:spPr>
          <a:xfrm flipH="1">
            <a:off x="5741262" y="1268760"/>
            <a:ext cx="109743" cy="3888432"/>
          </a:xfrm>
          <a:prstGeom prst="leftBracket">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
        <p:nvSpPr>
          <p:cNvPr id="14" name="Прямоугольник: скругленные углы 11">
            <a:extLst>
              <a:ext uri="{FF2B5EF4-FFF2-40B4-BE49-F238E27FC236}">
                <a16:creationId xmlns:a16="http://schemas.microsoft.com/office/drawing/2014/main" id="{F7765AEA-FB75-4F22-A550-0F5748B0DCF3}"/>
              </a:ext>
            </a:extLst>
          </p:cNvPr>
          <p:cNvSpPr/>
          <p:nvPr/>
        </p:nvSpPr>
        <p:spPr>
          <a:xfrm>
            <a:off x="2415208" y="2112119"/>
            <a:ext cx="3329504" cy="884833"/>
          </a:xfrm>
          <a:prstGeom prst="roundRect">
            <a:avLst>
              <a:gd name="adj" fmla="val 21440"/>
            </a:avLst>
          </a:prstGeom>
          <a:solidFill>
            <a:schemeClr val="accent3">
              <a:lumMod val="20000"/>
              <a:lumOff val="80000"/>
            </a:schemeClr>
          </a:solidFill>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lvl="0" algn="just"/>
            <a:r>
              <a:rPr lang="ro-RO" sz="1400" dirty="0">
                <a:solidFill>
                  <a:schemeClr val="tx2">
                    <a:lumMod val="75000"/>
                  </a:schemeClr>
                </a:solidFill>
              </a:rPr>
              <a:t>Reabilitarea/modernizarea infrastructurii rutiere (drumurilor de acces și a infrastructurii aferente drumurilor) către obiectiv. turistice de importanță regională</a:t>
            </a:r>
            <a:endParaRPr lang="ru-RU" sz="1400" dirty="0">
              <a:solidFill>
                <a:schemeClr val="tx2">
                  <a:lumMod val="75000"/>
                </a:schemeClr>
              </a:solidFill>
            </a:endParaRPr>
          </a:p>
        </p:txBody>
      </p:sp>
      <p:sp>
        <p:nvSpPr>
          <p:cNvPr id="15" name="Прямоугольник: скругленные углы 11">
            <a:extLst>
              <a:ext uri="{FF2B5EF4-FFF2-40B4-BE49-F238E27FC236}">
                <a16:creationId xmlns:a16="http://schemas.microsoft.com/office/drawing/2014/main" id="{F7765AEA-FB75-4F22-A550-0F5748B0DCF3}"/>
              </a:ext>
            </a:extLst>
          </p:cNvPr>
          <p:cNvSpPr/>
          <p:nvPr/>
        </p:nvSpPr>
        <p:spPr>
          <a:xfrm>
            <a:off x="2411760" y="4249853"/>
            <a:ext cx="3329504" cy="835331"/>
          </a:xfrm>
          <a:prstGeom prst="roundRect">
            <a:avLst/>
          </a:prstGeom>
          <a:solidFill>
            <a:schemeClr val="accent3">
              <a:lumMod val="20000"/>
              <a:lumOff val="80000"/>
            </a:schemeClr>
          </a:solidFill>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just"/>
            <a:r>
              <a:rPr lang="ro-RO" sz="1400" dirty="0">
                <a:solidFill>
                  <a:schemeClr val="tx2">
                    <a:lumMod val="75000"/>
                  </a:schemeClr>
                </a:solidFill>
              </a:rPr>
              <a:t>Acțiuni de restaurare și valorificarea sustenabilă a patrimoniului cultural, precum și crearea/modernizarea infrastructurilor conexe</a:t>
            </a:r>
          </a:p>
        </p:txBody>
      </p:sp>
      <p:pic>
        <p:nvPicPr>
          <p:cNvPr id="17" name="Picture 3" descr="D:\IURA\simbol de identitate MADRM și ADR\PNG\PNG\adrCentru\03-ADRC.png">
            <a:extLst>
              <a:ext uri="{FF2B5EF4-FFF2-40B4-BE49-F238E27FC236}">
                <a16:creationId xmlns:a16="http://schemas.microsoft.com/office/drawing/2014/main" id="{63476D04-FE04-4CC9-BC9E-16D84F8424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260649"/>
            <a:ext cx="1534855" cy="407576"/>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3">
            <a:extLst>
              <a:ext uri="{FF2B5EF4-FFF2-40B4-BE49-F238E27FC236}">
                <a16:creationId xmlns:a16="http://schemas.microsoft.com/office/drawing/2014/main" id="{26036F27-F4C0-7BDF-6FA9-C74CAC47B08E}"/>
              </a:ext>
            </a:extLst>
          </p:cNvPr>
          <p:cNvSpPr/>
          <p:nvPr/>
        </p:nvSpPr>
        <p:spPr>
          <a:xfrm>
            <a:off x="120216" y="190501"/>
            <a:ext cx="2291543" cy="720081"/>
          </a:xfrm>
          <a:custGeom>
            <a:avLst/>
            <a:gdLst/>
            <a:ahLst/>
            <a:cxnLst/>
            <a:rect l="l" t="t" r="r" b="b"/>
            <a:pathLst>
              <a:path w="5582560" h="1725941">
                <a:moveTo>
                  <a:pt x="0" y="0"/>
                </a:moveTo>
                <a:lnTo>
                  <a:pt x="5582560" y="0"/>
                </a:lnTo>
                <a:lnTo>
                  <a:pt x="5582560" y="1725942"/>
                </a:lnTo>
                <a:lnTo>
                  <a:pt x="0" y="1725942"/>
                </a:lnTo>
                <a:lnTo>
                  <a:pt x="0" y="0"/>
                </a:lnTo>
                <a:close/>
              </a:path>
            </a:pathLst>
          </a:custGeom>
          <a:blipFill>
            <a:blip r:embed="rId3"/>
            <a:stretch>
              <a:fillRect/>
            </a:stretch>
          </a:blipFill>
        </p:spPr>
      </p:sp>
    </p:spTree>
    <p:extLst>
      <p:ext uri="{BB962C8B-B14F-4D97-AF65-F5344CB8AC3E}">
        <p14:creationId xmlns:p14="http://schemas.microsoft.com/office/powerpoint/2010/main" val="808393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скругленные углы 5">
            <a:extLst>
              <a:ext uri="{FF2B5EF4-FFF2-40B4-BE49-F238E27FC236}">
                <a16:creationId xmlns:a16="http://schemas.microsoft.com/office/drawing/2014/main" id="{4BC17AF9-A0B5-4431-AB6A-1113A126F8DC}"/>
              </a:ext>
            </a:extLst>
          </p:cNvPr>
          <p:cNvSpPr/>
          <p:nvPr/>
        </p:nvSpPr>
        <p:spPr>
          <a:xfrm>
            <a:off x="251520" y="1983846"/>
            <a:ext cx="2438736" cy="1949210"/>
          </a:xfrm>
          <a:prstGeom prst="roundRect">
            <a:avLst/>
          </a:prstGeom>
          <a:solidFill>
            <a:schemeClr val="accent1">
              <a:lumMod val="40000"/>
              <a:lumOff val="60000"/>
            </a:schemeClr>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o-RO" b="1" dirty="0">
                <a:solidFill>
                  <a:srgbClr val="C00000"/>
                </a:solidFill>
              </a:rPr>
              <a:t>Măsura </a:t>
            </a:r>
            <a:r>
              <a:rPr lang="x-none" b="1" dirty="0">
                <a:solidFill>
                  <a:srgbClr val="C00000"/>
                </a:solidFill>
              </a:rPr>
              <a:t>2.3</a:t>
            </a:r>
            <a:endParaRPr lang="ro-RO" b="1" dirty="0">
              <a:solidFill>
                <a:srgbClr val="C00000"/>
              </a:solidFill>
            </a:endParaRPr>
          </a:p>
          <a:p>
            <a:r>
              <a:rPr lang="x-none" dirty="0"/>
              <a:t> </a:t>
            </a:r>
            <a:endParaRPr lang="ro-RO" dirty="0"/>
          </a:p>
          <a:p>
            <a:pPr algn="ctr"/>
            <a:r>
              <a:rPr lang="x-none" b="1" dirty="0"/>
              <a:t>Revitalizare urbană </a:t>
            </a:r>
            <a:endParaRPr lang="ro-RO" b="1" dirty="0"/>
          </a:p>
          <a:p>
            <a:pPr algn="ctr"/>
            <a:r>
              <a:rPr lang="x-none" b="1" dirty="0"/>
              <a:t>și dezvoltarea infrastructurii spațiilor publice</a:t>
            </a:r>
            <a:endParaRPr lang="ru-RU" b="1" dirty="0"/>
          </a:p>
        </p:txBody>
      </p:sp>
      <p:sp>
        <p:nvSpPr>
          <p:cNvPr id="12" name="Прямоугольник: скругленные углы 11">
            <a:extLst>
              <a:ext uri="{FF2B5EF4-FFF2-40B4-BE49-F238E27FC236}">
                <a16:creationId xmlns:a16="http://schemas.microsoft.com/office/drawing/2014/main" id="{F7765AEA-FB75-4F22-A550-0F5748B0DCF3}"/>
              </a:ext>
            </a:extLst>
          </p:cNvPr>
          <p:cNvSpPr/>
          <p:nvPr/>
        </p:nvSpPr>
        <p:spPr>
          <a:xfrm>
            <a:off x="3187814" y="2508310"/>
            <a:ext cx="2637319" cy="1045002"/>
          </a:xfrm>
          <a:prstGeom prst="roundRect">
            <a:avLst/>
          </a:prstGeom>
          <a:solidFill>
            <a:schemeClr val="accent3">
              <a:lumMod val="20000"/>
              <a:lumOff val="80000"/>
            </a:schemeClr>
          </a:solidFill>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R="0" lvl="0" algn="l" defTabSz="914400" rtl="0" eaLnBrk="1" fontAlgn="auto" latinLnBrk="0" hangingPunct="1">
              <a:lnSpc>
                <a:spcPct val="100000"/>
              </a:lnSpc>
              <a:spcBef>
                <a:spcPts val="0"/>
              </a:spcBef>
              <a:spcAft>
                <a:spcPts val="0"/>
              </a:spcAft>
              <a:buClrTx/>
              <a:buSzTx/>
              <a:tabLst/>
              <a:defRPr/>
            </a:pPr>
            <a:r>
              <a:rPr lang="x-none" dirty="0">
                <a:solidFill>
                  <a:schemeClr val="tx2">
                    <a:lumMod val="75000"/>
                  </a:schemeClr>
                </a:solidFill>
              </a:rPr>
              <a:t>Amenajarea stațiilor/parcărilor</a:t>
            </a:r>
          </a:p>
        </p:txBody>
      </p:sp>
      <p:sp>
        <p:nvSpPr>
          <p:cNvPr id="24" name="Прямоугольник: скругленные углы 23">
            <a:extLst>
              <a:ext uri="{FF2B5EF4-FFF2-40B4-BE49-F238E27FC236}">
                <a16:creationId xmlns:a16="http://schemas.microsoft.com/office/drawing/2014/main" id="{28AAD699-8889-4207-B7EB-D7138AA4E732}"/>
              </a:ext>
            </a:extLst>
          </p:cNvPr>
          <p:cNvSpPr/>
          <p:nvPr/>
        </p:nvSpPr>
        <p:spPr>
          <a:xfrm>
            <a:off x="6246686" y="3602924"/>
            <a:ext cx="2664296" cy="1180988"/>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r>
              <a:rPr lang="x-none" sz="1400" dirty="0">
                <a:solidFill>
                  <a:schemeClr val="tx2">
                    <a:lumMod val="75000"/>
                  </a:schemeClr>
                </a:solidFill>
              </a:rPr>
              <a:t>Acțiuni ce presupun valorificarea, conservarea și protejarea fondului cultural ca factor al dezvoltării și identității teritoriale</a:t>
            </a:r>
            <a:endParaRPr lang="ru-RU" sz="1400" dirty="0">
              <a:solidFill>
                <a:schemeClr val="tx2">
                  <a:lumMod val="75000"/>
                </a:schemeClr>
              </a:solidFill>
            </a:endParaRPr>
          </a:p>
        </p:txBody>
      </p:sp>
      <p:sp>
        <p:nvSpPr>
          <p:cNvPr id="28"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268045" y="2596041"/>
            <a:ext cx="2646264" cy="713537"/>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r>
              <a:rPr lang="x-none" sz="1400" dirty="0">
                <a:solidFill>
                  <a:schemeClr val="tx2">
                    <a:lumMod val="75000"/>
                  </a:schemeClr>
                </a:solidFill>
              </a:rPr>
              <a:t>Acțiuni de reabilitare și asigurare a calității locuirii în cartierele constituite</a:t>
            </a:r>
          </a:p>
        </p:txBody>
      </p:sp>
      <p:cxnSp>
        <p:nvCxnSpPr>
          <p:cNvPr id="37" name="Прямая соединительная линия 36">
            <a:extLst>
              <a:ext uri="{FF2B5EF4-FFF2-40B4-BE49-F238E27FC236}">
                <a16:creationId xmlns:a16="http://schemas.microsoft.com/office/drawing/2014/main" id="{933484E3-91A6-4405-ACC1-451FEDCE358B}"/>
              </a:ext>
            </a:extLst>
          </p:cNvPr>
          <p:cNvCxnSpPr>
            <a:cxnSpLocks/>
          </p:cNvCxnSpPr>
          <p:nvPr/>
        </p:nvCxnSpPr>
        <p:spPr>
          <a:xfrm>
            <a:off x="2771800" y="2949121"/>
            <a:ext cx="224093" cy="0"/>
          </a:xfrm>
          <a:prstGeom prst="line">
            <a:avLst/>
          </a:prstGeom>
          <a:ln/>
        </p:spPr>
        <p:style>
          <a:lnRef idx="1">
            <a:schemeClr val="dk1"/>
          </a:lnRef>
          <a:fillRef idx="0">
            <a:schemeClr val="dk1"/>
          </a:fillRef>
          <a:effectRef idx="0">
            <a:schemeClr val="dk1"/>
          </a:effectRef>
          <a:fontRef idx="minor">
            <a:schemeClr val="tx1"/>
          </a:fontRef>
        </p:style>
      </p:cxnSp>
      <p:sp>
        <p:nvSpPr>
          <p:cNvPr id="42" name="Левая круглая скобка 41">
            <a:extLst>
              <a:ext uri="{FF2B5EF4-FFF2-40B4-BE49-F238E27FC236}">
                <a16:creationId xmlns:a16="http://schemas.microsoft.com/office/drawing/2014/main" id="{3637C262-330C-42D3-8CB5-C649176DA20F}"/>
              </a:ext>
            </a:extLst>
          </p:cNvPr>
          <p:cNvSpPr/>
          <p:nvPr/>
        </p:nvSpPr>
        <p:spPr>
          <a:xfrm>
            <a:off x="3064857" y="1720081"/>
            <a:ext cx="51348" cy="2520279"/>
          </a:xfrm>
          <a:prstGeom prst="leftBracket">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graphicFrame>
        <p:nvGraphicFramePr>
          <p:cNvPr id="3" name="Таблица 4">
            <a:extLst>
              <a:ext uri="{FF2B5EF4-FFF2-40B4-BE49-F238E27FC236}">
                <a16:creationId xmlns:a16="http://schemas.microsoft.com/office/drawing/2014/main" id="{B33F737C-2960-47A0-BBFD-2580BB880343}"/>
              </a:ext>
            </a:extLst>
          </p:cNvPr>
          <p:cNvGraphicFramePr>
            <a:graphicFrameLocks noGrp="1"/>
          </p:cNvGraphicFramePr>
          <p:nvPr>
            <p:extLst>
              <p:ext uri="{D42A27DB-BD31-4B8C-83A1-F6EECF244321}">
                <p14:modId xmlns:p14="http://schemas.microsoft.com/office/powerpoint/2010/main" val="4233975363"/>
              </p:ext>
            </p:extLst>
          </p:nvPr>
        </p:nvGraphicFramePr>
        <p:xfrm>
          <a:off x="1043608" y="5295096"/>
          <a:ext cx="7416824" cy="1402080"/>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1564181507"/>
                    </a:ext>
                  </a:extLst>
                </a:gridCol>
                <a:gridCol w="1508661">
                  <a:extLst>
                    <a:ext uri="{9D8B030D-6E8A-4147-A177-3AD203B41FA5}">
                      <a16:colId xmlns:a16="http://schemas.microsoft.com/office/drawing/2014/main" val="2837921980"/>
                    </a:ext>
                  </a:extLst>
                </a:gridCol>
                <a:gridCol w="1893717">
                  <a:extLst>
                    <a:ext uri="{9D8B030D-6E8A-4147-A177-3AD203B41FA5}">
                      <a16:colId xmlns:a16="http://schemas.microsoft.com/office/drawing/2014/main" val="442928301"/>
                    </a:ext>
                  </a:extLst>
                </a:gridCol>
                <a:gridCol w="1854206">
                  <a:extLst>
                    <a:ext uri="{9D8B030D-6E8A-4147-A177-3AD203B41FA5}">
                      <a16:colId xmlns:a16="http://schemas.microsoft.com/office/drawing/2014/main" val="3322293279"/>
                    </a:ext>
                  </a:extLst>
                </a:gridCol>
              </a:tblGrid>
              <a:tr h="510168">
                <a:tc>
                  <a:txBody>
                    <a:bodyPr/>
                    <a:lstStyle/>
                    <a:p>
                      <a:pPr algn="ctr"/>
                      <a:r>
                        <a:rPr lang="x-none" sz="1600"/>
                        <a:t>Aplicanți</a:t>
                      </a:r>
                      <a:r>
                        <a:rPr lang="en-US" sz="1600" dirty="0"/>
                        <a:t> /</a:t>
                      </a:r>
                      <a:r>
                        <a:rPr lang="en-US" sz="1600" baseline="0" dirty="0"/>
                        <a:t> </a:t>
                      </a:r>
                      <a:r>
                        <a:rPr lang="en-US" sz="1600" baseline="0" dirty="0" err="1"/>
                        <a:t>Parteneri</a:t>
                      </a:r>
                      <a:endParaRPr lang="ru-RU" sz="1600" dirty="0"/>
                    </a:p>
                  </a:txBody>
                  <a:tcPr anchor="ctr"/>
                </a:tc>
                <a:tc>
                  <a:txBody>
                    <a:bodyPr/>
                    <a:lstStyle/>
                    <a:p>
                      <a:pPr algn="ctr"/>
                      <a:r>
                        <a:rPr lang="ro-RO" sz="1600" b="1" dirty="0"/>
                        <a:t>Termen de implementare</a:t>
                      </a:r>
                      <a:endParaRPr lang="en-US" sz="1600" b="1" dirty="0"/>
                    </a:p>
                  </a:txBody>
                  <a:tcPr anchor="ctr"/>
                </a:tc>
                <a:tc>
                  <a:txBody>
                    <a:bodyPr/>
                    <a:lstStyle/>
                    <a:p>
                      <a:pPr algn="ctr"/>
                      <a:r>
                        <a:rPr lang="x-none" sz="1600" dirty="0"/>
                        <a:t>Buget</a:t>
                      </a:r>
                      <a:endParaRPr lang="ru-RU" sz="1600" dirty="0"/>
                    </a:p>
                  </a:txBody>
                  <a:tcPr anchor="ctr"/>
                </a:tc>
                <a:tc>
                  <a:txBody>
                    <a:bodyPr/>
                    <a:lstStyle/>
                    <a:p>
                      <a:pPr algn="ctr"/>
                      <a:r>
                        <a:rPr lang="ro-RO" sz="1600" dirty="0"/>
                        <a:t>C</a:t>
                      </a:r>
                      <a:r>
                        <a:rPr lang="x-none" sz="1600"/>
                        <a:t>ofinanțare</a:t>
                      </a:r>
                      <a:endParaRPr lang="ru-RU" sz="1600" dirty="0"/>
                    </a:p>
                  </a:txBody>
                  <a:tcPr anchor="ctr"/>
                </a:tc>
                <a:extLst>
                  <a:ext uri="{0D108BD9-81ED-4DB2-BD59-A6C34878D82A}">
                    <a16:rowId xmlns:a16="http://schemas.microsoft.com/office/drawing/2014/main" val="898941403"/>
                  </a:ext>
                </a:extLst>
              </a:tr>
              <a:tr h="540157">
                <a:tc>
                  <a:txBody>
                    <a:bodyPr/>
                    <a:lstStyle/>
                    <a:p>
                      <a:pPr algn="ctr"/>
                      <a:r>
                        <a:rPr lang="x-none" sz="1600" dirty="0">
                          <a:solidFill>
                            <a:schemeClr val="tx2">
                              <a:lumMod val="75000"/>
                            </a:schemeClr>
                          </a:solidFill>
                        </a:rPr>
                        <a:t>Orașe care dispun de Programe de revitalizare urbană</a:t>
                      </a:r>
                      <a:endParaRPr lang="ru-RU" sz="1600" dirty="0">
                        <a:solidFill>
                          <a:schemeClr val="tx2">
                            <a:lumMod val="75000"/>
                          </a:schemeClr>
                        </a:solidFill>
                      </a:endParaRPr>
                    </a:p>
                  </a:txBody>
                  <a:tcPr/>
                </a:tc>
                <a:tc>
                  <a:txBody>
                    <a:bodyPr/>
                    <a:lstStyle/>
                    <a:p>
                      <a:pPr algn="ctr"/>
                      <a:r>
                        <a:rPr lang="ro-RO" sz="1600" dirty="0">
                          <a:solidFill>
                            <a:schemeClr val="tx2">
                              <a:lumMod val="75000"/>
                            </a:schemeClr>
                          </a:solidFill>
                        </a:rPr>
                        <a:t>24 luni</a:t>
                      </a:r>
                      <a:endParaRPr lang="ru-RU" sz="1600" dirty="0">
                        <a:solidFill>
                          <a:schemeClr val="tx2">
                            <a:lumMod val="75000"/>
                          </a:schemeClr>
                        </a:solidFill>
                      </a:endParaRPr>
                    </a:p>
                  </a:txBody>
                  <a:tcPr anchor="ctr"/>
                </a:tc>
                <a:tc>
                  <a:txBody>
                    <a:bodyPr/>
                    <a:lstStyle/>
                    <a:p>
                      <a:pPr algn="ctr"/>
                      <a:r>
                        <a:rPr lang="ro-RO" sz="1600" dirty="0">
                          <a:solidFill>
                            <a:schemeClr val="tx2">
                              <a:lumMod val="75000"/>
                            </a:schemeClr>
                          </a:solidFill>
                        </a:rPr>
                        <a:t>10</a:t>
                      </a:r>
                      <a:r>
                        <a:rPr lang="x-none" sz="1600" dirty="0">
                          <a:solidFill>
                            <a:schemeClr val="tx2">
                              <a:lumMod val="75000"/>
                            </a:schemeClr>
                          </a:solidFill>
                        </a:rPr>
                        <a:t> – </a:t>
                      </a:r>
                      <a:r>
                        <a:rPr lang="ro-RO" sz="1600" dirty="0">
                          <a:solidFill>
                            <a:schemeClr val="tx2">
                              <a:lumMod val="75000"/>
                            </a:schemeClr>
                          </a:solidFill>
                        </a:rPr>
                        <a:t>3</a:t>
                      </a:r>
                      <a:r>
                        <a:rPr lang="x-none" sz="1600" dirty="0">
                          <a:solidFill>
                            <a:schemeClr val="tx2">
                              <a:lumMod val="75000"/>
                            </a:schemeClr>
                          </a:solidFill>
                        </a:rPr>
                        <a:t>0 mln lei</a:t>
                      </a:r>
                      <a:endParaRPr lang="ru-RU" sz="1600" dirty="0">
                        <a:solidFill>
                          <a:schemeClr val="tx2">
                            <a:lumMod val="75000"/>
                          </a:schemeClr>
                        </a:solidFill>
                      </a:endParaRPr>
                    </a:p>
                  </a:txBody>
                  <a:tcPr anchor="ctr"/>
                </a:tc>
                <a:tc>
                  <a:txBody>
                    <a:bodyPr/>
                    <a:lstStyle/>
                    <a:p>
                      <a:pPr algn="ctr"/>
                      <a:r>
                        <a:rPr lang="ro-RO" sz="1600" dirty="0">
                          <a:solidFill>
                            <a:schemeClr val="tx2">
                              <a:lumMod val="75000"/>
                            </a:schemeClr>
                          </a:solidFill>
                        </a:rPr>
                        <a:t>minim </a:t>
                      </a:r>
                      <a:r>
                        <a:rPr lang="x-none" sz="1600" dirty="0">
                          <a:solidFill>
                            <a:schemeClr val="tx2">
                              <a:lumMod val="75000"/>
                            </a:schemeClr>
                          </a:solidFill>
                        </a:rPr>
                        <a:t>10%</a:t>
                      </a:r>
                      <a:endParaRPr lang="ru-RU" sz="1600" dirty="0">
                        <a:solidFill>
                          <a:schemeClr val="tx2">
                            <a:lumMod val="75000"/>
                          </a:schemeClr>
                        </a:solidFill>
                      </a:endParaRPr>
                    </a:p>
                  </a:txBody>
                  <a:tcPr anchor="ctr"/>
                </a:tc>
                <a:extLst>
                  <a:ext uri="{0D108BD9-81ED-4DB2-BD59-A6C34878D82A}">
                    <a16:rowId xmlns:a16="http://schemas.microsoft.com/office/drawing/2014/main" val="3260559177"/>
                  </a:ext>
                </a:extLst>
              </a:tr>
            </a:tbl>
          </a:graphicData>
        </a:graphic>
      </p:graphicFrame>
      <p:sp>
        <p:nvSpPr>
          <p:cNvPr id="5" name="Прямоугольник: скругленные углы 4">
            <a:extLst>
              <a:ext uri="{FF2B5EF4-FFF2-40B4-BE49-F238E27FC236}">
                <a16:creationId xmlns:a16="http://schemas.microsoft.com/office/drawing/2014/main" id="{136C3CE6-FB45-4EB1-803B-1A0A534D24DF}"/>
              </a:ext>
            </a:extLst>
          </p:cNvPr>
          <p:cNvSpPr/>
          <p:nvPr/>
        </p:nvSpPr>
        <p:spPr>
          <a:xfrm>
            <a:off x="3187815" y="1272217"/>
            <a:ext cx="2637319" cy="1045002"/>
          </a:xfrm>
          <a:prstGeom prst="roundRect">
            <a:avLst/>
          </a:prstGeom>
          <a:solidFill>
            <a:schemeClr val="accent3">
              <a:lumMod val="20000"/>
              <a:lumOff val="80000"/>
            </a:schemeClr>
          </a:solidFill>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defRPr/>
            </a:pPr>
            <a:r>
              <a:rPr lang="x-none" dirty="0">
                <a:solidFill>
                  <a:schemeClr val="tx2">
                    <a:lumMod val="75000"/>
                  </a:schemeClr>
                </a:solidFill>
              </a:rPr>
              <a:t>Amenajarea zonelor de agrement/parcuri/alei/</a:t>
            </a:r>
            <a:br>
              <a:rPr lang="ro-RO" dirty="0">
                <a:solidFill>
                  <a:schemeClr val="tx2">
                    <a:lumMod val="75000"/>
                  </a:schemeClr>
                </a:solidFill>
              </a:rPr>
            </a:br>
            <a:r>
              <a:rPr lang="x-none" dirty="0">
                <a:solidFill>
                  <a:schemeClr val="tx2">
                    <a:lumMod val="75000"/>
                  </a:schemeClr>
                </a:solidFill>
              </a:rPr>
              <a:t>spații publice</a:t>
            </a:r>
          </a:p>
        </p:txBody>
      </p:sp>
      <p:sp>
        <p:nvSpPr>
          <p:cNvPr id="4" name="Прямоугольник: скругленные углы 3">
            <a:extLst>
              <a:ext uri="{FF2B5EF4-FFF2-40B4-BE49-F238E27FC236}">
                <a16:creationId xmlns:a16="http://schemas.microsoft.com/office/drawing/2014/main" id="{4E23EE89-C219-4BDB-98D3-E5639A1D36BC}"/>
              </a:ext>
            </a:extLst>
          </p:cNvPr>
          <p:cNvSpPr/>
          <p:nvPr/>
        </p:nvSpPr>
        <p:spPr>
          <a:xfrm>
            <a:off x="3187814" y="3738910"/>
            <a:ext cx="2637319" cy="1045002"/>
          </a:xfrm>
          <a:prstGeom prst="roundRect">
            <a:avLst/>
          </a:prstGeom>
          <a:solidFill>
            <a:schemeClr val="accent3">
              <a:lumMod val="20000"/>
              <a:lumOff val="80000"/>
            </a:schemeClr>
          </a:solidFill>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defRPr/>
            </a:pPr>
            <a:r>
              <a:rPr lang="x-none" dirty="0">
                <a:solidFill>
                  <a:schemeClr val="tx2">
                    <a:lumMod val="75000"/>
                  </a:schemeClr>
                </a:solidFill>
              </a:rPr>
              <a:t>Amenajarea complexelor multifuncționale</a:t>
            </a:r>
          </a:p>
        </p:txBody>
      </p:sp>
      <p:sp>
        <p:nvSpPr>
          <p:cNvPr id="8" name="Прямоугольник: скругленные углы 7">
            <a:extLst>
              <a:ext uri="{FF2B5EF4-FFF2-40B4-BE49-F238E27FC236}">
                <a16:creationId xmlns:a16="http://schemas.microsoft.com/office/drawing/2014/main" id="{8C2BA9CD-D62F-4E77-99F4-6F5D05C1223F}"/>
              </a:ext>
            </a:extLst>
          </p:cNvPr>
          <p:cNvSpPr/>
          <p:nvPr/>
        </p:nvSpPr>
        <p:spPr>
          <a:xfrm>
            <a:off x="6246686" y="1272216"/>
            <a:ext cx="2664296" cy="960329"/>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r>
              <a:rPr lang="x-none" sz="1400" dirty="0">
                <a:solidFill>
                  <a:schemeClr val="tx2">
                    <a:lumMod val="75000"/>
                  </a:schemeClr>
                </a:solidFill>
              </a:rPr>
              <a:t>Acțiuni ce țin de reprofilarea și dezvoltarea unor centre de servicii, afaceri, cultură, comunicare/media, educație</a:t>
            </a:r>
          </a:p>
        </p:txBody>
      </p:sp>
      <p:sp>
        <p:nvSpPr>
          <p:cNvPr id="9" name="Левая круглая скобка 8">
            <a:extLst>
              <a:ext uri="{FF2B5EF4-FFF2-40B4-BE49-F238E27FC236}">
                <a16:creationId xmlns:a16="http://schemas.microsoft.com/office/drawing/2014/main" id="{09CB046B-6036-44E4-B3F5-42F4233F81D5}"/>
              </a:ext>
            </a:extLst>
          </p:cNvPr>
          <p:cNvSpPr/>
          <p:nvPr/>
        </p:nvSpPr>
        <p:spPr>
          <a:xfrm>
            <a:off x="6127179" y="1720080"/>
            <a:ext cx="58224" cy="2520280"/>
          </a:xfrm>
          <a:prstGeom prst="leftBracket">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
        <p:nvSpPr>
          <p:cNvPr id="14" name="Заголовок 1"/>
          <p:cNvSpPr txBox="1">
            <a:spLocks/>
          </p:cNvSpPr>
          <p:nvPr/>
        </p:nvSpPr>
        <p:spPr>
          <a:xfrm>
            <a:off x="590872" y="476671"/>
            <a:ext cx="8229600" cy="7200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o-RO" sz="2800" dirty="0">
                <a:solidFill>
                  <a:schemeClr val="tx2"/>
                </a:solidFill>
              </a:rPr>
              <a:t>P</a:t>
            </a:r>
            <a:r>
              <a:rPr lang="en-US" sz="2800" dirty="0" err="1">
                <a:solidFill>
                  <a:schemeClr val="tx2"/>
                </a:solidFill>
              </a:rPr>
              <a:t>rogram</a:t>
            </a:r>
            <a:r>
              <a:rPr lang="en-US" sz="2800" dirty="0">
                <a:solidFill>
                  <a:schemeClr val="tx2"/>
                </a:solidFill>
              </a:rPr>
              <a:t> </a:t>
            </a:r>
            <a:r>
              <a:rPr lang="ro-RO" sz="2800" dirty="0">
                <a:solidFill>
                  <a:schemeClr val="tx2"/>
                </a:solidFill>
              </a:rPr>
              <a:t>2</a:t>
            </a:r>
            <a:r>
              <a:rPr lang="en-US" sz="2800" dirty="0">
                <a:solidFill>
                  <a:schemeClr val="tx2"/>
                </a:solidFill>
              </a:rPr>
              <a:t>: </a:t>
            </a:r>
            <a:r>
              <a:rPr lang="ro-RO" sz="2800" b="1" dirty="0">
                <a:solidFill>
                  <a:schemeClr val="tx2"/>
                </a:solidFill>
              </a:rPr>
              <a:t>DEZVOLTARE URBANĂ</a:t>
            </a:r>
            <a:r>
              <a:rPr lang="en-US" sz="2800" dirty="0"/>
              <a:t>             </a:t>
            </a:r>
          </a:p>
        </p:txBody>
      </p:sp>
      <p:pic>
        <p:nvPicPr>
          <p:cNvPr id="16" name="Picture 3" descr="D:\IURA\simbol de identitate MADRM și ADR\PNG\PNG\adrCentru\03-ADRC.png">
            <a:extLst>
              <a:ext uri="{FF2B5EF4-FFF2-40B4-BE49-F238E27FC236}">
                <a16:creationId xmlns:a16="http://schemas.microsoft.com/office/drawing/2014/main" id="{63476D04-FE04-4CC9-BC9E-16D84F8424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260649"/>
            <a:ext cx="1534855" cy="407576"/>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3">
            <a:extLst>
              <a:ext uri="{FF2B5EF4-FFF2-40B4-BE49-F238E27FC236}">
                <a16:creationId xmlns:a16="http://schemas.microsoft.com/office/drawing/2014/main" id="{C6AE00E5-ECC7-C2A6-29B9-F2441A58512D}"/>
              </a:ext>
            </a:extLst>
          </p:cNvPr>
          <p:cNvSpPr/>
          <p:nvPr/>
        </p:nvSpPr>
        <p:spPr>
          <a:xfrm>
            <a:off x="120217" y="190501"/>
            <a:ext cx="2147528" cy="720081"/>
          </a:xfrm>
          <a:custGeom>
            <a:avLst/>
            <a:gdLst/>
            <a:ahLst/>
            <a:cxnLst/>
            <a:rect l="l" t="t" r="r" b="b"/>
            <a:pathLst>
              <a:path w="5582560" h="1725941">
                <a:moveTo>
                  <a:pt x="0" y="0"/>
                </a:moveTo>
                <a:lnTo>
                  <a:pt x="5582560" y="0"/>
                </a:lnTo>
                <a:lnTo>
                  <a:pt x="5582560" y="1725942"/>
                </a:lnTo>
                <a:lnTo>
                  <a:pt x="0" y="1725942"/>
                </a:lnTo>
                <a:lnTo>
                  <a:pt x="0" y="0"/>
                </a:lnTo>
                <a:close/>
              </a:path>
            </a:pathLst>
          </a:custGeom>
          <a:blipFill>
            <a:blip r:embed="rId3"/>
            <a:stretch>
              <a:fillRect/>
            </a:stretch>
          </a:blipFill>
        </p:spPr>
      </p:sp>
    </p:spTree>
    <p:extLst>
      <p:ext uri="{BB962C8B-B14F-4D97-AF65-F5344CB8AC3E}">
        <p14:creationId xmlns:p14="http://schemas.microsoft.com/office/powerpoint/2010/main" val="1332703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199" y="692695"/>
            <a:ext cx="8313951" cy="720081"/>
          </a:xfrm>
        </p:spPr>
        <p:txBody>
          <a:bodyPr>
            <a:normAutofit fontScale="90000"/>
          </a:bodyPr>
          <a:lstStyle/>
          <a:p>
            <a:br>
              <a:rPr lang="x-none" dirty="0"/>
            </a:br>
            <a:br>
              <a:rPr lang="x-none" dirty="0"/>
            </a:br>
            <a:br>
              <a:rPr lang="x-none" dirty="0"/>
            </a:br>
            <a:r>
              <a:rPr lang="en-US" sz="3100" dirty="0">
                <a:solidFill>
                  <a:schemeClr val="tx2"/>
                </a:solidFill>
              </a:rPr>
              <a:t>Program 3: </a:t>
            </a:r>
            <a:r>
              <a:rPr lang="en-US" sz="3100" b="1" dirty="0">
                <a:solidFill>
                  <a:schemeClr val="tx2"/>
                </a:solidFill>
              </a:rPr>
              <a:t>INFRASTRUCTURA REGIONAL</a:t>
            </a:r>
            <a:r>
              <a:rPr lang="x-none" sz="3100" b="1">
                <a:solidFill>
                  <a:schemeClr val="tx2"/>
                </a:solidFill>
              </a:rPr>
              <a:t>Ă</a:t>
            </a:r>
            <a:br>
              <a:rPr lang="x-none" sz="3100" dirty="0">
                <a:solidFill>
                  <a:schemeClr val="tx2"/>
                </a:solidFill>
              </a:rPr>
            </a:br>
            <a:br>
              <a:rPr lang="x-none" dirty="0">
                <a:solidFill>
                  <a:schemeClr val="tx2"/>
                </a:solidFill>
              </a:rPr>
            </a:br>
            <a:br>
              <a:rPr lang="x-none" dirty="0"/>
            </a:br>
            <a:r>
              <a:rPr lang="en-US" dirty="0"/>
              <a:t>                </a:t>
            </a:r>
          </a:p>
        </p:txBody>
      </p:sp>
      <p:graphicFrame>
        <p:nvGraphicFramePr>
          <p:cNvPr id="8" name="Таблица 7"/>
          <p:cNvGraphicFramePr>
            <a:graphicFrameLocks noGrp="1"/>
          </p:cNvGraphicFramePr>
          <p:nvPr>
            <p:extLst>
              <p:ext uri="{D42A27DB-BD31-4B8C-83A1-F6EECF244321}">
                <p14:modId xmlns:p14="http://schemas.microsoft.com/office/powerpoint/2010/main" val="2752932926"/>
              </p:ext>
            </p:extLst>
          </p:nvPr>
        </p:nvGraphicFramePr>
        <p:xfrm>
          <a:off x="683568" y="5233163"/>
          <a:ext cx="7848873" cy="949960"/>
        </p:xfrm>
        <a:graphic>
          <a:graphicData uri="http://schemas.openxmlformats.org/drawingml/2006/table">
            <a:tbl>
              <a:tblPr firstRow="1" bandRow="1">
                <a:tableStyleId>{5C22544A-7EE6-4342-B048-85BDC9FD1C3A}</a:tableStyleId>
              </a:tblPr>
              <a:tblGrid>
                <a:gridCol w="2093033">
                  <a:extLst>
                    <a:ext uri="{9D8B030D-6E8A-4147-A177-3AD203B41FA5}">
                      <a16:colId xmlns:a16="http://schemas.microsoft.com/office/drawing/2014/main" val="3754608223"/>
                    </a:ext>
                  </a:extLst>
                </a:gridCol>
                <a:gridCol w="2093033">
                  <a:extLst>
                    <a:ext uri="{9D8B030D-6E8A-4147-A177-3AD203B41FA5}">
                      <a16:colId xmlns:a16="http://schemas.microsoft.com/office/drawing/2014/main" val="2569902010"/>
                    </a:ext>
                  </a:extLst>
                </a:gridCol>
                <a:gridCol w="1794028">
                  <a:extLst>
                    <a:ext uri="{9D8B030D-6E8A-4147-A177-3AD203B41FA5}">
                      <a16:colId xmlns:a16="http://schemas.microsoft.com/office/drawing/2014/main" val="866453181"/>
                    </a:ext>
                  </a:extLst>
                </a:gridCol>
                <a:gridCol w="1868779">
                  <a:extLst>
                    <a:ext uri="{9D8B030D-6E8A-4147-A177-3AD203B41FA5}">
                      <a16:colId xmlns:a16="http://schemas.microsoft.com/office/drawing/2014/main" val="3482302380"/>
                    </a:ext>
                  </a:extLst>
                </a:gridCol>
              </a:tblGrid>
              <a:tr h="370840">
                <a:tc>
                  <a:txBody>
                    <a:bodyPr/>
                    <a:lstStyle/>
                    <a:p>
                      <a:pPr algn="ctr"/>
                      <a:r>
                        <a:rPr lang="x-none" sz="1600"/>
                        <a:t>Aplicanți </a:t>
                      </a:r>
                      <a:r>
                        <a:rPr lang="en-US" sz="1600" dirty="0"/>
                        <a:t>/ </a:t>
                      </a:r>
                      <a:r>
                        <a:rPr lang="en-US" sz="1600" dirty="0" err="1"/>
                        <a:t>Parteneri</a:t>
                      </a:r>
                      <a:endParaRPr lang="en-US" sz="1600" dirty="0"/>
                    </a:p>
                  </a:txBody>
                  <a:tcPr/>
                </a:tc>
                <a:tc>
                  <a:txBody>
                    <a:bodyPr/>
                    <a:lstStyle/>
                    <a:p>
                      <a:pPr algn="ctr"/>
                      <a:r>
                        <a:rPr lang="ro-RO" sz="1600" b="1" dirty="0"/>
                        <a:t>Termen de implementare</a:t>
                      </a:r>
                      <a:endParaRPr lang="en-US" sz="1600" b="1" dirty="0"/>
                    </a:p>
                  </a:txBody>
                  <a:tcPr/>
                </a:tc>
                <a:tc>
                  <a:txBody>
                    <a:bodyPr/>
                    <a:lstStyle/>
                    <a:p>
                      <a:pPr algn="ctr"/>
                      <a:r>
                        <a:rPr lang="x-none" sz="1600" dirty="0"/>
                        <a:t>Buget</a:t>
                      </a:r>
                      <a:endParaRPr lang="en-US" sz="1600" dirty="0"/>
                    </a:p>
                  </a:txBody>
                  <a:tcPr/>
                </a:tc>
                <a:tc>
                  <a:txBody>
                    <a:bodyPr/>
                    <a:lstStyle/>
                    <a:p>
                      <a:pPr algn="ctr"/>
                      <a:r>
                        <a:rPr lang="x-none" sz="1600" dirty="0"/>
                        <a:t>Cofinanțare</a:t>
                      </a:r>
                      <a:endParaRPr lang="en-US" sz="1600" dirty="0"/>
                    </a:p>
                  </a:txBody>
                  <a:tcPr/>
                </a:tc>
                <a:extLst>
                  <a:ext uri="{0D108BD9-81ED-4DB2-BD59-A6C34878D82A}">
                    <a16:rowId xmlns:a16="http://schemas.microsoft.com/office/drawing/2014/main" val="404322578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1600" dirty="0">
                          <a:solidFill>
                            <a:schemeClr val="tx2">
                              <a:lumMod val="75000"/>
                            </a:schemeClr>
                          </a:solidFill>
                        </a:rPr>
                        <a:t>APL</a:t>
                      </a:r>
                      <a:r>
                        <a:rPr lang="ro-RO" sz="1600" dirty="0">
                          <a:solidFill>
                            <a:schemeClr val="tx2">
                              <a:lumMod val="75000"/>
                            </a:schemeClr>
                          </a:solidFill>
                        </a:rPr>
                        <a:t> de nivelul I și II </a:t>
                      </a:r>
                      <a:endParaRPr lang="ro-RO" sz="1600" b="0" kern="1200" dirty="0">
                        <a:solidFill>
                          <a:schemeClr val="tx2">
                            <a:lumMod val="75000"/>
                          </a:schemeClr>
                        </a:solidFill>
                        <a:latin typeface="Calibri" pitchFamily="34" charset="0"/>
                        <a:ea typeface="+mn-ea"/>
                        <a:cs typeface="Calibri" pitchFamily="34" charset="0"/>
                      </a:endParaRPr>
                    </a:p>
                  </a:txBody>
                  <a:tcPr/>
                </a:tc>
                <a:tc>
                  <a:txBody>
                    <a:bodyPr/>
                    <a:lstStyle/>
                    <a:p>
                      <a:pPr algn="ctr"/>
                      <a:r>
                        <a:rPr lang="ro-RO" sz="1600" dirty="0">
                          <a:solidFill>
                            <a:schemeClr val="tx2">
                              <a:lumMod val="75000"/>
                            </a:schemeClr>
                          </a:solidFill>
                        </a:rPr>
                        <a:t>36 luni</a:t>
                      </a:r>
                      <a:endParaRPr lang="en-US" sz="1600" dirty="0">
                        <a:solidFill>
                          <a:schemeClr val="tx2">
                            <a:lumMod val="75000"/>
                          </a:schemeClr>
                        </a:solidFill>
                      </a:endParaRPr>
                    </a:p>
                  </a:txBody>
                  <a:tcPr anchor="ctr"/>
                </a:tc>
                <a:tc>
                  <a:txBody>
                    <a:bodyPr/>
                    <a:lstStyle/>
                    <a:p>
                      <a:pPr algn="ctr"/>
                      <a:r>
                        <a:rPr lang="ro-RO" sz="1600" dirty="0">
                          <a:solidFill>
                            <a:schemeClr val="tx2">
                              <a:lumMod val="75000"/>
                            </a:schemeClr>
                          </a:solidFill>
                        </a:rPr>
                        <a:t>20 </a:t>
                      </a:r>
                      <a:r>
                        <a:rPr lang="x-none" sz="1600" dirty="0">
                          <a:solidFill>
                            <a:schemeClr val="tx2">
                              <a:lumMod val="75000"/>
                            </a:schemeClr>
                          </a:solidFill>
                        </a:rPr>
                        <a:t>–</a:t>
                      </a:r>
                      <a:r>
                        <a:rPr lang="ro-RO" sz="1600" dirty="0">
                          <a:solidFill>
                            <a:schemeClr val="tx2">
                              <a:lumMod val="75000"/>
                            </a:schemeClr>
                          </a:solidFill>
                        </a:rPr>
                        <a:t> 6</a:t>
                      </a:r>
                      <a:r>
                        <a:rPr lang="x-none" sz="1600" dirty="0">
                          <a:solidFill>
                            <a:schemeClr val="tx2">
                              <a:lumMod val="75000"/>
                            </a:schemeClr>
                          </a:solidFill>
                        </a:rPr>
                        <a:t>0 mln</a:t>
                      </a:r>
                      <a:r>
                        <a:rPr lang="en-US" sz="1600" dirty="0">
                          <a:solidFill>
                            <a:schemeClr val="tx2">
                              <a:lumMod val="75000"/>
                            </a:schemeClr>
                          </a:solidFill>
                        </a:rPr>
                        <a:t> lei</a:t>
                      </a:r>
                    </a:p>
                  </a:txBody>
                  <a:tcPr anchor="ctr"/>
                </a:tc>
                <a:tc>
                  <a:txBody>
                    <a:bodyPr/>
                    <a:lstStyle/>
                    <a:p>
                      <a:pPr algn="ctr"/>
                      <a:r>
                        <a:rPr lang="ro-RO" sz="1600" dirty="0">
                          <a:solidFill>
                            <a:schemeClr val="tx2">
                              <a:lumMod val="75000"/>
                            </a:schemeClr>
                          </a:solidFill>
                        </a:rPr>
                        <a:t>minim </a:t>
                      </a:r>
                      <a:r>
                        <a:rPr lang="x-none" sz="1600" dirty="0">
                          <a:solidFill>
                            <a:schemeClr val="tx2">
                              <a:lumMod val="75000"/>
                            </a:schemeClr>
                          </a:solidFill>
                        </a:rPr>
                        <a:t>10%</a:t>
                      </a:r>
                      <a:endParaRPr lang="en-US" sz="1600" dirty="0">
                        <a:solidFill>
                          <a:schemeClr val="tx2">
                            <a:lumMod val="75000"/>
                          </a:schemeClr>
                        </a:solidFill>
                      </a:endParaRPr>
                    </a:p>
                  </a:txBody>
                  <a:tcPr anchor="ctr"/>
                </a:tc>
                <a:extLst>
                  <a:ext uri="{0D108BD9-81ED-4DB2-BD59-A6C34878D82A}">
                    <a16:rowId xmlns:a16="http://schemas.microsoft.com/office/drawing/2014/main" val="3583400815"/>
                  </a:ext>
                </a:extLst>
              </a:tr>
            </a:tbl>
          </a:graphicData>
        </a:graphic>
      </p:graphicFrame>
      <p:sp>
        <p:nvSpPr>
          <p:cNvPr id="24" name="Прямоугольник: скругленные углы 5">
            <a:extLst>
              <a:ext uri="{FF2B5EF4-FFF2-40B4-BE49-F238E27FC236}">
                <a16:creationId xmlns:a16="http://schemas.microsoft.com/office/drawing/2014/main" id="{4BC17AF9-A0B5-4431-AB6A-1113A126F8DC}"/>
              </a:ext>
            </a:extLst>
          </p:cNvPr>
          <p:cNvSpPr/>
          <p:nvPr/>
        </p:nvSpPr>
        <p:spPr>
          <a:xfrm>
            <a:off x="344983" y="2204864"/>
            <a:ext cx="2291544" cy="1755064"/>
          </a:xfrm>
          <a:prstGeom prst="roundRect">
            <a:avLst/>
          </a:prstGeom>
          <a:solidFill>
            <a:schemeClr val="accent1">
              <a:lumMod val="40000"/>
              <a:lumOff val="60000"/>
            </a:schemeClr>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o-RO" b="1" dirty="0">
                <a:solidFill>
                  <a:srgbClr val="C00000"/>
                </a:solidFill>
              </a:rPr>
              <a:t>Măsura 3.1</a:t>
            </a:r>
          </a:p>
          <a:p>
            <a:pPr algn="ctr"/>
            <a:br>
              <a:rPr lang="ro-RO" b="1" dirty="0"/>
            </a:br>
            <a:r>
              <a:rPr lang="en-US" b="1" dirty="0" err="1"/>
              <a:t>Aprovizionarea</a:t>
            </a:r>
            <a:r>
              <a:rPr lang="en-US" b="1" dirty="0"/>
              <a:t>  cu </a:t>
            </a:r>
            <a:r>
              <a:rPr lang="en-US" b="1" dirty="0" err="1"/>
              <a:t>Ap</a:t>
            </a:r>
            <a:r>
              <a:rPr lang="x-none" b="1" dirty="0"/>
              <a:t>ă și Sanitație</a:t>
            </a:r>
            <a:endParaRPr lang="ru-RU" b="1" dirty="0"/>
          </a:p>
        </p:txBody>
      </p:sp>
      <p:sp>
        <p:nvSpPr>
          <p:cNvPr id="31" name="Прямоугольник: скругленные углы 11">
            <a:extLst>
              <a:ext uri="{FF2B5EF4-FFF2-40B4-BE49-F238E27FC236}">
                <a16:creationId xmlns:a16="http://schemas.microsoft.com/office/drawing/2014/main" id="{F7765AEA-FB75-4F22-A550-0F5748B0DCF3}"/>
              </a:ext>
            </a:extLst>
          </p:cNvPr>
          <p:cNvSpPr/>
          <p:nvPr/>
        </p:nvSpPr>
        <p:spPr>
          <a:xfrm>
            <a:off x="2842500" y="1681478"/>
            <a:ext cx="2881628" cy="1243466"/>
          </a:xfrm>
          <a:prstGeom prst="roundRect">
            <a:avLst>
              <a:gd name="adj" fmla="val 21440"/>
            </a:avLst>
          </a:prstGeom>
          <a:solidFill>
            <a:schemeClr val="accent3">
              <a:lumMod val="20000"/>
              <a:lumOff val="80000"/>
            </a:schemeClr>
          </a:solidFill>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lang="x-none" sz="1600" dirty="0">
                <a:solidFill>
                  <a:schemeClr val="tx2">
                    <a:lumMod val="75000"/>
                  </a:schemeClr>
                </a:solidFill>
              </a:rPr>
              <a:t>Dezvoltarea sistemelor regionale  de alimentare cu apă, a epurării apei și canalizării în conformitate cu PRS</a:t>
            </a:r>
          </a:p>
        </p:txBody>
      </p:sp>
      <p:sp>
        <p:nvSpPr>
          <p:cNvPr id="34"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065364" y="1340768"/>
            <a:ext cx="2899123" cy="648072"/>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x-none" sz="1300" dirty="0">
                <a:solidFill>
                  <a:schemeClr val="tx2">
                    <a:lumMod val="75000"/>
                  </a:schemeClr>
                </a:solidFill>
              </a:rPr>
              <a:t>Construcția/modernizarea captărilor din surse de apă în vederea  potabilizării</a:t>
            </a:r>
          </a:p>
        </p:txBody>
      </p:sp>
      <p:sp>
        <p:nvSpPr>
          <p:cNvPr id="35"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063413" y="2149925"/>
            <a:ext cx="2901073" cy="414979"/>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x-none" sz="1300" dirty="0">
                <a:solidFill>
                  <a:schemeClr val="tx2">
                    <a:lumMod val="75000"/>
                  </a:schemeClr>
                </a:solidFill>
              </a:rPr>
              <a:t>Construcția/reabilitarea  stațiilor de tratare a apei potabile </a:t>
            </a:r>
          </a:p>
        </p:txBody>
      </p:sp>
      <p:sp>
        <p:nvSpPr>
          <p:cNvPr id="36"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083398" y="2725989"/>
            <a:ext cx="2881087" cy="414979"/>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x-none" sz="1300" dirty="0">
                <a:solidFill>
                  <a:schemeClr val="tx2">
                    <a:lumMod val="75000"/>
                  </a:schemeClr>
                </a:solidFill>
              </a:rPr>
              <a:t>Reablitarea / construcția de rezervoare și stații de pompare/repompare apă</a:t>
            </a:r>
          </a:p>
        </p:txBody>
      </p:sp>
      <p:sp>
        <p:nvSpPr>
          <p:cNvPr id="37"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093857" y="3302053"/>
            <a:ext cx="2870627" cy="414979"/>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x-none" sz="1300" dirty="0">
                <a:solidFill>
                  <a:schemeClr val="tx2">
                    <a:lumMod val="75000"/>
                  </a:schemeClr>
                </a:solidFill>
              </a:rPr>
              <a:t>Construcția/ reabilitarea  stațiilor de epurare a apelor uzate</a:t>
            </a:r>
          </a:p>
        </p:txBody>
      </p:sp>
      <p:sp>
        <p:nvSpPr>
          <p:cNvPr id="38"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098616" y="3878117"/>
            <a:ext cx="2865868" cy="414979"/>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x-none" sz="1300" dirty="0">
                <a:solidFill>
                  <a:schemeClr val="tx2">
                    <a:lumMod val="75000"/>
                  </a:schemeClr>
                </a:solidFill>
              </a:rPr>
              <a:t>Construcția/reabilitarea colectoarelor de apă uzată</a:t>
            </a:r>
          </a:p>
        </p:txBody>
      </p:sp>
      <p:sp>
        <p:nvSpPr>
          <p:cNvPr id="39" name="Прямоугольник: скругленные углы 11">
            <a:extLst>
              <a:ext uri="{FF2B5EF4-FFF2-40B4-BE49-F238E27FC236}">
                <a16:creationId xmlns:a16="http://schemas.microsoft.com/office/drawing/2014/main" id="{F7765AEA-FB75-4F22-A550-0F5748B0DCF3}"/>
              </a:ext>
            </a:extLst>
          </p:cNvPr>
          <p:cNvSpPr/>
          <p:nvPr/>
        </p:nvSpPr>
        <p:spPr>
          <a:xfrm>
            <a:off x="2848992" y="3059908"/>
            <a:ext cx="2875136" cy="1737244"/>
          </a:xfrm>
          <a:prstGeom prst="roundRect">
            <a:avLst/>
          </a:prstGeom>
          <a:solidFill>
            <a:schemeClr val="accent3">
              <a:lumMod val="20000"/>
              <a:lumOff val="80000"/>
            </a:schemeClr>
          </a:solidFill>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lang="x-none" sz="1600" dirty="0">
                <a:solidFill>
                  <a:schemeClr val="tx2">
                    <a:lumMod val="75000"/>
                  </a:schemeClr>
                </a:solidFill>
              </a:rPr>
              <a:t>Reabilitarea, extinderea/regionalizarea, modernizarea infrastructurii de alimentare cu apă și canalizare , dezvoltarea capacităților prestatorilor de servicii regionale</a:t>
            </a:r>
          </a:p>
        </p:txBody>
      </p:sp>
      <p:sp>
        <p:nvSpPr>
          <p:cNvPr id="40" name="Левая круглая скобка 39">
            <a:extLst>
              <a:ext uri="{FF2B5EF4-FFF2-40B4-BE49-F238E27FC236}">
                <a16:creationId xmlns:a16="http://schemas.microsoft.com/office/drawing/2014/main" id="{3637C262-330C-42D3-8CB5-C649176DA20F}"/>
              </a:ext>
            </a:extLst>
          </p:cNvPr>
          <p:cNvSpPr/>
          <p:nvPr/>
        </p:nvSpPr>
        <p:spPr>
          <a:xfrm flipH="1">
            <a:off x="5813271" y="1628800"/>
            <a:ext cx="54871" cy="3168352"/>
          </a:xfrm>
          <a:prstGeom prst="leftBracket">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
        <p:nvSpPr>
          <p:cNvPr id="48" name="Прямоугольник: скругленные углы 27">
            <a:extLst>
              <a:ext uri="{FF2B5EF4-FFF2-40B4-BE49-F238E27FC236}">
                <a16:creationId xmlns:a16="http://schemas.microsoft.com/office/drawing/2014/main" id="{3B80D01C-10A6-448E-B5FD-8746C45E4644}"/>
              </a:ext>
            </a:extLst>
          </p:cNvPr>
          <p:cNvSpPr/>
          <p:nvPr/>
        </p:nvSpPr>
        <p:spPr>
          <a:xfrm>
            <a:off x="6126254" y="4454181"/>
            <a:ext cx="2838230" cy="414979"/>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x-none" sz="1300" dirty="0">
                <a:solidFill>
                  <a:schemeClr val="tx2">
                    <a:lumMod val="75000"/>
                  </a:schemeClr>
                </a:solidFill>
              </a:rPr>
              <a:t>Construcția /reabilitarea  facilităților de epurare a nămolurilor</a:t>
            </a:r>
          </a:p>
        </p:txBody>
      </p:sp>
      <p:sp>
        <p:nvSpPr>
          <p:cNvPr id="49" name="Скругленный прямоугольник 48"/>
          <p:cNvSpPr/>
          <p:nvPr/>
        </p:nvSpPr>
        <p:spPr>
          <a:xfrm>
            <a:off x="683568" y="6381328"/>
            <a:ext cx="7848871" cy="36897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600" b="1" dirty="0">
                <a:solidFill>
                  <a:srgbClr val="FF0000"/>
                </a:solidFill>
              </a:rPr>
              <a:t>Proiectele de alimentare cu apă la care sursa este din ape subterane nu vor fi admise</a:t>
            </a:r>
            <a:endParaRPr lang="en-US" sz="1600" b="1" dirty="0">
              <a:solidFill>
                <a:srgbClr val="FF0000"/>
              </a:solidFill>
            </a:endParaRPr>
          </a:p>
        </p:txBody>
      </p:sp>
      <p:pic>
        <p:nvPicPr>
          <p:cNvPr id="17" name="Picture 3" descr="D:\IURA\simbol de identitate MADRM și ADR\PNG\PNG\adrCentru\03-ADRC.png">
            <a:extLst>
              <a:ext uri="{FF2B5EF4-FFF2-40B4-BE49-F238E27FC236}">
                <a16:creationId xmlns:a16="http://schemas.microsoft.com/office/drawing/2014/main" id="{63476D04-FE04-4CC9-BC9E-16D84F8424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183299"/>
            <a:ext cx="1750879" cy="509396"/>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a:extLst>
              <a:ext uri="{FF2B5EF4-FFF2-40B4-BE49-F238E27FC236}">
                <a16:creationId xmlns:a16="http://schemas.microsoft.com/office/drawing/2014/main" id="{CDAFE785-A5AF-2EAC-D0EF-93641420E912}"/>
              </a:ext>
            </a:extLst>
          </p:cNvPr>
          <p:cNvSpPr/>
          <p:nvPr/>
        </p:nvSpPr>
        <p:spPr>
          <a:xfrm>
            <a:off x="120216" y="190501"/>
            <a:ext cx="2291543" cy="720081"/>
          </a:xfrm>
          <a:custGeom>
            <a:avLst/>
            <a:gdLst/>
            <a:ahLst/>
            <a:cxnLst/>
            <a:rect l="l" t="t" r="r" b="b"/>
            <a:pathLst>
              <a:path w="5582560" h="1725941">
                <a:moveTo>
                  <a:pt x="0" y="0"/>
                </a:moveTo>
                <a:lnTo>
                  <a:pt x="5582560" y="0"/>
                </a:lnTo>
                <a:lnTo>
                  <a:pt x="5582560" y="1725942"/>
                </a:lnTo>
                <a:lnTo>
                  <a:pt x="0" y="1725942"/>
                </a:lnTo>
                <a:lnTo>
                  <a:pt x="0" y="0"/>
                </a:lnTo>
                <a:close/>
              </a:path>
            </a:pathLst>
          </a:custGeom>
          <a:blipFill>
            <a:blip r:embed="rId3"/>
            <a:stretch>
              <a:fillRect/>
            </a:stretch>
          </a:blipFill>
        </p:spPr>
      </p:sp>
    </p:spTree>
    <p:extLst>
      <p:ext uri="{BB962C8B-B14F-4D97-AF65-F5344CB8AC3E}">
        <p14:creationId xmlns:p14="http://schemas.microsoft.com/office/powerpoint/2010/main" val="515914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2D2F52-6B66-4246-9552-CB8AA2677AD6}"/>
              </a:ext>
            </a:extLst>
          </p:cNvPr>
          <p:cNvSpPr>
            <a:spLocks noGrp="1"/>
          </p:cNvSpPr>
          <p:nvPr>
            <p:ph type="title"/>
          </p:nvPr>
        </p:nvSpPr>
        <p:spPr>
          <a:xfrm>
            <a:off x="457200" y="188640"/>
            <a:ext cx="8229600" cy="634082"/>
          </a:xfrm>
        </p:spPr>
        <p:txBody>
          <a:bodyPr>
            <a:normAutofit/>
          </a:bodyPr>
          <a:lstStyle/>
          <a:p>
            <a:r>
              <a:rPr lang="x-none" sz="2800" b="1" dirty="0">
                <a:ln w="0"/>
                <a:solidFill>
                  <a:schemeClr val="tx2"/>
                </a:solidFill>
                <a:cs typeface="Times New Roman" panose="02020603050405020304" pitchFamily="18" charset="0"/>
              </a:rPr>
              <a:t>EXEMPLE DE INDICATORI </a:t>
            </a:r>
            <a:endParaRPr lang="ru-RU" sz="2800" b="1" dirty="0">
              <a:ln w="0"/>
              <a:solidFill>
                <a:schemeClr val="tx2"/>
              </a:solidFill>
              <a:cs typeface="Times New Roman" panose="02020603050405020304" pitchFamily="18" charset="0"/>
            </a:endParaRPr>
          </a:p>
        </p:txBody>
      </p:sp>
      <p:sp>
        <p:nvSpPr>
          <p:cNvPr id="3" name="Объект 2">
            <a:extLst>
              <a:ext uri="{FF2B5EF4-FFF2-40B4-BE49-F238E27FC236}">
                <a16:creationId xmlns:a16="http://schemas.microsoft.com/office/drawing/2014/main" id="{EDA2CDBD-E937-4B05-8011-4817AD427601}"/>
              </a:ext>
            </a:extLst>
          </p:cNvPr>
          <p:cNvSpPr>
            <a:spLocks noGrp="1"/>
          </p:cNvSpPr>
          <p:nvPr>
            <p:ph idx="1"/>
          </p:nvPr>
        </p:nvSpPr>
        <p:spPr>
          <a:xfrm>
            <a:off x="457200" y="1745243"/>
            <a:ext cx="8229600" cy="4525963"/>
          </a:xfrm>
        </p:spPr>
        <p:txBody>
          <a:bodyPr/>
          <a:lstStyle/>
          <a:p>
            <a:endParaRPr lang="x-none" dirty="0"/>
          </a:p>
          <a:p>
            <a:pPr marL="0" indent="0">
              <a:buNone/>
            </a:pPr>
            <a:endParaRPr lang="ru-RU" dirty="0"/>
          </a:p>
        </p:txBody>
      </p:sp>
      <p:sp>
        <p:nvSpPr>
          <p:cNvPr id="4" name="Прямоугольник: скругленные углы 3">
            <a:extLst>
              <a:ext uri="{FF2B5EF4-FFF2-40B4-BE49-F238E27FC236}">
                <a16:creationId xmlns:a16="http://schemas.microsoft.com/office/drawing/2014/main" id="{F0108914-6958-48D9-AEB6-7D7238DDAD95}"/>
              </a:ext>
            </a:extLst>
          </p:cNvPr>
          <p:cNvSpPr/>
          <p:nvPr/>
        </p:nvSpPr>
        <p:spPr>
          <a:xfrm>
            <a:off x="755576" y="980728"/>
            <a:ext cx="8280920" cy="23628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1440000" indent="-285750">
              <a:buFont typeface="Arial" panose="020B0604020202020204" pitchFamily="34" charset="0"/>
              <a:buChar char="•"/>
            </a:pPr>
            <a:r>
              <a:rPr lang="x-none" sz="1500" dirty="0">
                <a:solidFill>
                  <a:schemeClr val="tx2">
                    <a:lumMod val="75000"/>
                  </a:schemeClr>
                </a:solidFill>
              </a:rPr>
              <a:t>Obiective de suport în afaceri conectate la structura de acces și utilități publice (</a:t>
            </a:r>
            <a:r>
              <a:rPr lang="x-none" sz="1500">
                <a:solidFill>
                  <a:schemeClr val="tx2">
                    <a:lumMod val="75000"/>
                  </a:schemeClr>
                </a:solidFill>
              </a:rPr>
              <a:t>nr.)</a:t>
            </a:r>
            <a:endParaRPr lang="x-none" sz="1500" dirty="0">
              <a:solidFill>
                <a:schemeClr val="tx2">
                  <a:lumMod val="75000"/>
                </a:schemeClr>
              </a:solidFill>
            </a:endParaRPr>
          </a:p>
          <a:p>
            <a:pPr marL="1440000" indent="-285750">
              <a:buFont typeface="Arial" panose="020B0604020202020204" pitchFamily="34" charset="0"/>
              <a:buChar char="•"/>
            </a:pPr>
            <a:r>
              <a:rPr lang="x-none" sz="1500" dirty="0">
                <a:solidFill>
                  <a:schemeClr val="tx2">
                    <a:lumMod val="75000"/>
                  </a:schemeClr>
                </a:solidFill>
              </a:rPr>
              <a:t>Suprafața clădirilor obiectivelor de suport în afaceri dotate/utilate (perimetru x nr. etaje) (</a:t>
            </a:r>
            <a:r>
              <a:rPr lang="x-none" sz="1500">
                <a:solidFill>
                  <a:schemeClr val="tx2">
                    <a:lumMod val="75000"/>
                  </a:schemeClr>
                </a:solidFill>
              </a:rPr>
              <a:t>m2)</a:t>
            </a:r>
            <a:endParaRPr lang="x-none" sz="1500" dirty="0">
              <a:solidFill>
                <a:schemeClr val="tx2">
                  <a:lumMod val="75000"/>
                </a:schemeClr>
              </a:solidFill>
            </a:endParaRPr>
          </a:p>
          <a:p>
            <a:pPr marL="1440000" indent="-285750">
              <a:buFont typeface="Arial" panose="020B0604020202020204" pitchFamily="34" charset="0"/>
              <a:buChar char="•"/>
            </a:pPr>
            <a:r>
              <a:rPr lang="x-none" sz="1500" dirty="0">
                <a:solidFill>
                  <a:schemeClr val="tx2">
                    <a:lumMod val="75000"/>
                  </a:schemeClr>
                </a:solidFill>
              </a:rPr>
              <a:t>Rețele electrice, apeduct, gaze naturale, canalizare construite/reabilitate (</a:t>
            </a:r>
            <a:r>
              <a:rPr lang="x-none" sz="1500">
                <a:solidFill>
                  <a:schemeClr val="tx2">
                    <a:lumMod val="75000"/>
                  </a:schemeClr>
                </a:solidFill>
              </a:rPr>
              <a:t>km)</a:t>
            </a:r>
            <a:endParaRPr lang="x-none" sz="1500" dirty="0">
              <a:solidFill>
                <a:schemeClr val="tx2">
                  <a:lumMod val="75000"/>
                </a:schemeClr>
              </a:solidFill>
            </a:endParaRPr>
          </a:p>
          <a:p>
            <a:pPr marL="1440000" indent="-285750">
              <a:buFont typeface="Arial" panose="020B0604020202020204" pitchFamily="34" charset="0"/>
              <a:buChar char="•"/>
            </a:pPr>
            <a:r>
              <a:rPr lang="x-none" sz="1500" dirty="0">
                <a:solidFill>
                  <a:schemeClr val="tx2">
                    <a:lumMod val="75000"/>
                  </a:schemeClr>
                </a:solidFill>
              </a:rPr>
              <a:t>Rezidenți în cadrul infrastructurilor de suport </a:t>
            </a:r>
            <a:r>
              <a:rPr lang="x-none" sz="1500">
                <a:solidFill>
                  <a:schemeClr val="tx2">
                    <a:lumMod val="75000"/>
                  </a:schemeClr>
                </a:solidFill>
              </a:rPr>
              <a:t>a afacerilor</a:t>
            </a:r>
            <a:endParaRPr lang="x-none" sz="1500" dirty="0">
              <a:solidFill>
                <a:schemeClr val="tx2">
                  <a:lumMod val="75000"/>
                </a:schemeClr>
              </a:solidFill>
            </a:endParaRPr>
          </a:p>
          <a:p>
            <a:pPr marL="1440000" indent="-285750">
              <a:buFont typeface="Arial" panose="020B0604020202020204" pitchFamily="34" charset="0"/>
              <a:buChar char="•"/>
            </a:pPr>
            <a:r>
              <a:rPr lang="x-none" sz="1500">
                <a:solidFill>
                  <a:schemeClr val="tx2">
                    <a:lumMod val="75000"/>
                  </a:schemeClr>
                </a:solidFill>
              </a:rPr>
              <a:t>Programe </a:t>
            </a:r>
            <a:r>
              <a:rPr lang="x-none" sz="1500" dirty="0">
                <a:solidFill>
                  <a:schemeClr val="tx2">
                    <a:lumMod val="75000"/>
                  </a:schemeClr>
                </a:solidFill>
              </a:rPr>
              <a:t>de incubare/accelerare; persoane instruite în cadrul programelor </a:t>
            </a:r>
            <a:r>
              <a:rPr lang="x-none" sz="1500">
                <a:solidFill>
                  <a:schemeClr val="tx2">
                    <a:lumMod val="75000"/>
                  </a:schemeClr>
                </a:solidFill>
              </a:rPr>
              <a:t>de dezvoltarea competenților </a:t>
            </a:r>
            <a:r>
              <a:rPr lang="x-none" sz="1500" dirty="0">
                <a:solidFill>
                  <a:schemeClr val="tx2">
                    <a:lumMod val="75000"/>
                  </a:schemeClr>
                </a:solidFill>
              </a:rPr>
              <a:t>(</a:t>
            </a:r>
            <a:r>
              <a:rPr lang="x-none" sz="1500">
                <a:solidFill>
                  <a:schemeClr val="tx2">
                    <a:lumMod val="75000"/>
                  </a:schemeClr>
                </a:solidFill>
              </a:rPr>
              <a:t>nr.)</a:t>
            </a:r>
            <a:endParaRPr lang="x-none" sz="1500" dirty="0">
              <a:solidFill>
                <a:schemeClr val="tx2">
                  <a:lumMod val="75000"/>
                </a:schemeClr>
              </a:solidFill>
            </a:endParaRPr>
          </a:p>
          <a:p>
            <a:pPr marL="1440000" indent="-285750">
              <a:buFont typeface="Arial" panose="020B0604020202020204" pitchFamily="34" charset="0"/>
              <a:buChar char="•"/>
            </a:pPr>
            <a:r>
              <a:rPr lang="x-none" sz="1500">
                <a:solidFill>
                  <a:schemeClr val="tx2">
                    <a:lumMod val="75000"/>
                  </a:schemeClr>
                </a:solidFill>
              </a:rPr>
              <a:t>Atracții </a:t>
            </a:r>
            <a:r>
              <a:rPr lang="x-none" sz="1500" dirty="0">
                <a:solidFill>
                  <a:schemeClr val="tx2">
                    <a:lumMod val="75000"/>
                  </a:schemeClr>
                </a:solidFill>
              </a:rPr>
              <a:t>turistice renovate (nr.); Teritoriu amenajat (ha</a:t>
            </a:r>
            <a:r>
              <a:rPr lang="x-none" sz="1500">
                <a:solidFill>
                  <a:schemeClr val="tx2">
                    <a:lumMod val="75000"/>
                  </a:schemeClr>
                </a:solidFill>
              </a:rPr>
              <a:t>); Locuri </a:t>
            </a:r>
            <a:r>
              <a:rPr lang="x-none" sz="1500" dirty="0">
                <a:solidFill>
                  <a:schemeClr val="tx2">
                    <a:lumMod val="75000"/>
                  </a:schemeClr>
                </a:solidFill>
              </a:rPr>
              <a:t>de cazare create (nr.)</a:t>
            </a:r>
          </a:p>
        </p:txBody>
      </p:sp>
      <p:sp>
        <p:nvSpPr>
          <p:cNvPr id="12" name="Прямоугольник: скругленные углы 11">
            <a:extLst>
              <a:ext uri="{FF2B5EF4-FFF2-40B4-BE49-F238E27FC236}">
                <a16:creationId xmlns:a16="http://schemas.microsoft.com/office/drawing/2014/main" id="{B0017DD2-789B-4F9D-80D7-BE4ACB9BAEA0}"/>
              </a:ext>
            </a:extLst>
          </p:cNvPr>
          <p:cNvSpPr/>
          <p:nvPr/>
        </p:nvSpPr>
        <p:spPr>
          <a:xfrm>
            <a:off x="755576" y="5200334"/>
            <a:ext cx="8280920" cy="1497316"/>
          </a:xfrm>
          <a:prstGeom prst="roundRect">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1440000" indent="-285750">
              <a:buFont typeface="Arial" panose="020B0604020202020204" pitchFamily="34" charset="0"/>
              <a:buChar char="•"/>
            </a:pPr>
            <a:r>
              <a:rPr lang="ro-RO" sz="1600" dirty="0">
                <a:solidFill>
                  <a:schemeClr val="tx2">
                    <a:lumMod val="75000"/>
                  </a:schemeClr>
                </a:solidFill>
              </a:rPr>
              <a:t>R</a:t>
            </a:r>
            <a:r>
              <a:rPr lang="x-none" sz="1600" dirty="0">
                <a:solidFill>
                  <a:schemeClr val="tx2">
                    <a:lumMod val="75000"/>
                  </a:schemeClr>
                </a:solidFill>
              </a:rPr>
              <a:t>ețele de apeduct construite/reabilitate (km)</a:t>
            </a:r>
          </a:p>
          <a:p>
            <a:pPr marL="1440000" indent="-285750">
              <a:buFont typeface="Arial" panose="020B0604020202020204" pitchFamily="34" charset="0"/>
              <a:buChar char="•"/>
            </a:pPr>
            <a:r>
              <a:rPr lang="ro-RO" sz="1600" dirty="0">
                <a:solidFill>
                  <a:schemeClr val="tx2">
                    <a:lumMod val="75000"/>
                  </a:schemeClr>
                </a:solidFill>
              </a:rPr>
              <a:t>S</a:t>
            </a:r>
            <a:r>
              <a:rPr lang="x-none" sz="1600" dirty="0">
                <a:solidFill>
                  <a:schemeClr val="tx2">
                    <a:lumMod val="75000"/>
                  </a:schemeClr>
                </a:solidFill>
              </a:rPr>
              <a:t>tații de captare a apei potabile construite/reabilitate (nr.) </a:t>
            </a:r>
          </a:p>
          <a:p>
            <a:pPr marL="1440000" indent="-285750">
              <a:buFont typeface="Arial" panose="020B0604020202020204" pitchFamily="34" charset="0"/>
              <a:buChar char="•"/>
            </a:pPr>
            <a:r>
              <a:rPr lang="x-none" sz="1600" dirty="0">
                <a:solidFill>
                  <a:schemeClr val="tx2">
                    <a:lumMod val="75000"/>
                  </a:schemeClr>
                </a:solidFill>
              </a:rPr>
              <a:t>Stații de pompare a apei potabile (nr.)</a:t>
            </a:r>
          </a:p>
          <a:p>
            <a:pPr marL="1440000" indent="-285750">
              <a:buFont typeface="Arial" panose="020B0604020202020204" pitchFamily="34" charset="0"/>
              <a:buChar char="•"/>
            </a:pPr>
            <a:r>
              <a:rPr lang="x-none" sz="1600" dirty="0">
                <a:solidFill>
                  <a:schemeClr val="tx2">
                    <a:lumMod val="75000"/>
                  </a:schemeClr>
                </a:solidFill>
              </a:rPr>
              <a:t>Rezervoare de apă potabilă construite/reabilitate (nr.)</a:t>
            </a:r>
          </a:p>
          <a:p>
            <a:pPr marL="1440000" indent="-285750">
              <a:buFont typeface="Arial" panose="020B0604020202020204" pitchFamily="34" charset="0"/>
              <a:buChar char="•"/>
            </a:pPr>
            <a:r>
              <a:rPr lang="ro-RO" sz="1600" dirty="0">
                <a:solidFill>
                  <a:schemeClr val="tx2">
                    <a:lumMod val="75000"/>
                  </a:schemeClr>
                </a:solidFill>
              </a:rPr>
              <a:t>R</a:t>
            </a:r>
            <a:r>
              <a:rPr lang="x-none" sz="1600" dirty="0">
                <a:solidFill>
                  <a:schemeClr val="tx2">
                    <a:lumMod val="75000"/>
                  </a:schemeClr>
                </a:solidFill>
              </a:rPr>
              <a:t>ețele de canalizare construite/reabilitate (km.) </a:t>
            </a:r>
          </a:p>
          <a:p>
            <a:pPr marL="1440000" indent="-285750">
              <a:buFont typeface="Arial" panose="020B0604020202020204" pitchFamily="34" charset="0"/>
              <a:buChar char="•"/>
            </a:pPr>
            <a:r>
              <a:rPr lang="ro-RO" sz="1600" dirty="0">
                <a:solidFill>
                  <a:schemeClr val="tx2">
                    <a:lumMod val="75000"/>
                  </a:schemeClr>
                </a:solidFill>
              </a:rPr>
              <a:t>S</a:t>
            </a:r>
            <a:r>
              <a:rPr lang="x-none" sz="1600" dirty="0">
                <a:solidFill>
                  <a:schemeClr val="tx2">
                    <a:lumMod val="75000"/>
                  </a:schemeClr>
                </a:solidFill>
              </a:rPr>
              <a:t>tații de epurare a apelor uzate construite/reabilitate (nr.)</a:t>
            </a:r>
            <a:endParaRPr lang="ru-RU" sz="1600" dirty="0">
              <a:solidFill>
                <a:schemeClr val="tx2">
                  <a:lumMod val="75000"/>
                </a:schemeClr>
              </a:solidFill>
            </a:endParaRPr>
          </a:p>
        </p:txBody>
      </p:sp>
      <p:sp>
        <p:nvSpPr>
          <p:cNvPr id="14" name="Прямоугольник: скругленные углы 13">
            <a:extLst>
              <a:ext uri="{FF2B5EF4-FFF2-40B4-BE49-F238E27FC236}">
                <a16:creationId xmlns:a16="http://schemas.microsoft.com/office/drawing/2014/main" id="{3DC9DBEC-E4B5-4787-82A7-B2A2EAF3327E}"/>
              </a:ext>
            </a:extLst>
          </p:cNvPr>
          <p:cNvSpPr/>
          <p:nvPr/>
        </p:nvSpPr>
        <p:spPr>
          <a:xfrm>
            <a:off x="755576" y="3502035"/>
            <a:ext cx="8280920" cy="1422817"/>
          </a:xfrm>
          <a:prstGeom prst="roundRect">
            <a:avLst/>
          </a:prstGeom>
          <a:solidFill>
            <a:schemeClr val="accent3">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1440000" indent="-285750">
              <a:buFont typeface="Arial" panose="020B0604020202020204" pitchFamily="34" charset="0"/>
              <a:buChar char="•"/>
            </a:pPr>
            <a:r>
              <a:rPr lang="x-none" sz="1600" dirty="0">
                <a:solidFill>
                  <a:schemeClr val="tx2">
                    <a:lumMod val="75000"/>
                  </a:schemeClr>
                </a:solidFill>
              </a:rPr>
              <a:t>Zone de recreere la scară mare (nr. unități din orașe)</a:t>
            </a:r>
          </a:p>
          <a:p>
            <a:pPr marL="1440000" indent="-285750">
              <a:buFont typeface="Arial" panose="020B0604020202020204" pitchFamily="34" charset="0"/>
              <a:buChar char="•"/>
            </a:pPr>
            <a:r>
              <a:rPr lang="x-none" sz="1600" dirty="0">
                <a:solidFill>
                  <a:schemeClr val="tx2">
                    <a:lumMod val="75000"/>
                  </a:schemeClr>
                </a:solidFill>
              </a:rPr>
              <a:t>Complexe sportive multifuncționale</a:t>
            </a:r>
          </a:p>
          <a:p>
            <a:pPr marL="1440000" indent="-285750">
              <a:buFont typeface="Arial" panose="020B0604020202020204" pitchFamily="34" charset="0"/>
              <a:buChar char="•"/>
            </a:pPr>
            <a:r>
              <a:rPr lang="x-none" sz="1600" dirty="0">
                <a:solidFill>
                  <a:schemeClr val="tx2">
                    <a:lumMod val="75000"/>
                  </a:schemeClr>
                </a:solidFill>
              </a:rPr>
              <a:t>Centre civice urbane amenajate și </a:t>
            </a:r>
            <a:r>
              <a:rPr lang="x-none" sz="1600" dirty="0" err="1">
                <a:solidFill>
                  <a:schemeClr val="tx2">
                    <a:lumMod val="75000"/>
                  </a:schemeClr>
                </a:solidFill>
              </a:rPr>
              <a:t>simbolistice</a:t>
            </a:r>
            <a:r>
              <a:rPr lang="x-none" sz="1600" dirty="0">
                <a:solidFill>
                  <a:schemeClr val="tx2">
                    <a:lumMod val="75000"/>
                  </a:schemeClr>
                </a:solidFill>
              </a:rPr>
              <a:t> pentru un centru regional (nr. unități)</a:t>
            </a:r>
          </a:p>
          <a:p>
            <a:pPr marL="1440000" indent="-285750">
              <a:buFont typeface="Arial" panose="020B0604020202020204" pitchFamily="34" charset="0"/>
              <a:buChar char="•"/>
            </a:pPr>
            <a:r>
              <a:rPr lang="x-none" sz="1600" dirty="0">
                <a:solidFill>
                  <a:schemeClr val="tx2">
                    <a:lumMod val="75000"/>
                  </a:schemeClr>
                </a:solidFill>
              </a:rPr>
              <a:t>Curți amenajate ale blocurilor de locuințe (nr.)</a:t>
            </a:r>
            <a:endParaRPr lang="ru-RU" sz="1600" dirty="0">
              <a:solidFill>
                <a:schemeClr val="tx2">
                  <a:lumMod val="75000"/>
                </a:schemeClr>
              </a:solidFill>
            </a:endParaRPr>
          </a:p>
        </p:txBody>
      </p:sp>
      <p:sp>
        <p:nvSpPr>
          <p:cNvPr id="16" name="Прямоугольник: скругленные углы 15">
            <a:extLst>
              <a:ext uri="{FF2B5EF4-FFF2-40B4-BE49-F238E27FC236}">
                <a16:creationId xmlns:a16="http://schemas.microsoft.com/office/drawing/2014/main" id="{4C999171-BF99-4394-B884-4CBBF8E68D4E}"/>
              </a:ext>
            </a:extLst>
          </p:cNvPr>
          <p:cNvSpPr/>
          <p:nvPr/>
        </p:nvSpPr>
        <p:spPr>
          <a:xfrm>
            <a:off x="107504" y="3792009"/>
            <a:ext cx="1709596" cy="842867"/>
          </a:xfrm>
          <a:prstGeom prst="roundRect">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x-none" sz="1800">
                <a:solidFill>
                  <a:schemeClr val="tx2">
                    <a:lumMod val="75000"/>
                  </a:schemeClr>
                </a:solidFill>
              </a:rPr>
              <a:t>Program</a:t>
            </a:r>
            <a:r>
              <a:rPr lang="ro-RO" sz="1800" dirty="0">
                <a:solidFill>
                  <a:schemeClr val="tx2">
                    <a:lumMod val="75000"/>
                  </a:schemeClr>
                </a:solidFill>
              </a:rPr>
              <a:t> </a:t>
            </a:r>
            <a:r>
              <a:rPr lang="x-none" sz="1800">
                <a:solidFill>
                  <a:schemeClr val="tx2">
                    <a:lumMod val="75000"/>
                  </a:schemeClr>
                </a:solidFill>
              </a:rPr>
              <a:t>2</a:t>
            </a:r>
            <a:r>
              <a:rPr lang="x-none" sz="1800" b="1">
                <a:solidFill>
                  <a:schemeClr val="tx2">
                    <a:lumMod val="75000"/>
                  </a:schemeClr>
                </a:solidFill>
              </a:rPr>
              <a:t> </a:t>
            </a:r>
            <a:endParaRPr lang="x-none" sz="1800" b="1" dirty="0">
              <a:solidFill>
                <a:schemeClr val="tx2">
                  <a:lumMod val="75000"/>
                </a:schemeClr>
              </a:solidFill>
            </a:endParaRPr>
          </a:p>
          <a:p>
            <a:pPr algn="ctr"/>
            <a:r>
              <a:rPr lang="x-none" sz="1800" b="1" dirty="0">
                <a:solidFill>
                  <a:schemeClr val="tx2">
                    <a:lumMod val="75000"/>
                  </a:schemeClr>
                </a:solidFill>
              </a:rPr>
              <a:t>Dezvoltare urbană</a:t>
            </a:r>
            <a:endParaRPr lang="ru-RU" b="1" dirty="0">
              <a:solidFill>
                <a:schemeClr val="tx2">
                  <a:lumMod val="75000"/>
                </a:schemeClr>
              </a:solidFill>
            </a:endParaRPr>
          </a:p>
        </p:txBody>
      </p:sp>
      <p:sp>
        <p:nvSpPr>
          <p:cNvPr id="18" name="Прямоугольник: скругленные углы 17">
            <a:extLst>
              <a:ext uri="{FF2B5EF4-FFF2-40B4-BE49-F238E27FC236}">
                <a16:creationId xmlns:a16="http://schemas.microsoft.com/office/drawing/2014/main" id="{9FA01AE4-656B-4055-A3CC-EDA7F8564839}"/>
              </a:ext>
            </a:extLst>
          </p:cNvPr>
          <p:cNvSpPr/>
          <p:nvPr/>
        </p:nvSpPr>
        <p:spPr>
          <a:xfrm>
            <a:off x="107504" y="1754207"/>
            <a:ext cx="1872208" cy="739716"/>
          </a:xfrm>
          <a:prstGeom prst="roundRect">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x-none" dirty="0">
                <a:solidFill>
                  <a:schemeClr val="tx2">
                    <a:lumMod val="75000"/>
                  </a:schemeClr>
                </a:solidFill>
              </a:rPr>
              <a:t>Program</a:t>
            </a:r>
            <a:r>
              <a:rPr lang="ro-RO" dirty="0">
                <a:solidFill>
                  <a:schemeClr val="tx2">
                    <a:lumMod val="75000"/>
                  </a:schemeClr>
                </a:solidFill>
              </a:rPr>
              <a:t> </a:t>
            </a:r>
            <a:r>
              <a:rPr lang="x-none" dirty="0">
                <a:solidFill>
                  <a:schemeClr val="tx2">
                    <a:lumMod val="75000"/>
                  </a:schemeClr>
                </a:solidFill>
              </a:rPr>
              <a:t>1 </a:t>
            </a:r>
            <a:r>
              <a:rPr lang="x-none" b="1" dirty="0">
                <a:solidFill>
                  <a:schemeClr val="tx2">
                    <a:lumMod val="75000"/>
                  </a:schemeClr>
                </a:solidFill>
              </a:rPr>
              <a:t>Competitivitate</a:t>
            </a:r>
            <a:endParaRPr lang="ru-RU" b="1" dirty="0">
              <a:solidFill>
                <a:schemeClr val="tx2">
                  <a:lumMod val="75000"/>
                </a:schemeClr>
              </a:solidFill>
            </a:endParaRPr>
          </a:p>
        </p:txBody>
      </p:sp>
      <p:sp>
        <p:nvSpPr>
          <p:cNvPr id="20" name="Прямоугольник: скругленные углы 19">
            <a:extLst>
              <a:ext uri="{FF2B5EF4-FFF2-40B4-BE49-F238E27FC236}">
                <a16:creationId xmlns:a16="http://schemas.microsoft.com/office/drawing/2014/main" id="{5CB1D899-7368-4556-95A0-BBA590F112E7}"/>
              </a:ext>
            </a:extLst>
          </p:cNvPr>
          <p:cNvSpPr/>
          <p:nvPr/>
        </p:nvSpPr>
        <p:spPr>
          <a:xfrm>
            <a:off x="107504" y="5507303"/>
            <a:ext cx="1709596" cy="883377"/>
          </a:xfrm>
          <a:prstGeom prst="roundRect">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x-none" sz="1800" dirty="0">
                <a:solidFill>
                  <a:schemeClr val="tx2">
                    <a:lumMod val="75000"/>
                  </a:schemeClr>
                </a:solidFill>
              </a:rPr>
              <a:t>Program</a:t>
            </a:r>
            <a:r>
              <a:rPr lang="ro-RO" sz="1800" dirty="0">
                <a:solidFill>
                  <a:schemeClr val="tx2">
                    <a:lumMod val="75000"/>
                  </a:schemeClr>
                </a:solidFill>
              </a:rPr>
              <a:t> </a:t>
            </a:r>
            <a:r>
              <a:rPr lang="x-none" sz="1800" dirty="0">
                <a:solidFill>
                  <a:schemeClr val="tx2">
                    <a:lumMod val="75000"/>
                  </a:schemeClr>
                </a:solidFill>
              </a:rPr>
              <a:t>3</a:t>
            </a:r>
            <a:r>
              <a:rPr lang="x-none" sz="1800" b="1" dirty="0">
                <a:solidFill>
                  <a:schemeClr val="tx2">
                    <a:lumMod val="75000"/>
                  </a:schemeClr>
                </a:solidFill>
              </a:rPr>
              <a:t> Infrastructura regională</a:t>
            </a:r>
            <a:endParaRPr lang="ru-RU" b="1" dirty="0">
              <a:solidFill>
                <a:schemeClr val="tx2">
                  <a:lumMod val="75000"/>
                </a:schemeClr>
              </a:solidFill>
            </a:endParaRPr>
          </a:p>
        </p:txBody>
      </p:sp>
      <p:pic>
        <p:nvPicPr>
          <p:cNvPr id="13" name="Picture 3" descr="D:\IURA\simbol de identitate MADRM și ADR\PNG\PNG\adrCentru\03-ADRC.png">
            <a:extLst>
              <a:ext uri="{FF2B5EF4-FFF2-40B4-BE49-F238E27FC236}">
                <a16:creationId xmlns:a16="http://schemas.microsoft.com/office/drawing/2014/main" id="{63476D04-FE04-4CC9-BC9E-16D84F8424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183299"/>
            <a:ext cx="1678871" cy="445819"/>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3">
            <a:extLst>
              <a:ext uri="{FF2B5EF4-FFF2-40B4-BE49-F238E27FC236}">
                <a16:creationId xmlns:a16="http://schemas.microsoft.com/office/drawing/2014/main" id="{81954D30-045B-5092-B48B-60EBE95A1640}"/>
              </a:ext>
            </a:extLst>
          </p:cNvPr>
          <p:cNvSpPr/>
          <p:nvPr/>
        </p:nvSpPr>
        <p:spPr>
          <a:xfrm>
            <a:off x="120216" y="190501"/>
            <a:ext cx="2291543" cy="720081"/>
          </a:xfrm>
          <a:custGeom>
            <a:avLst/>
            <a:gdLst/>
            <a:ahLst/>
            <a:cxnLst/>
            <a:rect l="l" t="t" r="r" b="b"/>
            <a:pathLst>
              <a:path w="5582560" h="1725941">
                <a:moveTo>
                  <a:pt x="0" y="0"/>
                </a:moveTo>
                <a:lnTo>
                  <a:pt x="5582560" y="0"/>
                </a:lnTo>
                <a:lnTo>
                  <a:pt x="5582560" y="1725942"/>
                </a:lnTo>
                <a:lnTo>
                  <a:pt x="0" y="1725942"/>
                </a:lnTo>
                <a:lnTo>
                  <a:pt x="0" y="0"/>
                </a:lnTo>
                <a:close/>
              </a:path>
            </a:pathLst>
          </a:custGeom>
          <a:blipFill>
            <a:blip r:embed="rId3"/>
            <a:stretch>
              <a:fillRect/>
            </a:stretch>
          </a:blipFill>
        </p:spPr>
      </p:sp>
    </p:spTree>
    <p:extLst>
      <p:ext uri="{BB962C8B-B14F-4D97-AF65-F5344CB8AC3E}">
        <p14:creationId xmlns:p14="http://schemas.microsoft.com/office/powerpoint/2010/main" val="233811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DE0E618F-8FE1-4D0C-8A58-2C56E4947774}"/>
              </a:ext>
            </a:extLst>
          </p:cNvPr>
          <p:cNvSpPr>
            <a:spLocks noGrp="1"/>
          </p:cNvSpPr>
          <p:nvPr>
            <p:ph type="title"/>
          </p:nvPr>
        </p:nvSpPr>
        <p:spPr>
          <a:xfrm>
            <a:off x="457200" y="1196752"/>
            <a:ext cx="8229600" cy="998538"/>
          </a:xfrm>
        </p:spPr>
        <p:txBody>
          <a:bodyPr>
            <a:normAutofit fontScale="90000"/>
          </a:bodyPr>
          <a:lstStyle/>
          <a:p>
            <a:pPr>
              <a:defRPr/>
            </a:pPr>
            <a:r>
              <a:rPr lang="x-none" altLang="ro-RO" sz="3600" b="1">
                <a:solidFill>
                  <a:schemeClr val="tx2">
                    <a:lumMod val="75000"/>
                  </a:schemeClr>
                </a:solidFill>
                <a:effectLst>
                  <a:outerShdw blurRad="38100" dist="38100" dir="2700000" algn="tl">
                    <a:srgbClr val="C0C0C0"/>
                  </a:outerShdw>
                </a:effectLst>
                <a:cs typeface="Times New Roman" panose="02020603050405020304" pitchFamily="18" charset="0"/>
              </a:rPr>
              <a:t>     </a:t>
            </a:r>
            <a:r>
              <a:rPr lang="en-US" altLang="ro-RO" sz="3200" b="1" dirty="0">
                <a:solidFill>
                  <a:schemeClr val="tx2">
                    <a:lumMod val="75000"/>
                  </a:schemeClr>
                </a:solidFill>
                <a:effectLst>
                  <a:outerShdw blurRad="38100" dist="38100" dir="2700000" algn="tl">
                    <a:srgbClr val="C0C0C0"/>
                  </a:outerShdw>
                </a:effectLst>
                <a:cs typeface="Times New Roman" panose="02020603050405020304" pitchFamily="18" charset="0"/>
              </a:rPr>
              <a:t>Criteriile de eligibilitate </a:t>
            </a:r>
            <a:br>
              <a:rPr lang="en-US" altLang="ro-RO" sz="3200" b="1" dirty="0">
                <a:solidFill>
                  <a:schemeClr val="tx2">
                    <a:lumMod val="75000"/>
                  </a:schemeClr>
                </a:solidFill>
                <a:effectLst>
                  <a:outerShdw blurRad="38100" dist="38100" dir="2700000" algn="tl">
                    <a:srgbClr val="C0C0C0"/>
                  </a:outerShdw>
                </a:effectLst>
                <a:cs typeface="Times New Roman" panose="02020603050405020304" pitchFamily="18" charset="0"/>
              </a:rPr>
            </a:br>
            <a:r>
              <a:rPr lang="en-US" altLang="ro-RO" sz="3200" b="1" dirty="0">
                <a:solidFill>
                  <a:schemeClr val="tx2">
                    <a:lumMod val="75000"/>
                  </a:schemeClr>
                </a:solidFill>
                <a:effectLst>
                  <a:outerShdw blurRad="38100" dist="38100" dir="2700000" algn="tl">
                    <a:srgbClr val="C0C0C0"/>
                  </a:outerShdw>
                </a:effectLst>
                <a:cs typeface="Times New Roman" panose="02020603050405020304" pitchFamily="18" charset="0"/>
              </a:rPr>
              <a:t>a proiectelor de dezvoltare regională</a:t>
            </a:r>
            <a:endParaRPr lang="ru-RU" altLang="ro-RO" sz="3200" b="1" dirty="0">
              <a:solidFill>
                <a:schemeClr val="tx2">
                  <a:lumMod val="75000"/>
                </a:schemeClr>
              </a:solidFill>
              <a:effectLst>
                <a:outerShdw blurRad="38100" dist="38100" dir="2700000" algn="tl">
                  <a:srgbClr val="C0C0C0"/>
                </a:outerShdw>
              </a:effectLst>
              <a:cs typeface="Times New Roman" panose="02020603050405020304" pitchFamily="18" charset="0"/>
            </a:endParaRPr>
          </a:p>
        </p:txBody>
      </p:sp>
      <p:sp>
        <p:nvSpPr>
          <p:cNvPr id="4099" name="Объект 6"/>
          <p:cNvSpPr>
            <a:spLocks noGrp="1"/>
          </p:cNvSpPr>
          <p:nvPr>
            <p:ph idx="1"/>
          </p:nvPr>
        </p:nvSpPr>
        <p:spPr>
          <a:xfrm>
            <a:off x="179512" y="3789363"/>
            <a:ext cx="8807896" cy="2692400"/>
          </a:xfrm>
        </p:spPr>
        <p:txBody>
          <a:bodyPr>
            <a:normAutofit/>
          </a:bodyPr>
          <a:lstStyle/>
          <a:p>
            <a:pPr marL="0" indent="0">
              <a:buFont typeface="Arial" charset="0"/>
              <a:buNone/>
            </a:pPr>
            <a:r>
              <a:rPr lang="ro-RO" altLang="ro-RO" sz="2400" b="1" dirty="0">
                <a:solidFill>
                  <a:schemeClr val="tx2">
                    <a:lumMod val="75000"/>
                  </a:schemeClr>
                </a:solidFill>
                <a:latin typeface="+mj-lt"/>
                <a:cs typeface="Times New Roman" pitchFamily="18" charset="0"/>
              </a:rPr>
              <a:t>Criteriile generale de eligibilitate</a:t>
            </a:r>
            <a:r>
              <a:rPr lang="ro-RO" altLang="ro-RO" sz="2400" dirty="0">
                <a:solidFill>
                  <a:schemeClr val="tx2">
                    <a:lumMod val="75000"/>
                  </a:schemeClr>
                </a:solidFill>
                <a:latin typeface="+mj-lt"/>
                <a:cs typeface="Times New Roman" pitchFamily="18" charset="0"/>
              </a:rPr>
              <a:t> se referă la:</a:t>
            </a:r>
            <a:endParaRPr lang="ru-RU" altLang="ro-RO" sz="2400" dirty="0">
              <a:solidFill>
                <a:schemeClr val="tx2">
                  <a:lumMod val="75000"/>
                </a:schemeClr>
              </a:solidFill>
              <a:latin typeface="+mj-lt"/>
              <a:cs typeface="Times New Roman" pitchFamily="18" charset="0"/>
            </a:endParaRPr>
          </a:p>
          <a:p>
            <a:pPr marL="400050" lvl="1" indent="0">
              <a:buFont typeface="Wingdings" pitchFamily="2" charset="2"/>
              <a:buChar char="§"/>
            </a:pPr>
            <a:r>
              <a:rPr lang="ro-RO" altLang="ro-RO" sz="2400" dirty="0" err="1">
                <a:solidFill>
                  <a:schemeClr val="tx2">
                    <a:lumMod val="75000"/>
                  </a:schemeClr>
                </a:solidFill>
                <a:latin typeface="+mj-lt"/>
                <a:cs typeface="Times New Roman" pitchFamily="18" charset="0"/>
              </a:rPr>
              <a:t>Aplicanții</a:t>
            </a:r>
            <a:r>
              <a:rPr lang="ro-RO" altLang="ro-RO" sz="2400" dirty="0">
                <a:solidFill>
                  <a:schemeClr val="tx2">
                    <a:lumMod val="75000"/>
                  </a:schemeClr>
                </a:solidFill>
                <a:latin typeface="+mj-lt"/>
                <a:cs typeface="Times New Roman" pitchFamily="18" charset="0"/>
              </a:rPr>
              <a:t> care pot solicita o finanțare și la partenerii lor;</a:t>
            </a:r>
            <a:endParaRPr lang="ru-RU" altLang="ro-RO" sz="2400" dirty="0">
              <a:solidFill>
                <a:schemeClr val="tx2">
                  <a:lumMod val="75000"/>
                </a:schemeClr>
              </a:solidFill>
              <a:latin typeface="+mj-lt"/>
              <a:cs typeface="Times New Roman" pitchFamily="18" charset="0"/>
            </a:endParaRPr>
          </a:p>
          <a:p>
            <a:pPr marL="400050" lvl="1" indent="0">
              <a:buFont typeface="Wingdings" pitchFamily="2" charset="2"/>
              <a:buChar char="§"/>
            </a:pPr>
            <a:r>
              <a:rPr lang="ro-RO" altLang="ro-RO" sz="2400" dirty="0">
                <a:solidFill>
                  <a:schemeClr val="tx2">
                    <a:lumMod val="75000"/>
                  </a:schemeClr>
                </a:solidFill>
                <a:latin typeface="+mj-lt"/>
                <a:cs typeface="Times New Roman" pitchFamily="18" charset="0"/>
              </a:rPr>
              <a:t>Proiectele pentru care se poate acorda finanțarea;</a:t>
            </a:r>
            <a:endParaRPr lang="ru-RU" altLang="ro-RO" sz="2400" dirty="0">
              <a:solidFill>
                <a:schemeClr val="tx2">
                  <a:lumMod val="75000"/>
                </a:schemeClr>
              </a:solidFill>
              <a:latin typeface="+mj-lt"/>
              <a:cs typeface="Times New Roman" pitchFamily="18" charset="0"/>
            </a:endParaRPr>
          </a:p>
          <a:p>
            <a:pPr marL="400050" lvl="1" indent="0">
              <a:buFont typeface="Wingdings" pitchFamily="2" charset="2"/>
              <a:buChar char="§"/>
            </a:pPr>
            <a:r>
              <a:rPr lang="ro-RO" altLang="ro-RO" sz="2400" dirty="0">
                <a:solidFill>
                  <a:schemeClr val="tx2">
                    <a:lumMod val="75000"/>
                  </a:schemeClr>
                </a:solidFill>
                <a:latin typeface="+mj-lt"/>
                <a:cs typeface="Times New Roman" pitchFamily="18" charset="0"/>
              </a:rPr>
              <a:t>Tipurile de costuri eligibile pentru finanțare.</a:t>
            </a:r>
            <a:endParaRPr lang="ru-RU" altLang="ro-RO" sz="2400" dirty="0">
              <a:solidFill>
                <a:schemeClr val="tx2">
                  <a:lumMod val="75000"/>
                </a:schemeClr>
              </a:solidFill>
              <a:latin typeface="+mj-lt"/>
              <a:cs typeface="Times New Roman" pitchFamily="18" charset="0"/>
            </a:endParaRPr>
          </a:p>
        </p:txBody>
      </p:sp>
      <p:sp>
        <p:nvSpPr>
          <p:cNvPr id="4100" name="Заголовок 5"/>
          <p:cNvSpPr txBox="1">
            <a:spLocks noChangeArrowheads="1"/>
          </p:cNvSpPr>
          <p:nvPr/>
        </p:nvSpPr>
        <p:spPr bwMode="auto">
          <a:xfrm>
            <a:off x="414338" y="24431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defTabSz="914400">
              <a:buFont typeface="Wingdings" pitchFamily="2" charset="2"/>
              <a:buChar char="q"/>
            </a:pPr>
            <a:r>
              <a:rPr lang="ro-RO" altLang="ru-RU" sz="2800" b="1" dirty="0">
                <a:solidFill>
                  <a:schemeClr val="tx2">
                    <a:lumMod val="75000"/>
                  </a:schemeClr>
                </a:solidFill>
                <a:latin typeface="+mj-lt"/>
                <a:cs typeface="Times New Roman" pitchFamily="18" charset="0"/>
              </a:rPr>
              <a:t>Eligibilitatea </a:t>
            </a:r>
            <a:r>
              <a:rPr lang="ro-RO" altLang="ru-RU" sz="2800" b="1" dirty="0" err="1">
                <a:solidFill>
                  <a:schemeClr val="tx2">
                    <a:lumMod val="75000"/>
                  </a:schemeClr>
                </a:solidFill>
                <a:latin typeface="+mj-lt"/>
                <a:cs typeface="Times New Roman" pitchFamily="18" charset="0"/>
              </a:rPr>
              <a:t>Aplicanților</a:t>
            </a:r>
            <a:r>
              <a:rPr lang="ro-RO" altLang="ru-RU" sz="2800" b="1" dirty="0">
                <a:solidFill>
                  <a:schemeClr val="tx2">
                    <a:lumMod val="75000"/>
                  </a:schemeClr>
                </a:solidFill>
                <a:latin typeface="+mj-lt"/>
                <a:cs typeface="Times New Roman" pitchFamily="18" charset="0"/>
              </a:rPr>
              <a:t> și Partenerilor</a:t>
            </a:r>
          </a:p>
          <a:p>
            <a:pPr defTabSz="914400">
              <a:buFont typeface="Wingdings" pitchFamily="2" charset="2"/>
              <a:buChar char="q"/>
            </a:pPr>
            <a:r>
              <a:rPr lang="ro-RO" altLang="ru-RU" sz="2800" b="1" dirty="0">
                <a:solidFill>
                  <a:schemeClr val="tx2">
                    <a:lumMod val="75000"/>
                  </a:schemeClr>
                </a:solidFill>
                <a:latin typeface="+mj-lt"/>
                <a:cs typeface="Times New Roman" pitchFamily="18" charset="0"/>
              </a:rPr>
              <a:t>Eligibilitatea costurilor  </a:t>
            </a:r>
            <a:endParaRPr lang="ru-RU" altLang="ru-RU" sz="2800" b="1" dirty="0">
              <a:solidFill>
                <a:schemeClr val="tx2">
                  <a:lumMod val="75000"/>
                </a:schemeClr>
              </a:solidFill>
              <a:latin typeface="+mj-lt"/>
              <a:cs typeface="Times New Roman" pitchFamily="18" charset="0"/>
            </a:endParaRPr>
          </a:p>
        </p:txBody>
      </p:sp>
      <p:pic>
        <p:nvPicPr>
          <p:cNvPr id="4102" name="Picture 4" descr="D:\Desktop\Panou\03-ADR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3">
            <a:extLst>
              <a:ext uri="{FF2B5EF4-FFF2-40B4-BE49-F238E27FC236}">
                <a16:creationId xmlns:a16="http://schemas.microsoft.com/office/drawing/2014/main" id="{02EAA513-6CD5-5A73-E290-BFBDB524384E}"/>
              </a:ext>
            </a:extLst>
          </p:cNvPr>
          <p:cNvSpPr/>
          <p:nvPr/>
        </p:nvSpPr>
        <p:spPr>
          <a:xfrm>
            <a:off x="120217" y="190501"/>
            <a:ext cx="2346324" cy="799801"/>
          </a:xfrm>
          <a:custGeom>
            <a:avLst/>
            <a:gdLst/>
            <a:ahLst/>
            <a:cxnLst/>
            <a:rect l="l" t="t" r="r" b="b"/>
            <a:pathLst>
              <a:path w="5582560" h="1725941">
                <a:moveTo>
                  <a:pt x="0" y="0"/>
                </a:moveTo>
                <a:lnTo>
                  <a:pt x="5582560" y="0"/>
                </a:lnTo>
                <a:lnTo>
                  <a:pt x="5582560" y="1725942"/>
                </a:lnTo>
                <a:lnTo>
                  <a:pt x="0" y="1725942"/>
                </a:lnTo>
                <a:lnTo>
                  <a:pt x="0" y="0"/>
                </a:lnTo>
                <a:close/>
              </a:path>
            </a:pathLst>
          </a:custGeom>
          <a:blipFill>
            <a:blip r:embed="rId3"/>
            <a:stretch>
              <a:fillRect/>
            </a:stretch>
          </a:blipFill>
        </p:spPr>
      </p:sp>
    </p:spTree>
    <p:extLst>
      <p:ext uri="{BB962C8B-B14F-4D97-AF65-F5344CB8AC3E}">
        <p14:creationId xmlns:p14="http://schemas.microsoft.com/office/powerpoint/2010/main" val="40963655"/>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4097</TotalTime>
  <Words>2299</Words>
  <Application>Microsoft Office PowerPoint</Application>
  <PresentationFormat>On-screen Show (4:3)</PresentationFormat>
  <Paragraphs>246</Paragraphs>
  <Slides>25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(Headings)</vt:lpstr>
      <vt:lpstr>Times New Roman</vt:lpstr>
      <vt:lpstr>Wingdings</vt:lpstr>
      <vt:lpstr>Wingdings 2</vt:lpstr>
      <vt:lpstr>Temă Office</vt:lpstr>
      <vt:lpstr>PowerPoint Presentation</vt:lpstr>
      <vt:lpstr>   TIPURI DE APEL  </vt:lpstr>
      <vt:lpstr>ETAPELE APELULUI COMPETITIV</vt:lpstr>
      <vt:lpstr>  Program 1: COMPETITIVITATE                  </vt:lpstr>
      <vt:lpstr>  Program 1: COMPETITIVITATE                  </vt:lpstr>
      <vt:lpstr>PowerPoint Presentation</vt:lpstr>
      <vt:lpstr>   Program 3: INFRASTRUCTURA REGIONALĂ                   </vt:lpstr>
      <vt:lpstr>EXEMPLE DE INDICATORI </vt:lpstr>
      <vt:lpstr>     Criteriile de eligibilitate  a proiectelor de dezvoltare regională</vt:lpstr>
      <vt:lpstr>PowerPoint Presentation</vt:lpstr>
      <vt:lpstr>                      Eligibilitatea costurilor</vt:lpstr>
      <vt:lpstr>Costurile directe eligibile</vt:lpstr>
      <vt:lpstr>Costuri neeligibile (1)</vt:lpstr>
      <vt:lpstr>Costuri neeligibile (2)</vt:lpstr>
      <vt:lpstr>Evaluarea Cererilor de Finanțare</vt:lpstr>
      <vt:lpstr>Evaluarea de către  Comisia Interministerială</vt:lpstr>
      <vt:lpstr>Completarea și depunerea  dosarului de aplicare </vt:lpstr>
      <vt:lpstr>Reguli generale</vt:lpstr>
      <vt:lpstr>Dosarul Cererii de Finanțare</vt:lpstr>
      <vt:lpstr>Documentele de suport și confirmative (1)</vt:lpstr>
      <vt:lpstr>Documentele de suport și confirmative (2)</vt:lpstr>
      <vt:lpstr>Cererea de Finanţare: Reguli generale</vt:lpstr>
      <vt:lpstr>Unde şi cum se depune dosarul de suport a cererii de finanţare </vt:lpstr>
      <vt:lpstr>   Termenul limită </vt:lpstr>
      <vt:lpstr>Adresa și date de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user</dc:creator>
  <cp:lastModifiedBy>SECO SECO</cp:lastModifiedBy>
  <cp:revision>170</cp:revision>
  <dcterms:created xsi:type="dcterms:W3CDTF">2020-07-13T06:13:41Z</dcterms:created>
  <dcterms:modified xsi:type="dcterms:W3CDTF">2025-03-10T14:42:54Z</dcterms:modified>
</cp:coreProperties>
</file>