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7" r:id="rId3"/>
    <p:sldId id="281" r:id="rId4"/>
    <p:sldId id="292" r:id="rId5"/>
    <p:sldId id="279" r:id="rId6"/>
    <p:sldId id="294" r:id="rId7"/>
    <p:sldId id="293" r:id="rId8"/>
    <p:sldId id="290" r:id="rId9"/>
    <p:sldId id="291" r:id="rId10"/>
    <p:sldId id="295" r:id="rId11"/>
    <p:sldId id="296" r:id="rId12"/>
    <p:sldId id="274" r:id="rId13"/>
  </p:sldIdLst>
  <p:sldSz cx="18288000" cy="10287000"/>
  <p:notesSz cx="6797675" cy="992822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  <p:embeddedFont>
      <p:font typeface="Poppins Bold" panose="020B0604020202020204" charset="0"/>
      <p:regular r:id="rId24"/>
    </p:embeddedFont>
    <p:embeddedFont>
      <p:font typeface="Raleway SemiBold" panose="020B0604020202020204" charset="0"/>
      <p:regular r:id="rId25"/>
      <p:bold r:id="rId26"/>
      <p:italic r:id="rId27"/>
      <p:boldItalic r:id="rId28"/>
    </p:embeddedFont>
    <p:embeddedFont>
      <p:font typeface="Mukta" panose="020B060402020202020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90" y="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79D31-639A-4C1B-B058-39BC7821061B}" type="datetimeFigureOut">
              <a:rPr lang="en-GB" smtClean="0"/>
              <a:t>22/05/2025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A8D1D-CFBC-4125-87E1-242C8AE096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78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41AFA-D444-4F67-BEE9-11DE067C299D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58345-4B52-43A5-B70F-C02ACDC5F5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1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9c9006d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9c9006dbc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2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308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80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657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09fa071f3d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09fa071f3d_2_5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62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1462050" y="1080050"/>
            <a:ext cx="153636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85276" y="3156968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12082626" y="3741178"/>
            <a:ext cx="4382400" cy="79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3"/>
          </p:nvPr>
        </p:nvSpPr>
        <p:spPr>
          <a:xfrm>
            <a:off x="12082626" y="2923778"/>
            <a:ext cx="4743000" cy="67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5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9685276" y="5357070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5"/>
          </p:nvPr>
        </p:nvSpPr>
        <p:spPr>
          <a:xfrm>
            <a:off x="12082626" y="5940050"/>
            <a:ext cx="4382400" cy="79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6"/>
          </p:nvPr>
        </p:nvSpPr>
        <p:spPr>
          <a:xfrm>
            <a:off x="12082626" y="5122650"/>
            <a:ext cx="4743000" cy="67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5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9685276" y="7619368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8"/>
          </p:nvPr>
        </p:nvSpPr>
        <p:spPr>
          <a:xfrm>
            <a:off x="12082626" y="8174228"/>
            <a:ext cx="4382400" cy="79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9"/>
          </p:nvPr>
        </p:nvSpPr>
        <p:spPr>
          <a:xfrm>
            <a:off x="12082626" y="7356678"/>
            <a:ext cx="4743000" cy="67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5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9" name="Google Shape;79;p13"/>
          <p:cNvGrpSpPr/>
          <p:nvPr/>
        </p:nvGrpSpPr>
        <p:grpSpPr>
          <a:xfrm>
            <a:off x="17336051" y="-24"/>
            <a:ext cx="1466290" cy="2939548"/>
            <a:chOff x="3665875" y="1312850"/>
            <a:chExt cx="342000" cy="685625"/>
          </a:xfrm>
        </p:grpSpPr>
        <p:sp>
          <p:nvSpPr>
            <p:cNvPr id="80" name="Google Shape;80;p13"/>
            <p:cNvSpPr/>
            <p:nvPr/>
          </p:nvSpPr>
          <p:spPr>
            <a:xfrm>
              <a:off x="3665875" y="1312850"/>
              <a:ext cx="342000" cy="342000"/>
            </a:xfrm>
            <a:custGeom>
              <a:avLst/>
              <a:gdLst/>
              <a:ahLst/>
              <a:cxnLst/>
              <a:rect l="l" t="t" r="r" b="b"/>
              <a:pathLst>
                <a:path w="13680" h="13680" extrusionOk="0">
                  <a:moveTo>
                    <a:pt x="6839" y="1"/>
                  </a:moveTo>
                  <a:cubicBezTo>
                    <a:pt x="5026" y="1"/>
                    <a:pt x="3287" y="720"/>
                    <a:pt x="2004" y="2004"/>
                  </a:cubicBezTo>
                  <a:cubicBezTo>
                    <a:pt x="720" y="3285"/>
                    <a:pt x="0" y="5025"/>
                    <a:pt x="0" y="6839"/>
                  </a:cubicBezTo>
                  <a:cubicBezTo>
                    <a:pt x="0" y="8654"/>
                    <a:pt x="720" y="10393"/>
                    <a:pt x="2004" y="11675"/>
                  </a:cubicBezTo>
                  <a:cubicBezTo>
                    <a:pt x="3287" y="12958"/>
                    <a:pt x="5026" y="13679"/>
                    <a:pt x="6839" y="13679"/>
                  </a:cubicBezTo>
                  <a:cubicBezTo>
                    <a:pt x="8654" y="13679"/>
                    <a:pt x="10393" y="12958"/>
                    <a:pt x="11676" y="11675"/>
                  </a:cubicBezTo>
                  <a:cubicBezTo>
                    <a:pt x="12958" y="10393"/>
                    <a:pt x="13679" y="8654"/>
                    <a:pt x="13679" y="6839"/>
                  </a:cubicBezTo>
                  <a:cubicBezTo>
                    <a:pt x="13679" y="5025"/>
                    <a:pt x="12958" y="3285"/>
                    <a:pt x="11676" y="2004"/>
                  </a:cubicBezTo>
                  <a:cubicBezTo>
                    <a:pt x="10393" y="720"/>
                    <a:pt x="8654" y="1"/>
                    <a:pt x="6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3665875" y="1656475"/>
              <a:ext cx="342000" cy="342000"/>
            </a:xfrm>
            <a:custGeom>
              <a:avLst/>
              <a:gdLst/>
              <a:ahLst/>
              <a:cxnLst/>
              <a:rect l="l" t="t" r="r" b="b"/>
              <a:pathLst>
                <a:path w="13680" h="13680" extrusionOk="0">
                  <a:moveTo>
                    <a:pt x="6840" y="0"/>
                  </a:moveTo>
                  <a:cubicBezTo>
                    <a:pt x="5026" y="0"/>
                    <a:pt x="3287" y="722"/>
                    <a:pt x="2004" y="2004"/>
                  </a:cubicBezTo>
                  <a:cubicBezTo>
                    <a:pt x="722" y="3287"/>
                    <a:pt x="0" y="5026"/>
                    <a:pt x="0" y="6840"/>
                  </a:cubicBezTo>
                  <a:cubicBezTo>
                    <a:pt x="0" y="8654"/>
                    <a:pt x="722" y="10394"/>
                    <a:pt x="2004" y="11676"/>
                  </a:cubicBezTo>
                  <a:cubicBezTo>
                    <a:pt x="3287" y="12959"/>
                    <a:pt x="5026" y="13679"/>
                    <a:pt x="6840" y="13679"/>
                  </a:cubicBezTo>
                  <a:cubicBezTo>
                    <a:pt x="8654" y="13679"/>
                    <a:pt x="10393" y="12959"/>
                    <a:pt x="11676" y="11676"/>
                  </a:cubicBezTo>
                  <a:cubicBezTo>
                    <a:pt x="12959" y="10394"/>
                    <a:pt x="13679" y="8654"/>
                    <a:pt x="13679" y="6840"/>
                  </a:cubicBezTo>
                  <a:cubicBezTo>
                    <a:pt x="13679" y="5026"/>
                    <a:pt x="12959" y="3287"/>
                    <a:pt x="11676" y="2004"/>
                  </a:cubicBezTo>
                  <a:cubicBezTo>
                    <a:pt x="10393" y="722"/>
                    <a:pt x="8654" y="0"/>
                    <a:pt x="6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20784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4.png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791200" y="9360858"/>
            <a:ext cx="6237012" cy="675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6"/>
              </a:lnSpc>
            </a:pPr>
            <a:r>
              <a:rPr lang="ro-MO" sz="4566" dirty="0">
                <a:solidFill>
                  <a:schemeClr val="accent2">
                    <a:lumMod val="75000"/>
                  </a:schemeClr>
                </a:solidFill>
                <a:latin typeface="Poppins Bold" panose="020B0604020202020204" charset="0"/>
                <a:ea typeface="Poppins Bold"/>
                <a:cs typeface="Poppins Bold" panose="020B0604020202020204" charset="0"/>
                <a:sym typeface="Poppins Bold"/>
              </a:rPr>
              <a:t>23 mai </a:t>
            </a:r>
            <a:r>
              <a:rPr lang="en-US" sz="4566" dirty="0">
                <a:solidFill>
                  <a:schemeClr val="accent2">
                    <a:lumMod val="75000"/>
                  </a:schemeClr>
                </a:solidFill>
                <a:latin typeface="Poppins Bold" panose="020B0604020202020204" charset="0"/>
                <a:ea typeface="Poppins Bold"/>
                <a:cs typeface="Poppins Bold" panose="020B0604020202020204" charset="0"/>
                <a:sym typeface="Poppins Bold"/>
              </a:rPr>
              <a:t>202</a:t>
            </a:r>
            <a:r>
              <a:rPr lang="ro-RO" sz="4566" dirty="0">
                <a:solidFill>
                  <a:schemeClr val="accent2">
                    <a:lumMod val="75000"/>
                  </a:schemeClr>
                </a:solidFill>
                <a:latin typeface="Poppins Bold" panose="020B0604020202020204" charset="0"/>
                <a:ea typeface="Poppins Bold"/>
                <a:cs typeface="Poppins Bold" panose="020B0604020202020204" charset="0"/>
                <a:sym typeface="Poppins Bold"/>
              </a:rPr>
              <a:t>5</a:t>
            </a:r>
            <a:endParaRPr lang="en-US" sz="4566" dirty="0">
              <a:solidFill>
                <a:schemeClr val="accent2">
                  <a:lumMod val="75000"/>
                </a:schemeClr>
              </a:solidFill>
              <a:latin typeface="Poppins Bold" panose="020B0604020202020204" charset="0"/>
              <a:ea typeface="Poppins Bold"/>
              <a:cs typeface="Poppins Bold" panose="020B0604020202020204" charset="0"/>
              <a:sym typeface="Poppins Bold"/>
            </a:endParaRPr>
          </a:p>
        </p:txBody>
      </p:sp>
      <p:pic>
        <p:nvPicPr>
          <p:cNvPr id="1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3" y="192650"/>
            <a:ext cx="2838997" cy="14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 descr="Imagine similarÄ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0" y="945765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 3"/>
          <p:cNvSpPr/>
          <p:nvPr/>
        </p:nvSpPr>
        <p:spPr>
          <a:xfrm>
            <a:off x="7238999" y="192650"/>
            <a:ext cx="4479329" cy="1390855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2"/>
          <p:cNvSpPr/>
          <p:nvPr/>
        </p:nvSpPr>
        <p:spPr>
          <a:xfrm>
            <a:off x="13453442" y="391395"/>
            <a:ext cx="4112469" cy="1097309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766356" y="2400300"/>
            <a:ext cx="7315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o-MO" sz="60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Ședința comitetului de supraveghere ”Îmbunătățirea infrastructurii de apă în Moldova Centrală”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cs typeface="Poppins Bold" panose="020B0604020202020204" charset="0"/>
              <a:sym typeface="Poppins Bold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150" y="1798576"/>
            <a:ext cx="9067800" cy="74103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E3C9BEA-DDBE-5CC4-6476-65D71A9D0CD1}"/>
              </a:ext>
            </a:extLst>
          </p:cNvPr>
          <p:cNvSpPr/>
          <p:nvPr/>
        </p:nvSpPr>
        <p:spPr>
          <a:xfrm>
            <a:off x="13639800" y="391395"/>
            <a:ext cx="3926111" cy="1097309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FE84B6F-E244-7A2B-FF51-653F03D15EAE}"/>
              </a:ext>
            </a:extLst>
          </p:cNvPr>
          <p:cNvSpPr/>
          <p:nvPr/>
        </p:nvSpPr>
        <p:spPr>
          <a:xfrm>
            <a:off x="7238999" y="192650"/>
            <a:ext cx="4479329" cy="1390855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4" name="Рисунок 8" descr="Imagine similarÄ">
            <a:extLst>
              <a:ext uri="{FF2B5EF4-FFF2-40B4-BE49-F238E27FC236}">
                <a16:creationId xmlns:a16="http://schemas.microsoft.com/office/drawing/2014/main" id="{F304E126-1E1B-A688-7A10-63BAA6C0214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0" y="945765"/>
            <a:ext cx="1195758" cy="46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E685D74F-0655-DC93-F950-CBE0546F8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3" y="192650"/>
            <a:ext cx="2838997" cy="14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6400" y="3619501"/>
            <a:ext cx="15087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O" sz="8000" b="1" dirty="0">
                <a:solidFill>
                  <a:schemeClr val="tx2">
                    <a:lumMod val="75000"/>
                  </a:schemeClr>
                </a:solidFill>
                <a:cs typeface="Poppins Bold" panose="020B0604020202020204" charset="0"/>
              </a:rPr>
              <a:t>”</a:t>
            </a:r>
            <a:r>
              <a:rPr lang="ro-MO" sz="66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Îmbunătățirea infrastructurii de apă în Moldova Centrală”</a:t>
            </a:r>
          </a:p>
          <a:p>
            <a:pPr algn="ctr"/>
            <a:r>
              <a:rPr lang="ro-MD" sz="66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  <a:sym typeface="Poppins Bold"/>
              </a:rPr>
              <a:t>Faza 2 </a:t>
            </a:r>
            <a:endParaRPr lang="en-US" sz="6600" b="1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cs typeface="Poppins Bold" panose="020B0604020202020204" charset="0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4250270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22331"/>
              </p:ext>
            </p:extLst>
          </p:nvPr>
        </p:nvGraphicFramePr>
        <p:xfrm>
          <a:off x="2438400" y="2095500"/>
          <a:ext cx="12882564" cy="7549781"/>
        </p:xfrm>
        <a:graphic>
          <a:graphicData uri="http://schemas.openxmlformats.org/drawingml/2006/table">
            <a:tbl>
              <a:tblPr/>
              <a:tblGrid>
                <a:gridCol w="277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7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7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7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35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Localitatea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O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Număr de locuitori</a:t>
                      </a:r>
                      <a:endParaRPr lang="vi-VN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Costul estimativ al investiției</a:t>
                      </a:r>
                      <a:r>
                        <a:rPr lang="ro-MO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 </a:t>
                      </a:r>
                      <a:endParaRPr lang="ro-MO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  <a:p>
                      <a:pPr algn="ctr" rtl="0" fontAlgn="ctr"/>
                      <a:r>
                        <a:rPr lang="ro-MO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(</a:t>
                      </a:r>
                      <a:r>
                        <a:rPr lang="ro-MO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euro)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O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Grant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O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(euro)</a:t>
                      </a:r>
                      <a:endParaRPr lang="en-US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  <a:p>
                      <a:pPr algn="ctr" rtl="0" fontAlgn="ctr"/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O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Contribuția</a:t>
                      </a:r>
                      <a:r>
                        <a:rPr lang="ro-MO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 FNDRL</a:t>
                      </a:r>
                      <a:endParaRPr lang="ro-MO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O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(euro)</a:t>
                      </a:r>
                      <a:endParaRPr lang="en-US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  <a:p>
                      <a:pPr algn="ctr" rtl="0" fontAlgn="ctr"/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987">
                <a:tc>
                  <a:txBody>
                    <a:bodyPr/>
                    <a:lstStyle/>
                    <a:p>
                      <a:pPr algn="l" rtl="0" fontAlgn="b"/>
                      <a:r>
                        <a:rPr lang="ro-MO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Sireți (Strășeni)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4.545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2.088.000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ea typeface="+mn-ea"/>
                          <a:cs typeface="Poppins Bold" panose="020B0604020202020204" charset="0"/>
                        </a:rPr>
                        <a:t>1.354.486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733</a:t>
                      </a:r>
                      <a:r>
                        <a:rPr lang="ro-MO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.</a:t>
                      </a:r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514</a:t>
                      </a:r>
                      <a:endParaRPr lang="en-US" sz="2000" b="0" dirty="0">
                        <a:solidFill>
                          <a:srgbClr val="17375E"/>
                        </a:solidFill>
                        <a:effectLst/>
                        <a:latin typeface="Poppins Bold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987">
                <a:tc>
                  <a:txBody>
                    <a:bodyPr/>
                    <a:lstStyle/>
                    <a:p>
                      <a:pPr algn="l" rtl="0" fontAlgn="b"/>
                      <a:r>
                        <a:rPr lang="ro-MO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Seliștea</a:t>
                      </a:r>
                      <a:r>
                        <a:rPr lang="ro-MO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 </a:t>
                      </a:r>
                      <a:r>
                        <a:rPr lang="ro-MO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Nouă  (Călărași)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1.</a:t>
                      </a:r>
                      <a:r>
                        <a:rPr lang="ro-RO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00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1.089.000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ea typeface="+mn-ea"/>
                          <a:cs typeface="Poppins Bold" panose="020B0604020202020204" charset="0"/>
                        </a:rPr>
                        <a:t>706.434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382</a:t>
                      </a:r>
                      <a:r>
                        <a:rPr lang="ro-MO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.</a:t>
                      </a:r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565</a:t>
                      </a:r>
                      <a:endParaRPr lang="en-US" sz="2000" b="0" dirty="0">
                        <a:solidFill>
                          <a:srgbClr val="17375E"/>
                        </a:solidFill>
                        <a:effectLst/>
                        <a:latin typeface="Poppins Bold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7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O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Tuzara (Călărași)</a:t>
                      </a:r>
                      <a:endParaRPr lang="en-US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7</a:t>
                      </a:r>
                      <a:r>
                        <a:rPr lang="ro-RO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00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220.000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ea typeface="+mn-ea"/>
                          <a:cs typeface="Poppins Bold" panose="020B0604020202020204" charset="0"/>
                        </a:rPr>
                        <a:t>142.714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77</a:t>
                      </a:r>
                      <a:r>
                        <a:rPr lang="ro-MO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.</a:t>
                      </a:r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286</a:t>
                      </a:r>
                      <a:endParaRPr lang="en-US" sz="2000" b="0" dirty="0">
                        <a:solidFill>
                          <a:srgbClr val="17375E"/>
                        </a:solidFill>
                        <a:effectLst/>
                        <a:latin typeface="Poppins Bold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987">
                <a:tc>
                  <a:txBody>
                    <a:bodyPr/>
                    <a:lstStyle/>
                    <a:p>
                      <a:pPr algn="l" rtl="0" fontAlgn="b"/>
                      <a:r>
                        <a:rPr lang="ro-MO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Făgureni (Strășeni)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750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44.900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ea typeface="+mn-ea"/>
                          <a:cs typeface="Poppins Bold" panose="020B0604020202020204" charset="0"/>
                        </a:rPr>
                        <a:t>29.127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15</a:t>
                      </a:r>
                      <a:r>
                        <a:rPr lang="ro-MO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.</a:t>
                      </a:r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773</a:t>
                      </a:r>
                      <a:endParaRPr lang="en-US" sz="2000" b="0" dirty="0">
                        <a:solidFill>
                          <a:srgbClr val="17375E"/>
                        </a:solidFill>
                        <a:effectLst/>
                        <a:latin typeface="Poppins Bold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213">
                <a:tc>
                  <a:txBody>
                    <a:bodyPr/>
                    <a:lstStyle/>
                    <a:p>
                      <a:pPr algn="l" rtl="0" fontAlgn="b"/>
                      <a:r>
                        <a:rPr lang="ro-MO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Orașul Strășeni (etapa1)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1</a:t>
                      </a:r>
                      <a:r>
                        <a:rPr lang="ro-RO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4.514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1.200.000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ea typeface="+mn-ea"/>
                          <a:cs typeface="Poppins Bold" panose="020B0604020202020204" charset="0"/>
                        </a:rPr>
                        <a:t>778.440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421</a:t>
                      </a:r>
                      <a:r>
                        <a:rPr lang="ro-MO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.</a:t>
                      </a:r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560</a:t>
                      </a:r>
                      <a:endParaRPr lang="en-US" sz="2000" b="0" dirty="0">
                        <a:solidFill>
                          <a:srgbClr val="17375E"/>
                        </a:solidFill>
                        <a:effectLst/>
                        <a:latin typeface="Poppins Bold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rtl="0" fontAlgn="b"/>
                      <a:r>
                        <a:rPr lang="ro-MO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Orașul Călărași (etapa1)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8.038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1.108.200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ea typeface="+mn-ea"/>
                          <a:cs typeface="Poppins Bold" panose="020B0604020202020204" charset="0"/>
                        </a:rPr>
                        <a:t>718.889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389</a:t>
                      </a:r>
                      <a:r>
                        <a:rPr lang="ro-MO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.</a:t>
                      </a:r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310</a:t>
                      </a:r>
                      <a:endParaRPr lang="en-US" sz="2000" b="0" dirty="0">
                        <a:solidFill>
                          <a:srgbClr val="17375E"/>
                        </a:solidFill>
                        <a:effectLst/>
                        <a:latin typeface="Poppins Bold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O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Sipoteni (Călărași)</a:t>
                      </a:r>
                      <a:endParaRPr lang="en-US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4.754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2.980.000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ea typeface="+mn-ea"/>
                          <a:cs typeface="Poppins Bold" panose="020B0604020202020204" charset="0"/>
                        </a:rPr>
                        <a:t>1.933.126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1</a:t>
                      </a:r>
                      <a:r>
                        <a:rPr lang="ro-MO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.</a:t>
                      </a:r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046</a:t>
                      </a:r>
                      <a:r>
                        <a:rPr lang="ro-MO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.</a:t>
                      </a:r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874</a:t>
                      </a:r>
                      <a:endParaRPr lang="en-US" sz="2000" b="0" dirty="0">
                        <a:solidFill>
                          <a:srgbClr val="17375E"/>
                        </a:solidFill>
                        <a:effectLst/>
                        <a:latin typeface="Poppins Bold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O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Rasvet</a:t>
                      </a:r>
                      <a:r>
                        <a:rPr lang="ro-MO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 (Strășeni)</a:t>
                      </a:r>
                      <a:endParaRPr lang="en-US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  <a:p>
                      <a:pPr algn="l" rtl="0" fontAlgn="b"/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345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800.000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ea typeface="+mn-ea"/>
                          <a:cs typeface="Poppins Bold" panose="020B0604020202020204" charset="0"/>
                        </a:rPr>
                        <a:t>518.960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281</a:t>
                      </a:r>
                      <a:r>
                        <a:rPr lang="ro-MO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.</a:t>
                      </a:r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040</a:t>
                      </a:r>
                      <a:endParaRPr lang="en-US" sz="2000" b="0" dirty="0">
                        <a:solidFill>
                          <a:srgbClr val="17375E"/>
                        </a:solidFill>
                        <a:effectLst/>
                        <a:latin typeface="Poppins Bold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9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O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Bucovăț (Strășeni)</a:t>
                      </a:r>
                      <a:endParaRPr lang="en-US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  <a:p>
                      <a:pPr algn="l" rtl="0" fontAlgn="b"/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1.112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1.200.000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ea typeface="+mn-ea"/>
                          <a:cs typeface="Poppins Bold" panose="020B0604020202020204" charset="0"/>
                        </a:rPr>
                        <a:t>778.440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421</a:t>
                      </a:r>
                      <a:r>
                        <a:rPr lang="ro-MO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.</a:t>
                      </a:r>
                      <a:r>
                        <a:rPr lang="en-US" sz="2000" b="0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560</a:t>
                      </a:r>
                      <a:endParaRPr lang="en-US" sz="2000" b="0" dirty="0">
                        <a:solidFill>
                          <a:srgbClr val="17375E"/>
                        </a:solidFill>
                        <a:effectLst/>
                        <a:latin typeface="Poppins Bold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4968">
                <a:tc>
                  <a:txBody>
                    <a:bodyPr/>
                    <a:lstStyle/>
                    <a:p>
                      <a:pPr algn="ctr" rtl="0" fontAlgn="b"/>
                      <a:r>
                        <a:rPr lang="ro-MO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Total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2000" b="1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35.958</a:t>
                      </a:r>
                      <a:r>
                        <a:rPr lang="en-US" sz="2000" b="1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 </a:t>
                      </a:r>
                      <a:endParaRPr lang="en-US" sz="2000" b="1" u="sng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10.730.100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MO" sz="2000" b="1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6 960 000</a:t>
                      </a:r>
                      <a:endParaRPr lang="en-US" sz="2000" b="1" u="sng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oppins Bold" panose="020B0604020202020204" charset="0"/>
                        <a:cs typeface="Poppins Bold" panose="020B060402020202020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MO" sz="2000" b="0" u="sng" dirty="0" smtClean="0">
                          <a:solidFill>
                            <a:srgbClr val="17375E"/>
                          </a:solidFill>
                          <a:effectLst/>
                          <a:latin typeface="Poppins Bold"/>
                        </a:rPr>
                        <a:t>3 770 000</a:t>
                      </a:r>
                      <a:endParaRPr lang="en-US" sz="2000" b="0" u="sng" dirty="0">
                        <a:solidFill>
                          <a:srgbClr val="17375E"/>
                        </a:solidFill>
                        <a:effectLst/>
                        <a:latin typeface="Poppins Bold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Freeform 2">
            <a:extLst>
              <a:ext uri="{FF2B5EF4-FFF2-40B4-BE49-F238E27FC236}">
                <a16:creationId xmlns:a16="http://schemas.microsoft.com/office/drawing/2014/main" id="{4E3C9BEA-DDBE-5CC4-6476-65D71A9D0CD1}"/>
              </a:ext>
            </a:extLst>
          </p:cNvPr>
          <p:cNvSpPr/>
          <p:nvPr/>
        </p:nvSpPr>
        <p:spPr>
          <a:xfrm>
            <a:off x="13639800" y="391395"/>
            <a:ext cx="3926111" cy="1097309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FE84B6F-E244-7A2B-FF51-653F03D15EAE}"/>
              </a:ext>
            </a:extLst>
          </p:cNvPr>
          <p:cNvSpPr/>
          <p:nvPr/>
        </p:nvSpPr>
        <p:spPr>
          <a:xfrm>
            <a:off x="7238999" y="192650"/>
            <a:ext cx="4479329" cy="1390855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5" name="Рисунок 8" descr="Imagine similarÄ">
            <a:extLst>
              <a:ext uri="{FF2B5EF4-FFF2-40B4-BE49-F238E27FC236}">
                <a16:creationId xmlns:a16="http://schemas.microsoft.com/office/drawing/2014/main" id="{F304E126-1E1B-A688-7A10-63BAA6C0214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0" y="945765"/>
            <a:ext cx="1195758" cy="46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E685D74F-0655-DC93-F950-CBE0546F8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3" y="192650"/>
            <a:ext cx="2838997" cy="14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7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40" y="1890410"/>
            <a:ext cx="13473345" cy="697134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717317" y="9013864"/>
            <a:ext cx="521812" cy="533400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17317" y="9708116"/>
            <a:ext cx="521812" cy="533400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42011" y="8997348"/>
            <a:ext cx="521812" cy="533400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42011" y="9681701"/>
            <a:ext cx="521812" cy="531460"/>
          </a:xfrm>
          <a:custGeom>
            <a:avLst/>
            <a:gdLst/>
            <a:ahLst/>
            <a:cxnLst/>
            <a:rect l="l" t="t" r="r" b="b"/>
            <a:pathLst>
              <a:path w="750412" h="747683">
                <a:moveTo>
                  <a:pt x="0" y="0"/>
                </a:moveTo>
                <a:lnTo>
                  <a:pt x="750412" y="0"/>
                </a:lnTo>
                <a:lnTo>
                  <a:pt x="750412" y="747683"/>
                </a:lnTo>
                <a:lnTo>
                  <a:pt x="0" y="7476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388761" y="8940561"/>
            <a:ext cx="7288522" cy="579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28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adrcentru@adrcentru.gov.md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7830" y="9657929"/>
            <a:ext cx="4697722" cy="579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28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+373 268 2 26 92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96454" y="8949860"/>
            <a:ext cx="9006463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28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or. Ialoveni, str. Alexandru cel Bun, 33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02917" y="9657048"/>
            <a:ext cx="6069322" cy="579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28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facebook.com/adrcentru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4E3C9BEA-DDBE-5CC4-6476-65D71A9D0CD1}"/>
              </a:ext>
            </a:extLst>
          </p:cNvPr>
          <p:cNvSpPr/>
          <p:nvPr/>
        </p:nvSpPr>
        <p:spPr>
          <a:xfrm>
            <a:off x="13639800" y="391395"/>
            <a:ext cx="3926111" cy="1097309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FE84B6F-E244-7A2B-FF51-653F03D15EAE}"/>
              </a:ext>
            </a:extLst>
          </p:cNvPr>
          <p:cNvSpPr/>
          <p:nvPr/>
        </p:nvSpPr>
        <p:spPr>
          <a:xfrm>
            <a:off x="7238999" y="192650"/>
            <a:ext cx="4479329" cy="1390855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pic>
        <p:nvPicPr>
          <p:cNvPr id="12" name="Рисунок 8" descr="Imagine similarÄ">
            <a:extLst>
              <a:ext uri="{FF2B5EF4-FFF2-40B4-BE49-F238E27FC236}">
                <a16:creationId xmlns:a16="http://schemas.microsoft.com/office/drawing/2014/main" id="{F304E126-1E1B-A688-7A10-63BAA6C02140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0" y="945765"/>
            <a:ext cx="1195758" cy="46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8">
            <a:extLst>
              <a:ext uri="{FF2B5EF4-FFF2-40B4-BE49-F238E27FC236}">
                <a16:creationId xmlns:a16="http://schemas.microsoft.com/office/drawing/2014/main" id="{E685D74F-0655-DC93-F950-CBE0546F81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3" y="192650"/>
            <a:ext cx="2838997" cy="14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/>
          <p:nvPr/>
        </p:nvSpPr>
        <p:spPr>
          <a:xfrm>
            <a:off x="1676400" y="3991268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Google Shape;202;p34"/>
          <p:cNvSpPr txBox="1">
            <a:spLocks noGrp="1"/>
          </p:cNvSpPr>
          <p:nvPr>
            <p:ph type="title"/>
          </p:nvPr>
        </p:nvSpPr>
        <p:spPr>
          <a:xfrm>
            <a:off x="852797" y="1752096"/>
            <a:ext cx="1606365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ro-MO" sz="54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Subiecte cheie</a:t>
            </a:r>
            <a:endParaRPr sz="5400" b="1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203" name="Google Shape;203;p34"/>
          <p:cNvSpPr txBox="1">
            <a:spLocks noGrp="1"/>
          </p:cNvSpPr>
          <p:nvPr>
            <p:ph type="title" idx="2"/>
          </p:nvPr>
        </p:nvSpPr>
        <p:spPr>
          <a:xfrm flipH="1">
            <a:off x="1434642" y="3057484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01</a:t>
            </a:r>
            <a:endParaRPr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205" name="Google Shape;205;p34"/>
          <p:cNvSpPr/>
          <p:nvPr/>
        </p:nvSpPr>
        <p:spPr>
          <a:xfrm>
            <a:off x="1793944" y="6387996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Google Shape;206;p34"/>
          <p:cNvSpPr txBox="1">
            <a:spLocks noGrp="1"/>
          </p:cNvSpPr>
          <p:nvPr>
            <p:ph type="subTitle" idx="3"/>
          </p:nvPr>
        </p:nvSpPr>
        <p:spPr>
          <a:xfrm>
            <a:off x="3671392" y="2814059"/>
            <a:ext cx="5443376" cy="1676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RO" sz="40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Principalele activități ale UIP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+mj-lt"/>
              <a:cs typeface="Poppins Bold" panose="020B0604020202020204" charset="0"/>
            </a:endParaRPr>
          </a:p>
        </p:txBody>
      </p:sp>
      <p:sp>
        <p:nvSpPr>
          <p:cNvPr id="207" name="Google Shape;207;p34"/>
          <p:cNvSpPr txBox="1">
            <a:spLocks noGrp="1"/>
          </p:cNvSpPr>
          <p:nvPr>
            <p:ph type="title" idx="4"/>
          </p:nvPr>
        </p:nvSpPr>
        <p:spPr>
          <a:xfrm flipH="1">
            <a:off x="1589972" y="5453072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02</a:t>
            </a:r>
            <a:endParaRPr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209" name="Google Shape;209;p34"/>
          <p:cNvSpPr/>
          <p:nvPr/>
        </p:nvSpPr>
        <p:spPr>
          <a:xfrm>
            <a:off x="1793944" y="9105900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Google Shape;210;p34"/>
          <p:cNvSpPr txBox="1">
            <a:spLocks noGrp="1"/>
          </p:cNvSpPr>
          <p:nvPr>
            <p:ph type="subTitle" idx="6"/>
          </p:nvPr>
        </p:nvSpPr>
        <p:spPr>
          <a:xfrm>
            <a:off x="3590344" y="5514850"/>
            <a:ext cx="5748175" cy="1441994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MO" sz="40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Mobilizarea lucrărilor de construcție </a:t>
            </a:r>
          </a:p>
          <a:p>
            <a:pPr marL="0" indent="0"/>
            <a:endParaRPr lang="ro-MO" sz="36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1" name="Google Shape;211;p34"/>
          <p:cNvSpPr txBox="1">
            <a:spLocks noGrp="1"/>
          </p:cNvSpPr>
          <p:nvPr>
            <p:ph type="title" idx="7"/>
          </p:nvPr>
        </p:nvSpPr>
        <p:spPr>
          <a:xfrm flipH="1">
            <a:off x="1572544" y="8205300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03</a:t>
            </a:r>
            <a:endParaRPr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11965924" y="3001169"/>
            <a:ext cx="6322076" cy="203192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RO" sz="36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Procesul de expropriere temporară și despăgubire</a:t>
            </a:r>
            <a:endParaRPr lang="vi-VN" sz="3600" b="1" dirty="0">
              <a:solidFill>
                <a:schemeClr val="tx2">
                  <a:lumMod val="75000"/>
                </a:schemeClr>
              </a:solidFill>
              <a:latin typeface="+mj-lt"/>
              <a:cs typeface="Poppins Bold" panose="020B0604020202020204" charset="0"/>
            </a:endParaRPr>
          </a:p>
          <a:p>
            <a:pPr marL="0" indent="0"/>
            <a:endParaRPr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211;p34"/>
          <p:cNvSpPr txBox="1">
            <a:spLocks/>
          </p:cNvSpPr>
          <p:nvPr/>
        </p:nvSpPr>
        <p:spPr>
          <a:xfrm flipH="1">
            <a:off x="9967597" y="3124992"/>
            <a:ext cx="2061406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5000" b="0" i="0" u="none" strike="noStrike" cap="none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10000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0</a:t>
            </a:r>
            <a:r>
              <a:rPr lang="ro-MO" sz="10000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4</a:t>
            </a:r>
            <a:endParaRPr lang="en" sz="10000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14" name="Google Shape;209;p34"/>
          <p:cNvSpPr/>
          <p:nvPr/>
        </p:nvSpPr>
        <p:spPr>
          <a:xfrm>
            <a:off x="10210800" y="4086068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12029003" y="5253910"/>
            <a:ext cx="5560076" cy="189160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RO" sz="44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Bugetul proiectului</a:t>
            </a:r>
            <a:endParaRPr lang="ro-MO" sz="4400" b="1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marL="0" indent="0"/>
            <a:endParaRPr sz="3600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17" name="Google Shape;211;p34"/>
          <p:cNvSpPr txBox="1">
            <a:spLocks/>
          </p:cNvSpPr>
          <p:nvPr/>
        </p:nvSpPr>
        <p:spPr>
          <a:xfrm flipH="1">
            <a:off x="9993723" y="5388591"/>
            <a:ext cx="2061406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5000" b="0" i="0" u="none" strike="noStrike" cap="none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10000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0</a:t>
            </a:r>
            <a:r>
              <a:rPr lang="ro-MO" sz="10000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5</a:t>
            </a:r>
            <a:endParaRPr lang="en" sz="10000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18" name="Google Shape;209;p34"/>
          <p:cNvSpPr/>
          <p:nvPr/>
        </p:nvSpPr>
        <p:spPr>
          <a:xfrm>
            <a:off x="10280743" y="6353672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Google Shape;211;p34"/>
          <p:cNvSpPr txBox="1">
            <a:spLocks/>
          </p:cNvSpPr>
          <p:nvPr/>
        </p:nvSpPr>
        <p:spPr>
          <a:xfrm flipH="1">
            <a:off x="10084801" y="8205300"/>
            <a:ext cx="20178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5000" b="0" i="0" u="none" strike="noStrike" cap="none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10000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0</a:t>
            </a:r>
            <a:r>
              <a:rPr lang="ro-MO" sz="10000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6</a:t>
            </a:r>
            <a:endParaRPr lang="en" sz="10000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20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12102601" y="7875039"/>
            <a:ext cx="5900576" cy="1430004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MO" sz="44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Activități planificate</a:t>
            </a:r>
            <a:endParaRPr sz="4400" b="1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21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3671392" y="7981235"/>
            <a:ext cx="5900576" cy="1430004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MO" sz="40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Vizite de inspecție, furnizori și materiale aprobate</a:t>
            </a:r>
          </a:p>
        </p:txBody>
      </p:sp>
      <p:sp>
        <p:nvSpPr>
          <p:cNvPr id="23" name="Google Shape;209;p34"/>
          <p:cNvSpPr/>
          <p:nvPr/>
        </p:nvSpPr>
        <p:spPr>
          <a:xfrm>
            <a:off x="10280743" y="9105900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03837ACA-2C90-E498-D94B-1E8F5ACA209A}"/>
              </a:ext>
            </a:extLst>
          </p:cNvPr>
          <p:cNvSpPr/>
          <p:nvPr/>
        </p:nvSpPr>
        <p:spPr>
          <a:xfrm>
            <a:off x="13453442" y="391395"/>
            <a:ext cx="4112469" cy="1097309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DD69AF4-7552-0EAA-A490-12A044961DC4}"/>
              </a:ext>
            </a:extLst>
          </p:cNvPr>
          <p:cNvSpPr/>
          <p:nvPr/>
        </p:nvSpPr>
        <p:spPr>
          <a:xfrm>
            <a:off x="7238999" y="192650"/>
            <a:ext cx="4479329" cy="1390855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4" name="Рисунок 8" descr="Imagine similarÄ">
            <a:extLst>
              <a:ext uri="{FF2B5EF4-FFF2-40B4-BE49-F238E27FC236}">
                <a16:creationId xmlns:a16="http://schemas.microsoft.com/office/drawing/2014/main" id="{DBD6FA00-1771-5AE4-7378-AE09D5A805C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0" y="945765"/>
            <a:ext cx="1195758" cy="46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9DE7426A-AF32-2D30-D11A-7897906D4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3" y="192650"/>
            <a:ext cx="2838997" cy="14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42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14401" y="1949290"/>
            <a:ext cx="16882576" cy="1107996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ro-RO" sz="60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Principalele activități ale UIP</a:t>
            </a:r>
            <a:endParaRPr lang="vi-VN" sz="6000" b="1" dirty="0">
              <a:solidFill>
                <a:schemeClr val="tx2">
                  <a:lumMod val="75000"/>
                </a:schemeClr>
              </a:solidFill>
              <a:latin typeface="+mj-lt"/>
              <a:cs typeface="Poppins Bold" panose="020B060402020202020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Google Shape;484;p52"/>
          <p:cNvSpPr/>
          <p:nvPr/>
        </p:nvSpPr>
        <p:spPr>
          <a:xfrm rot="-5400000">
            <a:off x="17088775" y="4199426"/>
            <a:ext cx="1705800" cy="18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484;p52"/>
          <p:cNvSpPr/>
          <p:nvPr/>
        </p:nvSpPr>
        <p:spPr>
          <a:xfrm rot="-5400000">
            <a:off x="17063377" y="7578900"/>
            <a:ext cx="1705800" cy="18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4400" y="3238011"/>
            <a:ext cx="16611600" cy="737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0" algn="just">
              <a:lnSpc>
                <a:spcPct val="150000"/>
              </a:lnSpc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ro-MD" sz="39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  <a:sym typeface="Mukta"/>
              </a:rPr>
              <a:t>Analiza și coordonarea rapoartelor întocmite de companiile de proiectare si consultanta. </a:t>
            </a:r>
          </a:p>
          <a:p>
            <a:pPr indent="-571500" algn="just">
              <a:lnSpc>
                <a:spcPct val="150000"/>
              </a:lnSpc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ro-MD" sz="39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  <a:sym typeface="Mukta"/>
              </a:rPr>
              <a:t>Monitorizarea și valorificarea resurselor financiare alocate;</a:t>
            </a:r>
          </a:p>
          <a:p>
            <a:pPr indent="-571500" algn="just">
              <a:lnSpc>
                <a:spcPct val="150000"/>
              </a:lnSpc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ro-MD" sz="39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  <a:sym typeface="Mukta"/>
              </a:rPr>
              <a:t>Solicitarea și obținerea autorizațiilor de defrișare.</a:t>
            </a:r>
          </a:p>
          <a:p>
            <a:pPr indent="-571500" algn="just">
              <a:lnSpc>
                <a:spcPct val="150000"/>
              </a:lnSpc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ro-MD" sz="39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  <a:sym typeface="Mukta"/>
              </a:rPr>
              <a:t>Coordonarea documentației de Fazei 2 a proiectului.</a:t>
            </a:r>
          </a:p>
          <a:p>
            <a:pPr indent="-571500" algn="just">
              <a:lnSpc>
                <a:spcPct val="150000"/>
              </a:lnSpc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ro-MD" sz="39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  <a:sym typeface="Mukta"/>
              </a:rPr>
              <a:t>Ajustarea termenilor de referință pentru semnarea unui nou contract AMC 2;</a:t>
            </a:r>
          </a:p>
          <a:p>
            <a:pPr marL="825500" indent="-5715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ro-MD" sz="3200" b="1" dirty="0">
              <a:solidFill>
                <a:schemeClr val="tx2">
                  <a:lumMod val="75000"/>
                </a:schemeClr>
              </a:solidFill>
              <a:latin typeface="+mj-lt"/>
              <a:cs typeface="Poppins Bold" panose="020B0604020202020204" charset="0"/>
              <a:sym typeface="Mukta"/>
            </a:endParaRPr>
          </a:p>
          <a:p>
            <a:pPr marL="825500" indent="-5715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ro-MO" sz="3200" b="1" dirty="0">
              <a:solidFill>
                <a:schemeClr val="tx2">
                  <a:lumMod val="75000"/>
                </a:schemeClr>
              </a:solidFill>
              <a:latin typeface="+mj-lt"/>
              <a:cs typeface="Poppins Bold" panose="020B0604020202020204" charset="0"/>
              <a:sym typeface="Mukta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4D04F31-2210-D04B-2D9E-C438E714DD24}"/>
              </a:ext>
            </a:extLst>
          </p:cNvPr>
          <p:cNvSpPr/>
          <p:nvPr/>
        </p:nvSpPr>
        <p:spPr>
          <a:xfrm>
            <a:off x="13453442" y="391395"/>
            <a:ext cx="4112469" cy="1097309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1258513-1A66-AF88-193B-1A3E11A086D1}"/>
              </a:ext>
            </a:extLst>
          </p:cNvPr>
          <p:cNvSpPr/>
          <p:nvPr/>
        </p:nvSpPr>
        <p:spPr>
          <a:xfrm>
            <a:off x="7238999" y="192650"/>
            <a:ext cx="4479329" cy="1390855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5" name="Рисунок 8" descr="Imagine similarÄ">
            <a:extLst>
              <a:ext uri="{FF2B5EF4-FFF2-40B4-BE49-F238E27FC236}">
                <a16:creationId xmlns:a16="http://schemas.microsoft.com/office/drawing/2014/main" id="{77103971-5E5D-794A-8757-1B1977F3464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0" y="945765"/>
            <a:ext cx="1195758" cy="46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26E93B44-BB1F-C141-0C06-6FA66C2A4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3" y="192650"/>
            <a:ext cx="2838997" cy="14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27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21076" y="2051081"/>
            <a:ext cx="15710001" cy="1107996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r>
              <a:rPr lang="ro-MO" sz="60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Mobilizarea lucrărilor de construcție </a:t>
            </a:r>
          </a:p>
        </p:txBody>
      </p:sp>
      <p:sp>
        <p:nvSpPr>
          <p:cNvPr id="19" name="Google Shape;484;p52"/>
          <p:cNvSpPr/>
          <p:nvPr/>
        </p:nvSpPr>
        <p:spPr>
          <a:xfrm rot="-5400000">
            <a:off x="17088775" y="4199426"/>
            <a:ext cx="1705800" cy="18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484;p52"/>
          <p:cNvSpPr/>
          <p:nvPr/>
        </p:nvSpPr>
        <p:spPr>
          <a:xfrm rot="-5400000">
            <a:off x="17063377" y="7578900"/>
            <a:ext cx="1705800" cy="18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425" y="3407353"/>
            <a:ext cx="985748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u="sng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Documentație elaborată și în curs de implementare</a:t>
            </a:r>
          </a:p>
          <a:p>
            <a:endParaRPr lang="ro-RO" sz="3200" dirty="0">
              <a:latin typeface="Poppins Bold" panose="020B0604020202020204" charset="0"/>
              <a:cs typeface="Poppins Bold" panose="020B0604020202020204" charset="0"/>
            </a:endParaRPr>
          </a:p>
          <a:p>
            <a:pPr>
              <a:buClr>
                <a:schemeClr val="tx2"/>
              </a:buClr>
              <a:buSzPct val="100000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🔹 Asigurările aprobate.</a:t>
            </a:r>
          </a:p>
          <a:p>
            <a:pPr>
              <a:buClr>
                <a:schemeClr val="tx2"/>
              </a:buClr>
              <a:buSzPct val="100000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🔹 Planuri aprobate de Inginer:</a:t>
            </a:r>
          </a:p>
          <a:p>
            <a:pPr indent="-571500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Plan EHSS (Mediu, Sănătate, Securitate, Social)</a:t>
            </a:r>
          </a:p>
          <a:p>
            <a:pPr indent="-571500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Plan de Management al Traficului – coordonat cu autoritățile locale;</a:t>
            </a:r>
          </a:p>
          <a:p>
            <a:pPr>
              <a:buClr>
                <a:schemeClr val="tx2"/>
              </a:buClr>
              <a:buSzPct val="100000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🔹 Planuri în revizuire:</a:t>
            </a:r>
          </a:p>
          <a:p>
            <a:pPr indent="-571500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Planul de calitate și Programul de lucru;</a:t>
            </a:r>
          </a:p>
          <a:p>
            <a:pPr>
              <a:buClr>
                <a:schemeClr val="tx2"/>
              </a:buClr>
              <a:buSzPct val="100000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🔹 Panouri informative aprobate.</a:t>
            </a:r>
          </a:p>
          <a:p>
            <a:pPr indent="-571500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ro-RO" sz="2400" b="1" dirty="0">
              <a:solidFill>
                <a:schemeClr val="tx2">
                  <a:lumMod val="75000"/>
                </a:schemeClr>
              </a:solidFill>
              <a:latin typeface="+mj-lt"/>
              <a:cs typeface="Poppins Bold" panose="020B060402020202020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0143087" y="3501045"/>
            <a:ext cx="7704688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o-RO" altLang="ro-RO" sz="3200" b="1" u="sng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Organizarea șantierului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o-RO" altLang="ro-RO" sz="3200" b="1" dirty="0">
              <a:latin typeface="Poppins Bold" panose="020B0604020202020204" charset="0"/>
              <a:cs typeface="Poppins Bold" panose="020B0604020202020204" charset="0"/>
            </a:endParaRPr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tabLst/>
            </a:pPr>
            <a:r>
              <a:rPr lang="ro-RO" alt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Biroul de șantier dotat conform cerințelor contractuale;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P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este 180 </a:t>
            </a: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gropi de încercare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executate</a:t>
            </a: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Verificarea hidraulică a rețelelor;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Defrișarea culuarului de lucru;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Dotarea parțială cu utilaj;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Efectuarea reevaluării topografice;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o-RO" altLang="ro-RO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CE80288-221A-1187-3228-33316E3032E6}"/>
              </a:ext>
            </a:extLst>
          </p:cNvPr>
          <p:cNvSpPr/>
          <p:nvPr/>
        </p:nvSpPr>
        <p:spPr>
          <a:xfrm>
            <a:off x="13453442" y="391395"/>
            <a:ext cx="4112469" cy="1097309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0FD07FC-665C-2C7F-2964-E0C85113D2A9}"/>
              </a:ext>
            </a:extLst>
          </p:cNvPr>
          <p:cNvSpPr/>
          <p:nvPr/>
        </p:nvSpPr>
        <p:spPr>
          <a:xfrm>
            <a:off x="7238999" y="192650"/>
            <a:ext cx="4479329" cy="1390855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5" name="Рисунок 8" descr="Imagine similarÄ">
            <a:extLst>
              <a:ext uri="{FF2B5EF4-FFF2-40B4-BE49-F238E27FC236}">
                <a16:creationId xmlns:a16="http://schemas.microsoft.com/office/drawing/2014/main" id="{EFD127BB-E538-BFE5-CFD6-A0ABFBFDAF5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0" y="945765"/>
            <a:ext cx="1195758" cy="46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0129AE36-130D-187E-D2E3-634EEA6BC4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3" y="192650"/>
            <a:ext cx="2838997" cy="14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86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>
          <a:xfrm>
            <a:off x="748752" y="1923745"/>
            <a:ext cx="17171496" cy="1225372"/>
          </a:xfrm>
          <a:prstGeom prst="rect">
            <a:avLst/>
          </a:prstGeom>
        </p:spPr>
        <p:txBody>
          <a:bodyPr lIns="182880" tIns="91440" rIns="182880" bIns="91440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MO" sz="4400" b="1" cap="none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j-ea"/>
                <a:cs typeface="Poppins Bold" panose="020B0604020202020204" charset="0"/>
              </a:rPr>
              <a:t>             </a:t>
            </a:r>
            <a:r>
              <a:rPr lang="ro-MO" sz="4000" b="1" cap="none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Vizite de inspecție, furnizori și materiale aprobate</a:t>
            </a:r>
          </a:p>
          <a:p>
            <a:pPr marL="0" indent="0"/>
            <a:endParaRPr lang="ro-MO" sz="3200" b="1" cap="none" dirty="0">
              <a:solidFill>
                <a:schemeClr val="tx2">
                  <a:lumMod val="75000"/>
                </a:schemeClr>
              </a:solidFill>
              <a:latin typeface="+mj-lt"/>
              <a:cs typeface="Poppins Bold" panose="020B0604020202020204" charset="0"/>
            </a:endParaRPr>
          </a:p>
          <a:p>
            <a:pPr marL="198120" indent="0" algn="ctr" defTabSz="914400">
              <a:spcBef>
                <a:spcPts val="0"/>
              </a:spcBef>
              <a:buSzPts val="2800"/>
              <a:buNone/>
            </a:pPr>
            <a:endParaRPr lang="x-none" sz="3200" b="1" cap="none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3200" b="1" cap="none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Google Shape;377;p44"/>
          <p:cNvSpPr txBox="1">
            <a:spLocks/>
          </p:cNvSpPr>
          <p:nvPr/>
        </p:nvSpPr>
        <p:spPr>
          <a:xfrm>
            <a:off x="457201" y="3695700"/>
            <a:ext cx="17552976" cy="5715462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indent="-660400" algn="ctr">
              <a:lnSpc>
                <a:spcPct val="150000"/>
              </a:lnSpc>
              <a:buSzPts val="1600"/>
              <a:buFont typeface="Wingdings" panose="05000000000000000000" pitchFamily="2" charset="2"/>
              <a:buChar char="ü"/>
            </a:pPr>
            <a:endParaRPr lang="ro-MO" sz="4400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ea typeface="Mukta"/>
              <a:cs typeface="Poppins Bold" panose="020B0604020202020204" charset="0"/>
            </a:endParaRPr>
          </a:p>
          <a:p>
            <a:pPr marL="825500" indent="-571500" algn="ctr">
              <a:lnSpc>
                <a:spcPct val="150000"/>
              </a:lnSpc>
              <a:buSzPts val="1600"/>
              <a:buFont typeface="Wingdings" panose="05000000000000000000" pitchFamily="2" charset="2"/>
              <a:buChar char="ü"/>
            </a:pPr>
            <a:endParaRPr lang="ro-MO" sz="4400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ea typeface="Mukta"/>
              <a:cs typeface="Poppins Bold" panose="020B0604020202020204" charset="0"/>
            </a:endParaRPr>
          </a:p>
          <a:p>
            <a:pPr marL="914400" indent="-660400" algn="ctr">
              <a:lnSpc>
                <a:spcPct val="150000"/>
              </a:lnSpc>
              <a:buSzPts val="1600"/>
              <a:buFont typeface="Wingdings" panose="05000000000000000000" pitchFamily="2" charset="2"/>
              <a:buChar char="ü"/>
            </a:pPr>
            <a:endParaRPr lang="ro-MO" sz="4400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ea typeface="Mukta"/>
              <a:cs typeface="Poppins Bold" panose="020B0604020202020204" charset="0"/>
            </a:endParaRPr>
          </a:p>
          <a:p>
            <a:pPr marL="914400" indent="-660400" algn="ctr">
              <a:lnSpc>
                <a:spcPct val="150000"/>
              </a:lnSpc>
              <a:buSzPts val="1600"/>
              <a:buFont typeface="Wingdings" panose="05000000000000000000" pitchFamily="2" charset="2"/>
              <a:buChar char="ü"/>
            </a:pPr>
            <a:endParaRPr lang="ro-MO" sz="4400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ea typeface="Mukta"/>
              <a:cs typeface="Poppins Bold" panose="020B0604020202020204" charset="0"/>
            </a:endParaRPr>
          </a:p>
          <a:p>
            <a:pPr marL="914400" indent="-660400" algn="ctr">
              <a:lnSpc>
                <a:spcPct val="150000"/>
              </a:lnSpc>
              <a:buSzPts val="1600"/>
              <a:buFont typeface="Wingdings" panose="05000000000000000000" pitchFamily="2" charset="2"/>
              <a:buChar char="ü"/>
            </a:pPr>
            <a:endParaRPr lang="ro-MO" sz="4400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ea typeface="Mukta"/>
              <a:cs typeface="Poppins Bold" panose="020B0604020202020204" charset="0"/>
            </a:endParaRPr>
          </a:p>
          <a:p>
            <a:pPr marL="914400" indent="-660400" algn="ctr">
              <a:lnSpc>
                <a:spcPct val="150000"/>
              </a:lnSpc>
              <a:buSzPts val="1600"/>
              <a:buFont typeface="Wingdings" panose="05000000000000000000" pitchFamily="2" charset="2"/>
              <a:buChar char="ü"/>
            </a:pPr>
            <a:endParaRPr lang="ro-MO" sz="4400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ea typeface="Mukta"/>
              <a:cs typeface="Poppins Bold" panose="020B0604020202020204" charset="0"/>
            </a:endParaRPr>
          </a:p>
          <a:p>
            <a:pPr marL="914400" indent="-660400" algn="ctr">
              <a:lnSpc>
                <a:spcPct val="150000"/>
              </a:lnSpc>
              <a:buSzPts val="1600"/>
              <a:buFont typeface="Wingdings" panose="05000000000000000000" pitchFamily="2" charset="2"/>
              <a:buChar char="ü"/>
            </a:pPr>
            <a:endParaRPr lang="ro-MO" sz="4400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ea typeface="Mukta"/>
              <a:cs typeface="Poppins Bold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8752" y="2980459"/>
            <a:ext cx="1717149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🔹 Țevi și accesorii din fontă ductilă:</a:t>
            </a:r>
          </a:p>
          <a:p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Comandă lansată: 23 decembrie 2024;</a:t>
            </a:r>
          </a:p>
          <a:p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Inspecție fabrică: 26–31 ianuarie 2025;</a:t>
            </a:r>
          </a:p>
          <a:p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Livrare în 3 loturi (270 containere);</a:t>
            </a:r>
          </a:p>
          <a:p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Primul lot (90 containere) livrat în Port Constanța: 12 mai 2025.</a:t>
            </a:r>
          </a:p>
          <a:p>
            <a:endParaRPr lang="ro-RO" sz="3200" b="1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🔹 HDPE (polietilenă de înaltă densitate):</a:t>
            </a:r>
          </a:p>
          <a:p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Vizita de inspecție la fabrica Valrom, București: 18 martie 2025;</a:t>
            </a:r>
          </a:p>
          <a:p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Primul lot livrat pe șantier.</a:t>
            </a:r>
          </a:p>
          <a:p>
            <a:endParaRPr lang="ro-RO" sz="3200" b="1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🔹 Țevi de oțel pentru traversări fără întreruperi – livrate pe șantier.</a:t>
            </a:r>
          </a:p>
          <a:p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🔹 Pompe: 2 furnizori tehnic conformi identificați.</a:t>
            </a:r>
          </a:p>
          <a:p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🔹 Valve: documentația tehnică în curs de ajustare (valve fluture, robinete cu poartă, clapete de reținere) conform observațiilor inginerului.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488BE45-FD94-99A0-D88D-FF706D3AE157}"/>
              </a:ext>
            </a:extLst>
          </p:cNvPr>
          <p:cNvSpPr/>
          <p:nvPr/>
        </p:nvSpPr>
        <p:spPr>
          <a:xfrm>
            <a:off x="13453442" y="391395"/>
            <a:ext cx="4112469" cy="1097309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8851F38-1065-CF92-2B58-DAE7CA41BC04}"/>
              </a:ext>
            </a:extLst>
          </p:cNvPr>
          <p:cNvSpPr/>
          <p:nvPr/>
        </p:nvSpPr>
        <p:spPr>
          <a:xfrm>
            <a:off x="7238999" y="192650"/>
            <a:ext cx="4479329" cy="1390855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2" name="Рисунок 8">
            <a:extLst>
              <a:ext uri="{FF2B5EF4-FFF2-40B4-BE49-F238E27FC236}">
                <a16:creationId xmlns:a16="http://schemas.microsoft.com/office/drawing/2014/main" id="{0FB66244-316B-07A9-7654-A1397DA78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3" y="192650"/>
            <a:ext cx="2838997" cy="14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8" descr="Imagine similarÄ">
            <a:extLst>
              <a:ext uri="{FF2B5EF4-FFF2-40B4-BE49-F238E27FC236}">
                <a16:creationId xmlns:a16="http://schemas.microsoft.com/office/drawing/2014/main" id="{27C1FDEA-2E51-4434-3942-7DE89C53BEC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0" y="945765"/>
            <a:ext cx="1195758" cy="462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56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drcentru.md/img.php?km=cHVibGljL2ZvdG9taW5pYWxidW0vMzMyM2Q1MS5qcGc=&amp;w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69" y="1861286"/>
            <a:ext cx="705890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adrcentru.md/img.php?km=cHVibGljL2ZvdG9taW5pYWxidW0vMzUyMzk2NS5qcGc=&amp;w=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01" y="6186780"/>
            <a:ext cx="6990874" cy="39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adrcentru.md/img.php?km=cHVibGljL2ZvdG9taW5pYWxidW0vNDdjMDI0LmpwZw==&amp;w=7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213994"/>
            <a:ext cx="5555271" cy="394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adrcentru.md/img.php?km=cHVibGljL2ZvdG9taW5pYWxidW0vNjdjNmExLmpwZw==&amp;w=7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928718"/>
            <a:ext cx="5555271" cy="394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8" descr="Imagine similarÄ">
            <a:extLst>
              <a:ext uri="{FF2B5EF4-FFF2-40B4-BE49-F238E27FC236}">
                <a16:creationId xmlns:a16="http://schemas.microsoft.com/office/drawing/2014/main" id="{6007210D-08C4-BB33-F96E-4363110869F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0" y="945765"/>
            <a:ext cx="1195758" cy="46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4A58BC4A-419A-2A1B-7532-36BCB6B34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3" y="192650"/>
            <a:ext cx="2838997" cy="14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207B6B1E-4FD5-26C4-B189-08738553E89A}"/>
              </a:ext>
            </a:extLst>
          </p:cNvPr>
          <p:cNvSpPr/>
          <p:nvPr/>
        </p:nvSpPr>
        <p:spPr>
          <a:xfrm>
            <a:off x="7238999" y="192650"/>
            <a:ext cx="4479329" cy="1390855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4C8FC735-C22B-1CFD-1C7A-068BEDA2B7C0}"/>
              </a:ext>
            </a:extLst>
          </p:cNvPr>
          <p:cNvSpPr/>
          <p:nvPr/>
        </p:nvSpPr>
        <p:spPr>
          <a:xfrm>
            <a:off x="13453442" y="391395"/>
            <a:ext cx="4112469" cy="1097309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6940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47800" y="2056857"/>
            <a:ext cx="15710001" cy="2031325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ro-RO" sz="60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Procesul de expropriere temporară </a:t>
            </a:r>
            <a:br>
              <a:rPr lang="ro-RO" sz="60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</a:br>
            <a:r>
              <a:rPr lang="ro-RO" sz="60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și despăgubire</a:t>
            </a:r>
            <a:endParaRPr lang="vi-VN" sz="6000" b="1" dirty="0">
              <a:solidFill>
                <a:schemeClr val="tx2">
                  <a:lumMod val="75000"/>
                </a:schemeClr>
              </a:solidFill>
              <a:latin typeface="+mj-lt"/>
              <a:cs typeface="Poppins Bold" panose="020B0604020202020204" charset="0"/>
            </a:endParaRPr>
          </a:p>
        </p:txBody>
      </p:sp>
      <p:sp>
        <p:nvSpPr>
          <p:cNvPr id="19" name="Google Shape;484;p52"/>
          <p:cNvSpPr/>
          <p:nvPr/>
        </p:nvSpPr>
        <p:spPr>
          <a:xfrm rot="-5400000">
            <a:off x="17088775" y="4199426"/>
            <a:ext cx="1705800" cy="18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484;p52"/>
          <p:cNvSpPr/>
          <p:nvPr/>
        </p:nvSpPr>
        <p:spPr>
          <a:xfrm rot="-5400000">
            <a:off x="17063377" y="7578900"/>
            <a:ext cx="1705800" cy="18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1674" y="4457589"/>
            <a:ext cx="15087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0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Informarea corespunzătoare a Comitetelor locale de monitorizare a impactului social cu privire la inițierea procedurii de defrișare;</a:t>
            </a:r>
          </a:p>
          <a:p>
            <a:pPr indent="-571500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ro-RO" sz="3200" b="1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indent="-571500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Monitorizarea procesului de înregistrare a cererilor cu privire la plata desbăgubirii pentru pierderile agricole suportate;</a:t>
            </a:r>
          </a:p>
          <a:p>
            <a:pPr indent="-571500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ro-RO" sz="3200" b="1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indent="-571500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Colectarea cererilor depuse;</a:t>
            </a:r>
          </a:p>
          <a:p>
            <a:pPr indent="-571500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ro-RO" sz="3200" b="1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indent="-571500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Comunicare continuă cu proprietarii afectați.</a:t>
            </a:r>
          </a:p>
          <a:p>
            <a:r>
              <a:rPr lang="ro-RO" sz="1600" b="1" dirty="0"/>
              <a:t> </a:t>
            </a:r>
            <a:endParaRPr lang="ro-RO" sz="16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FA435B3-F6E8-4282-3465-3BFDE07E8087}"/>
              </a:ext>
            </a:extLst>
          </p:cNvPr>
          <p:cNvSpPr/>
          <p:nvPr/>
        </p:nvSpPr>
        <p:spPr>
          <a:xfrm>
            <a:off x="13453442" y="391395"/>
            <a:ext cx="4112469" cy="1097309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F597720-8819-C8D3-F08F-62265069472F}"/>
              </a:ext>
            </a:extLst>
          </p:cNvPr>
          <p:cNvSpPr/>
          <p:nvPr/>
        </p:nvSpPr>
        <p:spPr>
          <a:xfrm>
            <a:off x="7238999" y="192650"/>
            <a:ext cx="4479329" cy="1390855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5" name="Рисунок 8" descr="Imagine similarÄ">
            <a:extLst>
              <a:ext uri="{FF2B5EF4-FFF2-40B4-BE49-F238E27FC236}">
                <a16:creationId xmlns:a16="http://schemas.microsoft.com/office/drawing/2014/main" id="{E1BA5D24-5F34-C5DD-9D80-307FB90AECA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0" y="945765"/>
            <a:ext cx="1195758" cy="46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E5D0980F-40C9-3593-9A33-CC941C7E2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3" y="192650"/>
            <a:ext cx="2838997" cy="14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88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3"/>
          <p:cNvSpPr txBox="1">
            <a:spLocks noGrp="1"/>
          </p:cNvSpPr>
          <p:nvPr>
            <p:ph type="title"/>
          </p:nvPr>
        </p:nvSpPr>
        <p:spPr>
          <a:xfrm>
            <a:off x="469446" y="1858292"/>
            <a:ext cx="17275601" cy="1063823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o-MO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cs typeface="Poppins Bold" panose="020B0604020202020204" charset="0"/>
              </a:rPr>
              <a:t>Gradul de valorificare a contractelor semnate</a:t>
            </a:r>
            <a:endParaRPr b="1" dirty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335" name="Google Shape;335;p43"/>
          <p:cNvSpPr txBox="1"/>
          <p:nvPr/>
        </p:nvSpPr>
        <p:spPr>
          <a:xfrm>
            <a:off x="11349450" y="2583583"/>
            <a:ext cx="5845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Raleway SemiBold"/>
                <a:cs typeface="Poppins Bold" charset="0"/>
                <a:sym typeface="Raleway SemiBold"/>
              </a:rPr>
              <a:t>Gradul de valorificare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j-lt"/>
              <a:ea typeface="Raleway SemiBold"/>
              <a:cs typeface="Poppins Bold" charset="0"/>
              <a:sym typeface="Raleway SemiBold"/>
            </a:endParaRPr>
          </a:p>
        </p:txBody>
      </p:sp>
      <p:sp>
        <p:nvSpPr>
          <p:cNvPr id="336" name="Google Shape;336;p43"/>
          <p:cNvSpPr txBox="1"/>
          <p:nvPr/>
        </p:nvSpPr>
        <p:spPr>
          <a:xfrm>
            <a:off x="11094875" y="3700174"/>
            <a:ext cx="6650172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0" bIns="182850" anchor="ctr" anchorCtr="0">
            <a:noAutofit/>
          </a:bodyPr>
          <a:lstStyle/>
          <a:p>
            <a:pPr algn="ctr"/>
            <a:r>
              <a:rPr lang="ro-M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Raleway SemiBold"/>
                <a:cs typeface="Poppins Bold" charset="0"/>
                <a:sym typeface="Mukta"/>
              </a:rPr>
              <a:t>Servicii de proiectare/supraveghere lucrări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j-lt"/>
              <a:ea typeface="Raleway SemiBold"/>
              <a:cs typeface="Poppins Bold" charset="0"/>
              <a:sym typeface="Mukta"/>
            </a:endParaRPr>
          </a:p>
          <a:p>
            <a:pPr algn="ctr"/>
            <a:r>
              <a:rPr lang="ro-M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Raleway SemiBold"/>
                <a:cs typeface="Poppins Bold" charset="0"/>
                <a:sym typeface="Mukta"/>
              </a:rPr>
              <a:t>    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Raleway SemiBold"/>
                <a:cs typeface="Poppins Bold" charset="0"/>
                <a:sym typeface="Mukta"/>
              </a:rPr>
              <a:t>1 378 345,19  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Raleway SemiBold"/>
                <a:cs typeface="Poppins Bold" charset="0"/>
              </a:rPr>
              <a:t>Euro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j-lt"/>
              <a:ea typeface="Raleway SemiBold"/>
              <a:cs typeface="Poppins Bold" charset="0"/>
            </a:endParaRPr>
          </a:p>
          <a:p>
            <a:endParaRPr sz="2000" b="1" dirty="0">
              <a:solidFill>
                <a:schemeClr val="tx2">
                  <a:lumMod val="75000"/>
                </a:schemeClr>
              </a:solidFill>
              <a:latin typeface="Poppins Bold" charset="0"/>
              <a:ea typeface="Mukta"/>
              <a:cs typeface="Poppins Bold" charset="0"/>
              <a:sym typeface="Mukta"/>
            </a:endParaRPr>
          </a:p>
        </p:txBody>
      </p:sp>
      <p:sp>
        <p:nvSpPr>
          <p:cNvPr id="337" name="Google Shape;337;p43"/>
          <p:cNvSpPr txBox="1"/>
          <p:nvPr/>
        </p:nvSpPr>
        <p:spPr>
          <a:xfrm>
            <a:off x="16383000" y="3926874"/>
            <a:ext cx="16233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/>
            <a:r>
              <a:rPr lang="ro-MO" sz="2000" b="1" dirty="0">
                <a:solidFill>
                  <a:schemeClr val="tx2">
                    <a:lumMod val="75000"/>
                  </a:schemeClr>
                </a:solidFill>
                <a:latin typeface="Poppins Bold" charset="0"/>
                <a:ea typeface="Mukta"/>
                <a:cs typeface="Poppins Bold" charset="0"/>
                <a:sym typeface="Mukta"/>
              </a:rPr>
              <a:t>59,00 </a:t>
            </a:r>
            <a:r>
              <a:rPr lang="en" sz="2000" b="1" dirty="0">
                <a:solidFill>
                  <a:schemeClr val="tx2">
                    <a:lumMod val="75000"/>
                  </a:schemeClr>
                </a:solidFill>
                <a:latin typeface="Poppins Bold" charset="0"/>
                <a:ea typeface="Mukta"/>
                <a:cs typeface="Poppins Bold" charset="0"/>
                <a:sym typeface="Mukta"/>
              </a:rPr>
              <a:t>%</a:t>
            </a:r>
            <a:endParaRPr sz="2000" b="1" dirty="0">
              <a:solidFill>
                <a:schemeClr val="tx2">
                  <a:lumMod val="75000"/>
                </a:schemeClr>
              </a:solidFill>
              <a:latin typeface="Poppins Bold" charset="0"/>
              <a:ea typeface="Mukta"/>
              <a:cs typeface="Poppins Bold" charset="0"/>
              <a:sym typeface="Mukta"/>
            </a:endParaRPr>
          </a:p>
        </p:txBody>
      </p:sp>
      <p:sp>
        <p:nvSpPr>
          <p:cNvPr id="339" name="Google Shape;339;p43"/>
          <p:cNvSpPr/>
          <p:nvPr/>
        </p:nvSpPr>
        <p:spPr>
          <a:xfrm>
            <a:off x="11234963" y="5201892"/>
            <a:ext cx="3946440" cy="27776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00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341" name="Google Shape;341;p43"/>
          <p:cNvSpPr txBox="1"/>
          <p:nvPr/>
        </p:nvSpPr>
        <p:spPr>
          <a:xfrm>
            <a:off x="11898601" y="4626226"/>
            <a:ext cx="484925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0" bIns="182850" anchor="ctr" anchorCtr="0">
            <a:noAutofit/>
          </a:bodyPr>
          <a:lstStyle/>
          <a:p>
            <a:pPr lvl="0" algn="ctr"/>
            <a:r>
              <a:rPr lang="ro-M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Raleway SemiBold"/>
                <a:cs typeface="Poppins Bold" charset="0"/>
                <a:sym typeface="Mukta"/>
              </a:rPr>
              <a:t>Consultanță  1 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Raleway SemiBold"/>
                <a:cs typeface="Poppins Bold" charset="0"/>
              </a:rPr>
              <a:t>098 991,90 Euro</a:t>
            </a:r>
            <a:r>
              <a:rPr lang="ro-M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Raleway SemiBold"/>
                <a:cs typeface="Poppins Bold" charset="0"/>
                <a:sym typeface="Mukta"/>
              </a:rPr>
              <a:t> </a:t>
            </a:r>
            <a:endParaRPr sz="2000" b="1" dirty="0">
              <a:solidFill>
                <a:schemeClr val="tx2">
                  <a:lumMod val="75000"/>
                </a:schemeClr>
              </a:solidFill>
              <a:latin typeface="+mj-lt"/>
              <a:ea typeface="Raleway SemiBold"/>
              <a:cs typeface="Poppins Bold" charset="0"/>
              <a:sym typeface="Mukta"/>
            </a:endParaRPr>
          </a:p>
        </p:txBody>
      </p:sp>
      <p:sp>
        <p:nvSpPr>
          <p:cNvPr id="342" name="Google Shape;342;p43"/>
          <p:cNvSpPr txBox="1"/>
          <p:nvPr/>
        </p:nvSpPr>
        <p:spPr>
          <a:xfrm>
            <a:off x="16243511" y="5089953"/>
            <a:ext cx="179925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/>
            <a:r>
              <a:rPr lang="ro-MO" sz="2000" b="1" dirty="0">
                <a:solidFill>
                  <a:schemeClr val="tx2">
                    <a:lumMod val="75000"/>
                  </a:schemeClr>
                </a:solidFill>
                <a:latin typeface="Poppins Bold" charset="0"/>
                <a:ea typeface="Mukta"/>
                <a:cs typeface="Poppins Bold" charset="0"/>
                <a:sym typeface="Mukta"/>
              </a:rPr>
              <a:t> 73,26 </a:t>
            </a:r>
            <a:r>
              <a:rPr lang="en" sz="2000" b="1" dirty="0">
                <a:solidFill>
                  <a:schemeClr val="tx2">
                    <a:lumMod val="75000"/>
                  </a:schemeClr>
                </a:solidFill>
                <a:latin typeface="Poppins Bold" charset="0"/>
                <a:ea typeface="Mukta"/>
                <a:cs typeface="Poppins Bold" charset="0"/>
                <a:sym typeface="Mukta"/>
              </a:rPr>
              <a:t>%</a:t>
            </a:r>
            <a:endParaRPr sz="2000" b="1" dirty="0">
              <a:solidFill>
                <a:schemeClr val="tx2">
                  <a:lumMod val="75000"/>
                </a:schemeClr>
              </a:solidFill>
              <a:latin typeface="Poppins Bold" charset="0"/>
              <a:ea typeface="Mukta"/>
              <a:cs typeface="Poppins Bold" charset="0"/>
              <a:sym typeface="Mukta"/>
            </a:endParaRPr>
          </a:p>
        </p:txBody>
      </p:sp>
      <p:sp>
        <p:nvSpPr>
          <p:cNvPr id="344" name="Google Shape;344;p43"/>
          <p:cNvSpPr/>
          <p:nvPr/>
        </p:nvSpPr>
        <p:spPr>
          <a:xfrm>
            <a:off x="11227404" y="6328384"/>
            <a:ext cx="5484599" cy="243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00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346" name="Google Shape;346;p43"/>
          <p:cNvSpPr txBox="1"/>
          <p:nvPr/>
        </p:nvSpPr>
        <p:spPr>
          <a:xfrm>
            <a:off x="12937396" y="5814133"/>
            <a:ext cx="4257254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0" bIns="182850" anchor="ctr" anchorCtr="0">
            <a:noAutofit/>
          </a:bodyPr>
          <a:lstStyle/>
          <a:p>
            <a:r>
              <a:rPr lang="ro-MO" sz="2000" b="1" dirty="0">
                <a:solidFill>
                  <a:schemeClr val="tx2">
                    <a:lumMod val="75000"/>
                  </a:schemeClr>
                </a:solidFill>
                <a:latin typeface="Poppins Bold" charset="0"/>
                <a:ea typeface="Mukta"/>
                <a:cs typeface="Poppins Bold" charset="0"/>
                <a:sym typeface="Mukta"/>
              </a:rPr>
              <a:t> </a:t>
            </a:r>
            <a:r>
              <a:rPr lang="ro-M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Raleway SemiBold"/>
                <a:cs typeface="Poppins Bold" charset="0"/>
                <a:sym typeface="Mukta"/>
              </a:rPr>
              <a:t>IPOT – 1 796 212,00  Lei</a:t>
            </a:r>
            <a:endParaRPr sz="2000" b="1" dirty="0">
              <a:solidFill>
                <a:schemeClr val="tx2">
                  <a:lumMod val="75000"/>
                </a:schemeClr>
              </a:solidFill>
              <a:latin typeface="+mj-lt"/>
              <a:ea typeface="Raleway SemiBold"/>
              <a:cs typeface="Poppins Bold" charset="0"/>
              <a:sym typeface="Mukta"/>
            </a:endParaRPr>
          </a:p>
        </p:txBody>
      </p:sp>
      <p:sp>
        <p:nvSpPr>
          <p:cNvPr id="347" name="Google Shape;347;p43"/>
          <p:cNvSpPr txBox="1"/>
          <p:nvPr/>
        </p:nvSpPr>
        <p:spPr>
          <a:xfrm>
            <a:off x="16188585" y="6198332"/>
            <a:ext cx="179925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/>
            <a:r>
              <a:rPr lang="ro-MO" sz="2000" b="1" dirty="0">
                <a:solidFill>
                  <a:schemeClr val="tx2">
                    <a:lumMod val="75000"/>
                  </a:schemeClr>
                </a:solidFill>
                <a:latin typeface="Poppins Bold" charset="0"/>
                <a:ea typeface="Mukta"/>
                <a:cs typeface="Poppins Bold" charset="0"/>
                <a:sym typeface="Mukta"/>
              </a:rPr>
              <a:t>100 </a:t>
            </a:r>
            <a:r>
              <a:rPr lang="en" sz="2000" b="1" dirty="0">
                <a:solidFill>
                  <a:schemeClr val="tx2">
                    <a:lumMod val="75000"/>
                  </a:schemeClr>
                </a:solidFill>
                <a:latin typeface="Poppins Bold" charset="0"/>
                <a:ea typeface="Mukta"/>
                <a:cs typeface="Poppins Bold" charset="0"/>
                <a:sym typeface="Mukta"/>
              </a:rPr>
              <a:t>%</a:t>
            </a:r>
            <a:endParaRPr sz="2000" b="1" dirty="0">
              <a:solidFill>
                <a:schemeClr val="tx2">
                  <a:lumMod val="75000"/>
                </a:schemeClr>
              </a:solidFill>
              <a:latin typeface="Poppins Bold" charset="0"/>
              <a:ea typeface="Mukta"/>
              <a:cs typeface="Poppins Bold" charset="0"/>
              <a:sym typeface="Mukta"/>
            </a:endParaRPr>
          </a:p>
        </p:txBody>
      </p:sp>
      <p:sp>
        <p:nvSpPr>
          <p:cNvPr id="349" name="Google Shape;349;p43"/>
          <p:cNvSpPr/>
          <p:nvPr/>
        </p:nvSpPr>
        <p:spPr>
          <a:xfrm>
            <a:off x="11227404" y="4137574"/>
            <a:ext cx="2018400" cy="260822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00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47" name="Google Shape;329;p43"/>
          <p:cNvSpPr txBox="1"/>
          <p:nvPr/>
        </p:nvSpPr>
        <p:spPr>
          <a:xfrm>
            <a:off x="4701846" y="3322650"/>
            <a:ext cx="6246886" cy="59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lang="ro-MO" sz="2000" b="1" dirty="0">
              <a:solidFill>
                <a:schemeClr val="tx2">
                  <a:lumMod val="75000"/>
                </a:schemeClr>
              </a:solidFill>
              <a:latin typeface="+mj-lt"/>
              <a:ea typeface="Mukta"/>
              <a:cs typeface="Poppins Bold" charset="0"/>
              <a:sym typeface="Mukta"/>
            </a:endParaRPr>
          </a:p>
          <a:p>
            <a:pPr algn="ctr"/>
            <a:endParaRPr lang="ro-MO" sz="2000" b="1" dirty="0">
              <a:solidFill>
                <a:schemeClr val="tx2">
                  <a:lumMod val="75000"/>
                </a:schemeClr>
              </a:solidFill>
              <a:latin typeface="+mj-lt"/>
              <a:ea typeface="Mukta"/>
              <a:cs typeface="Poppins Bold" charset="0"/>
              <a:sym typeface="Mukta"/>
            </a:endParaRPr>
          </a:p>
          <a:p>
            <a:r>
              <a:rPr lang="ro-M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Mukta"/>
                <a:cs typeface="Poppins Bold" charset="0"/>
                <a:sym typeface="Mukta"/>
              </a:rPr>
              <a:t>Servicii de proiectare/supraveghere lucrări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j-lt"/>
              <a:ea typeface="Mukta"/>
              <a:cs typeface="Poppins Bold" charset="0"/>
              <a:sym typeface="Mukta"/>
            </a:endParaRPr>
          </a:p>
          <a:p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Mukta"/>
                <a:cs typeface="Poppins Bold" charset="0"/>
              </a:rPr>
              <a:t>Consulting  Engineers  Salzgitter GmbH</a:t>
            </a:r>
          </a:p>
          <a:p>
            <a:pPr lvl="0"/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Mukta"/>
                <a:cs typeface="Poppins Bold" charset="0"/>
              </a:rPr>
              <a:t>2 334 913,00 Euro </a:t>
            </a:r>
          </a:p>
          <a:p>
            <a:pPr lvl="0"/>
            <a:endParaRPr sz="2000" b="1" dirty="0">
              <a:solidFill>
                <a:schemeClr val="tx2">
                  <a:lumMod val="75000"/>
                </a:schemeClr>
              </a:solidFill>
              <a:latin typeface="+mj-lt"/>
              <a:ea typeface="Mukta"/>
              <a:cs typeface="Poppins Bold" charset="0"/>
              <a:sym typeface="Mukta"/>
            </a:endParaRPr>
          </a:p>
        </p:txBody>
      </p:sp>
      <p:sp>
        <p:nvSpPr>
          <p:cNvPr id="54" name="Google Shape;334;p43"/>
          <p:cNvSpPr/>
          <p:nvPr/>
        </p:nvSpPr>
        <p:spPr>
          <a:xfrm>
            <a:off x="4309638" y="3618346"/>
            <a:ext cx="336000" cy="33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00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60" name="Google Shape;369;p43"/>
          <p:cNvSpPr txBox="1"/>
          <p:nvPr/>
        </p:nvSpPr>
        <p:spPr>
          <a:xfrm>
            <a:off x="2381439" y="4323867"/>
            <a:ext cx="1638178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sz="2000" b="1" dirty="0">
              <a:solidFill>
                <a:schemeClr val="tx2">
                  <a:lumMod val="75000"/>
                </a:schemeClr>
              </a:solidFill>
              <a:latin typeface="Poppins Bold" charset="0"/>
              <a:ea typeface="Mukta"/>
              <a:cs typeface="Poppins Bold" charset="0"/>
              <a:sym typeface="Mukta"/>
            </a:endParaRPr>
          </a:p>
        </p:txBody>
      </p:sp>
      <p:sp>
        <p:nvSpPr>
          <p:cNvPr id="62" name="Google Shape;371;p43"/>
          <p:cNvSpPr txBox="1"/>
          <p:nvPr/>
        </p:nvSpPr>
        <p:spPr>
          <a:xfrm>
            <a:off x="547358" y="4514563"/>
            <a:ext cx="1551974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sz="2000" b="1" dirty="0">
              <a:solidFill>
                <a:schemeClr val="tx2">
                  <a:lumMod val="75000"/>
                </a:schemeClr>
              </a:solidFill>
              <a:latin typeface="Poppins Bold" charset="0"/>
              <a:ea typeface="Mukta"/>
              <a:cs typeface="Poppins Bold" charset="0"/>
              <a:sym typeface="Mukta"/>
            </a:endParaRPr>
          </a:p>
        </p:txBody>
      </p:sp>
      <p:sp>
        <p:nvSpPr>
          <p:cNvPr id="63" name="Google Shape;331;p43"/>
          <p:cNvSpPr txBox="1"/>
          <p:nvPr/>
        </p:nvSpPr>
        <p:spPr>
          <a:xfrm>
            <a:off x="4846405" y="5743920"/>
            <a:ext cx="613601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lang="ro-MO" sz="2000" dirty="0">
              <a:solidFill>
                <a:schemeClr val="tx2">
                  <a:lumMod val="75000"/>
                </a:schemeClr>
              </a:solidFill>
              <a:latin typeface="Poppins Bold" charset="0"/>
              <a:ea typeface="Mukta"/>
              <a:cs typeface="Poppins Bold" charset="0"/>
              <a:sym typeface="Mukta"/>
            </a:endParaRPr>
          </a:p>
          <a:p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Mukta"/>
                <a:cs typeface="Poppins Bold" charset="0"/>
                <a:sym typeface="Mukta"/>
              </a:rPr>
              <a:t>Servicii cadastrale și de evaluare IPOT </a:t>
            </a:r>
            <a:endParaRPr lang="ro-MO" sz="2000" b="1" dirty="0">
              <a:solidFill>
                <a:schemeClr val="tx2">
                  <a:lumMod val="75000"/>
                </a:schemeClr>
              </a:solidFill>
              <a:latin typeface="+mj-lt"/>
              <a:ea typeface="Mukta"/>
              <a:cs typeface="Poppins Bold" charset="0"/>
              <a:sym typeface="Mukta"/>
            </a:endParaRPr>
          </a:p>
          <a:p>
            <a:r>
              <a:rPr lang="ro-M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Mukta"/>
                <a:cs typeface="Poppins Bold" charset="0"/>
                <a:sym typeface="Mukta"/>
              </a:rPr>
              <a:t>1 796 212,00 Lei</a:t>
            </a:r>
          </a:p>
          <a:p>
            <a:endParaRPr lang="ro-MO" sz="2000" dirty="0">
              <a:solidFill>
                <a:schemeClr val="tx2">
                  <a:lumMod val="75000"/>
                </a:schemeClr>
              </a:solidFill>
              <a:latin typeface="Poppins Bold" charset="0"/>
              <a:ea typeface="Mukta"/>
              <a:cs typeface="Poppins Bold" charset="0"/>
              <a:sym typeface="Mukta"/>
            </a:endParaRPr>
          </a:p>
          <a:p>
            <a:r>
              <a:rPr lang="ro-MO" sz="2000" dirty="0">
                <a:solidFill>
                  <a:schemeClr val="tx2">
                    <a:lumMod val="75000"/>
                  </a:schemeClr>
                </a:solidFill>
                <a:latin typeface="Poppins Bold" charset="0"/>
                <a:ea typeface="Mukta"/>
                <a:cs typeface="Poppins Bold" charset="0"/>
                <a:sym typeface="Mukta"/>
              </a:rPr>
              <a:t> </a:t>
            </a:r>
          </a:p>
          <a:p>
            <a:r>
              <a:rPr lang="ro-MO" sz="2000" dirty="0">
                <a:solidFill>
                  <a:schemeClr val="tx2">
                    <a:lumMod val="75000"/>
                  </a:schemeClr>
                </a:solidFill>
                <a:latin typeface="Poppins Bold" charset="0"/>
                <a:ea typeface="Mukta"/>
                <a:cs typeface="Poppins Bold" charset="0"/>
                <a:sym typeface="Mukta"/>
              </a:rPr>
              <a:t> </a:t>
            </a:r>
          </a:p>
          <a:p>
            <a:endParaRPr sz="2000" dirty="0">
              <a:solidFill>
                <a:schemeClr val="tx2">
                  <a:lumMod val="75000"/>
                </a:schemeClr>
              </a:solidFill>
              <a:latin typeface="Poppins Bold" charset="0"/>
              <a:ea typeface="Mukta"/>
              <a:cs typeface="Poppins Bold" charset="0"/>
              <a:sym typeface="Mukta"/>
            </a:endParaRPr>
          </a:p>
        </p:txBody>
      </p:sp>
      <p:sp>
        <p:nvSpPr>
          <p:cNvPr id="64" name="Google Shape;333;p43"/>
          <p:cNvSpPr/>
          <p:nvPr/>
        </p:nvSpPr>
        <p:spPr>
          <a:xfrm>
            <a:off x="4309638" y="5857344"/>
            <a:ext cx="336000" cy="33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00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65" name="Google Shape;332;p43"/>
          <p:cNvSpPr/>
          <p:nvPr/>
        </p:nvSpPr>
        <p:spPr>
          <a:xfrm>
            <a:off x="4309638" y="4695726"/>
            <a:ext cx="336000" cy="3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00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66" name="Google Shape;330;p43"/>
          <p:cNvSpPr txBox="1"/>
          <p:nvPr/>
        </p:nvSpPr>
        <p:spPr>
          <a:xfrm>
            <a:off x="4767035" y="4660832"/>
            <a:ext cx="6218986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ro-M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Mukta"/>
                <a:cs typeface="Poppins Bold" charset="0"/>
                <a:sym typeface="Mukta"/>
              </a:rPr>
              <a:t>Măsuri de consultanță și suport</a:t>
            </a:r>
          </a:p>
          <a:p>
            <a:pPr lvl="0"/>
            <a:r>
              <a:rPr lang="ro-M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Mukta"/>
                <a:cs typeface="Poppins Bold" charset="0"/>
                <a:sym typeface="Mukta"/>
              </a:rPr>
              <a:t>Euro 1 500 000, 00 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Mukta"/>
                <a:cs typeface="Poppins Bold" charset="0"/>
              </a:rPr>
              <a:t>Euro </a:t>
            </a:r>
          </a:p>
          <a:p>
            <a:endParaRPr sz="2000" b="1" dirty="0">
              <a:solidFill>
                <a:schemeClr val="tx2">
                  <a:lumMod val="75000"/>
                </a:schemeClr>
              </a:solidFill>
              <a:latin typeface="+mj-lt"/>
              <a:ea typeface="Mukta"/>
              <a:cs typeface="Poppins Bold" charset="0"/>
              <a:sym typeface="Mukt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018" y="4137574"/>
            <a:ext cx="3925599" cy="2400657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lvl="0" algn="ctr"/>
            <a:r>
              <a:rPr lang="ro-RO" sz="3600" b="1" dirty="0">
                <a:solidFill>
                  <a:schemeClr val="tx2">
                    <a:lumMod val="75000"/>
                  </a:schemeClr>
                </a:solidFill>
                <a:latin typeface="+mj-lt"/>
                <a:ea typeface="Mukta"/>
                <a:cs typeface="Poppins Bold" panose="020B0604020202020204" charset="0"/>
              </a:rPr>
              <a:t>Total contractat:</a:t>
            </a:r>
          </a:p>
          <a:p>
            <a:pPr lvl="0" algn="ctr"/>
            <a:r>
              <a:rPr lang="ro-RO" sz="3600" b="1" dirty="0">
                <a:solidFill>
                  <a:schemeClr val="tx2">
                    <a:lumMod val="75000"/>
                  </a:schemeClr>
                </a:solidFill>
                <a:latin typeface="+mj-lt"/>
                <a:ea typeface="Mukta"/>
                <a:cs typeface="Poppins Bold" panose="020B0604020202020204" charset="0"/>
              </a:rPr>
              <a:t> </a:t>
            </a:r>
          </a:p>
          <a:p>
            <a:pPr algn="ctr"/>
            <a:r>
              <a:rPr lang="ro-RO" sz="3600" b="1" dirty="0">
                <a:solidFill>
                  <a:schemeClr val="tx2">
                    <a:lumMod val="75000"/>
                  </a:schemeClr>
                </a:solidFill>
                <a:latin typeface="+mj-lt"/>
                <a:ea typeface="Mukta"/>
                <a:cs typeface="Poppins Bold" panose="020B0604020202020204" charset="0"/>
              </a:rPr>
              <a:t> Euro</a:t>
            </a:r>
          </a:p>
          <a:p>
            <a:pPr lvl="0" algn="ctr"/>
            <a:r>
              <a:rPr lang="ro-RO" sz="3600" b="1" dirty="0">
                <a:solidFill>
                  <a:schemeClr val="tx2">
                    <a:lumMod val="75000"/>
                  </a:schemeClr>
                </a:solidFill>
                <a:latin typeface="+mj-lt"/>
                <a:ea typeface="Mukta"/>
                <a:cs typeface="Poppins Bold" panose="020B0604020202020204" charset="0"/>
              </a:rPr>
              <a:t>25 925 516,62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7650" y="8495243"/>
            <a:ext cx="10005792" cy="1415772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ro-RO" sz="4000" b="1" dirty="0">
                <a:solidFill>
                  <a:schemeClr val="accent1">
                    <a:lumMod val="75000"/>
                  </a:schemeClr>
                </a:solidFill>
                <a:latin typeface="Poppins Bold" panose="020B0604020202020204" charset="0"/>
                <a:ea typeface="Mukta"/>
                <a:cs typeface="Poppins Bold" panose="020B0604020202020204" charset="0"/>
              </a:rPr>
              <a:t>Total valorificat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Poppins Bold" panose="020B0604020202020204" charset="0"/>
              <a:ea typeface="Mukta"/>
              <a:cs typeface="Poppins Bold" panose="020B0604020202020204" charset="0"/>
            </a:endParaRPr>
          </a:p>
          <a:p>
            <a:pPr algn="ctr"/>
            <a:r>
              <a:rPr lang="ro-RO" sz="4000" b="1" dirty="0">
                <a:solidFill>
                  <a:schemeClr val="accent1">
                    <a:lumMod val="75000"/>
                  </a:schemeClr>
                </a:solidFill>
                <a:latin typeface="Poppins Bold" panose="020B0604020202020204" charset="0"/>
                <a:ea typeface="Mukta"/>
                <a:cs typeface="Poppins Bold" panose="020B0604020202020204" charset="0"/>
              </a:rPr>
              <a:t>5 880 738,23 Euro</a:t>
            </a:r>
          </a:p>
        </p:txBody>
      </p:sp>
      <p:sp>
        <p:nvSpPr>
          <p:cNvPr id="32" name="Google Shape;349;p43"/>
          <p:cNvSpPr/>
          <p:nvPr/>
        </p:nvSpPr>
        <p:spPr>
          <a:xfrm>
            <a:off x="11227404" y="7605903"/>
            <a:ext cx="566229" cy="31028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00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67851" y="6968501"/>
            <a:ext cx="5720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Poppins Bold" charset="0"/>
                <a:ea typeface="Mukta"/>
                <a:cs typeface="Poppins Bold" charset="0"/>
                <a:sym typeface="Mukta"/>
              </a:rPr>
              <a:t> 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Raleway SemiBold"/>
                <a:cs typeface="Poppins Bold" charset="0"/>
                <a:sym typeface="Mukta"/>
              </a:rPr>
              <a:t>Lucrări de construcție   </a:t>
            </a:r>
            <a:r>
              <a:rPr lang="ro-M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Raleway SemiBold"/>
                <a:cs typeface="Poppins Bold" charset="0"/>
                <a:sym typeface="Mukta"/>
              </a:rPr>
              <a:t>    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Raleway SemiBold"/>
                <a:cs typeface="Poppins Bold" charset="0"/>
              </a:rPr>
              <a:t>3 313 590,54 Euro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j-lt"/>
              <a:ea typeface="Raleway SemiBold"/>
              <a:cs typeface="Poppins Bold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6405" y="6915780"/>
            <a:ext cx="4896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Mukta"/>
                <a:cs typeface="Poppins Bold" charset="0"/>
              </a:rPr>
              <a:t>Lucrări de construcți apeduct magistral </a:t>
            </a:r>
          </a:p>
          <a:p>
            <a:pPr lvl="0"/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Mukta"/>
                <a:cs typeface="Poppins Bold" charset="0"/>
              </a:rPr>
              <a:t>22 090 603,62 Euro </a:t>
            </a:r>
          </a:p>
        </p:txBody>
      </p:sp>
      <p:sp>
        <p:nvSpPr>
          <p:cNvPr id="39" name="Google Shape;334;p43"/>
          <p:cNvSpPr/>
          <p:nvPr/>
        </p:nvSpPr>
        <p:spPr>
          <a:xfrm>
            <a:off x="4342844" y="7018962"/>
            <a:ext cx="336000" cy="33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00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40" name="Google Shape;337;p43"/>
          <p:cNvSpPr txBox="1"/>
          <p:nvPr/>
        </p:nvSpPr>
        <p:spPr>
          <a:xfrm>
            <a:off x="16383000" y="7099869"/>
            <a:ext cx="16233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/>
            <a:r>
              <a:rPr lang="ro-MO" sz="2000" b="1" dirty="0">
                <a:solidFill>
                  <a:schemeClr val="tx2">
                    <a:lumMod val="75000"/>
                  </a:schemeClr>
                </a:solidFill>
                <a:latin typeface="Poppins Bold" charset="0"/>
                <a:ea typeface="Mukta"/>
                <a:cs typeface="Poppins Bold" charset="0"/>
                <a:sym typeface="Mukta"/>
              </a:rPr>
              <a:t>15,00 </a:t>
            </a:r>
            <a:r>
              <a:rPr lang="en" sz="2000" b="1" dirty="0">
                <a:solidFill>
                  <a:schemeClr val="tx2">
                    <a:lumMod val="75000"/>
                  </a:schemeClr>
                </a:solidFill>
                <a:latin typeface="Poppins Bold" charset="0"/>
                <a:ea typeface="Mukta"/>
                <a:cs typeface="Poppins Bold" charset="0"/>
                <a:sym typeface="Mukta"/>
              </a:rPr>
              <a:t>%</a:t>
            </a:r>
            <a:endParaRPr sz="2000" b="1" dirty="0">
              <a:solidFill>
                <a:schemeClr val="tx2">
                  <a:lumMod val="75000"/>
                </a:schemeClr>
              </a:solidFill>
              <a:latin typeface="Poppins Bold" charset="0"/>
              <a:ea typeface="Mukta"/>
              <a:cs typeface="Poppins Bold" charset="0"/>
              <a:sym typeface="Mukta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6D32FFC7-4781-94F7-730E-77E20CE14F22}"/>
              </a:ext>
            </a:extLst>
          </p:cNvPr>
          <p:cNvSpPr/>
          <p:nvPr/>
        </p:nvSpPr>
        <p:spPr>
          <a:xfrm>
            <a:off x="13453442" y="391395"/>
            <a:ext cx="4112469" cy="1097309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7D4AFF6-080C-A35D-1F7D-DCCACDFC5762}"/>
              </a:ext>
            </a:extLst>
          </p:cNvPr>
          <p:cNvSpPr/>
          <p:nvPr/>
        </p:nvSpPr>
        <p:spPr>
          <a:xfrm>
            <a:off x="7238999" y="192650"/>
            <a:ext cx="4479329" cy="1390855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8" name="Рисунок 8" descr="Imagine similarÄ">
            <a:extLst>
              <a:ext uri="{FF2B5EF4-FFF2-40B4-BE49-F238E27FC236}">
                <a16:creationId xmlns:a16="http://schemas.microsoft.com/office/drawing/2014/main" id="{EB21BD2B-B036-7775-D3ED-B91EE1CFE27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0" y="945765"/>
            <a:ext cx="1195758" cy="46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580355-2FE7-BFDD-4D86-DA3736E498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3" y="192650"/>
            <a:ext cx="2838997" cy="14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403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79;p52"/>
          <p:cNvSpPr txBox="1">
            <a:spLocks/>
          </p:cNvSpPr>
          <p:nvPr/>
        </p:nvSpPr>
        <p:spPr>
          <a:xfrm>
            <a:off x="1453336" y="1582308"/>
            <a:ext cx="15363600" cy="2004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MO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66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</a:rPr>
              <a:t>Activități planificate</a:t>
            </a:r>
            <a:r>
              <a:rPr lang="ro-MO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MO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o-MO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377;p44"/>
          <p:cNvSpPr txBox="1">
            <a:spLocks/>
          </p:cNvSpPr>
          <p:nvPr/>
        </p:nvSpPr>
        <p:spPr>
          <a:xfrm>
            <a:off x="1026000" y="3238500"/>
            <a:ext cx="16389208" cy="65301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25500" indent="-5715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Organizarea evenimentului de lansare oficială a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 lucrărilor de construcție a </a:t>
            </a: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apeductului magistral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 Chișinău-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Străseni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-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Călărași</a:t>
            </a:r>
            <a:r>
              <a:rPr lang="ro-MD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/>
            </a:r>
            <a:br>
              <a:rPr lang="ro-MD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</a:br>
            <a:r>
              <a:rPr lang="ro-MD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(16 – 20 iunie 2025);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ea typeface="+mn-ea"/>
              <a:cs typeface="Poppins Bold" panose="020B0604020202020204" charset="0"/>
              <a:sym typeface="Mukta"/>
            </a:endParaRPr>
          </a:p>
          <a:p>
            <a:pPr marL="825500" indent="-5715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ea typeface="+mn-ea"/>
              <a:cs typeface="Poppins Bold" panose="020B0604020202020204" charset="0"/>
              <a:sym typeface="Mukta"/>
            </a:endParaRPr>
          </a:p>
          <a:p>
            <a:pPr marL="825500" indent="-5715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Finalizarea procedurii de achiziție pentru faza 2 </a:t>
            </a: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-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servicii de proiectare și </a:t>
            </a: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consultanță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;</a:t>
            </a:r>
            <a:endParaRPr lang="ro-RO" sz="3200" b="1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ea typeface="+mn-ea"/>
              <a:cs typeface="Poppins Bold" panose="020B0604020202020204" charset="0"/>
              <a:sym typeface="Mukta"/>
            </a:endParaRPr>
          </a:p>
          <a:p>
            <a:pPr marL="825500" indent="-5715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endParaRPr lang="ro-RO" sz="3200" b="1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ea typeface="+mn-ea"/>
              <a:cs typeface="Poppins Bold" panose="020B0604020202020204" charset="0"/>
              <a:sym typeface="Mukta"/>
            </a:endParaRPr>
          </a:p>
          <a:p>
            <a:pPr marL="825500" indent="-5715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Semnarea contractului </a:t>
            </a:r>
            <a:r>
              <a:rPr lang="ro-MD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AMC 2 cu privire la măsurile de consultanță și suport destinate operatorilor S.A. Canal Strășeni și S.A. Apă Canal Călărași;</a:t>
            </a:r>
          </a:p>
          <a:p>
            <a:pPr marL="825500" indent="-5715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ea typeface="+mn-ea"/>
              <a:cs typeface="Poppins Bold" panose="020B0604020202020204" charset="0"/>
              <a:sym typeface="Mukta"/>
            </a:endParaRPr>
          </a:p>
          <a:p>
            <a:pPr marL="825500" indent="-5715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Monitorizare și realizarea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 </a:t>
            </a:r>
            <a:r>
              <a:rPr lang="ro-RO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procedurii de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expropriere temporară a proprietarilor de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teren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afectați</a:t>
            </a:r>
            <a:r>
              <a:rPr lang="ro-MD" sz="3200" b="1" dirty="0">
                <a:solidFill>
                  <a:schemeClr val="tx2">
                    <a:lumMod val="75000"/>
                  </a:schemeClr>
                </a:solidFill>
                <a:latin typeface="Poppins Bold" panose="020B0604020202020204" charset="0"/>
                <a:ea typeface="+mn-ea"/>
                <a:cs typeface="Poppins Bold" panose="020B0604020202020204" charset="0"/>
                <a:sym typeface="Mukta"/>
              </a:rPr>
              <a:t>.</a:t>
            </a:r>
            <a:endParaRPr lang="ro-MO" sz="3200" b="1" dirty="0">
              <a:solidFill>
                <a:schemeClr val="tx2">
                  <a:lumMod val="75000"/>
                </a:schemeClr>
              </a:solidFill>
              <a:latin typeface="Poppins Bold" panose="020B0604020202020204" charset="0"/>
              <a:ea typeface="+mn-ea"/>
              <a:cs typeface="Poppins Bold" panose="020B0604020202020204" charset="0"/>
            </a:endParaRPr>
          </a:p>
          <a:p>
            <a:pPr marL="254000">
              <a:buSzPts val="1600"/>
            </a:pPr>
            <a:endParaRPr lang="ro-MO" sz="3200" dirty="0">
              <a:solidFill>
                <a:schemeClr val="tx2">
                  <a:lumMod val="75000"/>
                </a:schemeClr>
              </a:solidFill>
              <a:latin typeface="Poppins Bold" charset="0"/>
              <a:ea typeface="Mukta"/>
              <a:cs typeface="Poppins Bold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3200" dirty="0">
              <a:solidFill>
                <a:schemeClr val="tx2">
                  <a:lumMod val="75000"/>
                </a:schemeClr>
              </a:solidFill>
              <a:latin typeface="Poppins Bold" charset="0"/>
              <a:ea typeface="Mukta"/>
              <a:cs typeface="Poppins Bold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3200" dirty="0">
              <a:solidFill>
                <a:schemeClr val="tx2">
                  <a:lumMod val="75000"/>
                </a:schemeClr>
              </a:solidFill>
              <a:latin typeface="Poppins Bold" charset="0"/>
              <a:ea typeface="Mukta"/>
              <a:cs typeface="Poppins Bold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3200" dirty="0">
              <a:solidFill>
                <a:schemeClr val="tx2">
                  <a:lumMod val="75000"/>
                </a:schemeClr>
              </a:solidFill>
              <a:latin typeface="Poppins Bold" charset="0"/>
              <a:ea typeface="Mukta"/>
              <a:cs typeface="Poppins Bold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3200" dirty="0">
              <a:solidFill>
                <a:schemeClr val="tx2">
                  <a:lumMod val="75000"/>
                </a:schemeClr>
              </a:solidFill>
              <a:latin typeface="Poppins Bold" charset="0"/>
              <a:ea typeface="Mukta"/>
              <a:cs typeface="Poppins Bold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3200" dirty="0">
              <a:solidFill>
                <a:schemeClr val="tx2">
                  <a:lumMod val="75000"/>
                </a:schemeClr>
              </a:solidFill>
              <a:latin typeface="Poppins Bold" charset="0"/>
              <a:ea typeface="Mukta"/>
              <a:cs typeface="Poppins Bold" charset="0"/>
            </a:endParaRPr>
          </a:p>
        </p:txBody>
      </p:sp>
      <p:sp>
        <p:nvSpPr>
          <p:cNvPr id="9" name="Google Shape;484;p52"/>
          <p:cNvSpPr/>
          <p:nvPr/>
        </p:nvSpPr>
        <p:spPr>
          <a:xfrm rot="-5400000">
            <a:off x="79200" y="5556750"/>
            <a:ext cx="1705800" cy="18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484;p52"/>
          <p:cNvSpPr/>
          <p:nvPr/>
        </p:nvSpPr>
        <p:spPr>
          <a:xfrm rot="-5400000">
            <a:off x="16656208" y="5556750"/>
            <a:ext cx="1705800" cy="18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AD13BB63-2CB0-FC43-F60E-16CF76E8C13A}"/>
              </a:ext>
            </a:extLst>
          </p:cNvPr>
          <p:cNvSpPr/>
          <p:nvPr/>
        </p:nvSpPr>
        <p:spPr>
          <a:xfrm>
            <a:off x="13453442" y="391395"/>
            <a:ext cx="4112469" cy="1097309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15A491F-0688-2D61-8B59-3DDB49805807}"/>
              </a:ext>
            </a:extLst>
          </p:cNvPr>
          <p:cNvSpPr/>
          <p:nvPr/>
        </p:nvSpPr>
        <p:spPr>
          <a:xfrm>
            <a:off x="7238999" y="192650"/>
            <a:ext cx="4479329" cy="1390855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2" name="Рисунок 8" descr="Imagine similarÄ">
            <a:extLst>
              <a:ext uri="{FF2B5EF4-FFF2-40B4-BE49-F238E27FC236}">
                <a16:creationId xmlns:a16="http://schemas.microsoft.com/office/drawing/2014/main" id="{81580C71-C654-1714-F4B0-718C38AB26D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0" y="945765"/>
            <a:ext cx="1195758" cy="46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ABF2A31C-ECDE-A727-FB4B-96E5ED847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3" y="192650"/>
            <a:ext cx="2838997" cy="14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57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spcFirstLastPara="1" wrap="square" lIns="182850" tIns="182850" rIns="182850" bIns="182850" anchor="ctr" anchorCtr="0">
        <a:noAutofit/>
      </a:bodyPr>
      <a:lstStyle>
        <a:defPPr>
          <a:defRPr sz="28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659</Words>
  <Application>Microsoft Office PowerPoint</Application>
  <PresentationFormat>Произвольный</PresentationFormat>
  <Paragraphs>179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Calibri</vt:lpstr>
      <vt:lpstr>Wingdings</vt:lpstr>
      <vt:lpstr>Raleway</vt:lpstr>
      <vt:lpstr>Poppins Bold</vt:lpstr>
      <vt:lpstr>Times New Roman</vt:lpstr>
      <vt:lpstr>Arial</vt:lpstr>
      <vt:lpstr>Raleway SemiBold</vt:lpstr>
      <vt:lpstr>Mukta</vt:lpstr>
      <vt:lpstr>Office Theme</vt:lpstr>
      <vt:lpstr>Презентация PowerPoint</vt:lpstr>
      <vt:lpstr>Subiecte cheie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Gradul de valorificare a contractelor semnate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a Rolul ADRC - CRD Centru</dc:title>
  <dc:creator>Пользователь</dc:creator>
  <cp:lastModifiedBy>User</cp:lastModifiedBy>
  <cp:revision>93</cp:revision>
  <cp:lastPrinted>2025-05-22T11:38:15Z</cp:lastPrinted>
  <dcterms:created xsi:type="dcterms:W3CDTF">2006-08-16T00:00:00Z</dcterms:created>
  <dcterms:modified xsi:type="dcterms:W3CDTF">2025-05-22T13:30:44Z</dcterms:modified>
  <dc:identifier>DAGJrZ7RXiE</dc:identifier>
</cp:coreProperties>
</file>