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</p:sldIdLst>
  <p:sldSz cx="18288000" cy="10287000"/>
  <p:notesSz cx="6797675" cy="9928225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Canva Sans Bold" charset="0"/>
      <p:regular r:id="rId26"/>
    </p:embeddedFont>
    <p:embeddedFont>
      <p:font typeface="Inter Bold" charset="0"/>
      <p:regular r:id="rId27"/>
    </p:embeddedFont>
    <p:embeddedFont>
      <p:font typeface="Poppins Bold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-58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79D31-639A-4C1B-B058-39BC7821061B}" type="datetimeFigureOut">
              <a:rPr lang="en-GB" smtClean="0"/>
              <a:pPr/>
              <a:t>10/07/2024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A8D1D-CFBC-4125-87E1-242C8AE096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785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25C3A-4B75-4DA9-932B-0352FEA22A0F}" type="datetimeFigureOut">
              <a:rPr lang="ro-RO" smtClean="0"/>
              <a:t>10.07.2024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25FF3-909B-471C-AFDB-1E8B09A341F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9989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25FF3-909B-471C-AFDB-1E8B09A341F8}" type="slidenum">
              <a:rPr lang="ro-RO" smtClean="0"/>
              <a:t>15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10-Jul-24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10-Jul-24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10-Jul-24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10-Jul-24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10-Jul-24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10-Jul-24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9.svg"/><Relationship Id="rId4" Type="http://schemas.openxmlformats.org/officeDocument/2006/relationships/image" Target="../media/image21.png"/><Relationship Id="rId9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rdp.midr.gov.md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4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4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40.sv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sv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3.png"/><Relationship Id="rId5" Type="http://schemas.openxmlformats.org/officeDocument/2006/relationships/image" Target="../media/image54.svg"/><Relationship Id="rId10" Type="http://schemas.openxmlformats.org/officeDocument/2006/relationships/image" Target="../media/image1.png"/><Relationship Id="rId4" Type="http://schemas.openxmlformats.org/officeDocument/2006/relationships/image" Target="../media/image40.png"/><Relationship Id="rId9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63421" y="464957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1000" y="19050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44502" y="3268367"/>
            <a:ext cx="16352898" cy="4347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37"/>
              </a:lnSpc>
            </a:pPr>
            <a:r>
              <a:rPr lang="en-US" sz="7314" u="sng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GHID DE APLICARE</a:t>
            </a:r>
          </a:p>
          <a:p>
            <a:pPr algn="ctr">
              <a:lnSpc>
                <a:spcPts val="11337"/>
              </a:lnSpc>
            </a:pPr>
            <a:r>
              <a:rPr lang="en-US" sz="7314" spc="-256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Apelul</a:t>
            </a:r>
            <a:r>
              <a:rPr lang="en-US" sz="7314" spc="-256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7314" spc="-256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competitiv</a:t>
            </a:r>
            <a:r>
              <a:rPr lang="en-US" sz="7314" spc="-256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7314" spc="-256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selectare</a:t>
            </a:r>
            <a:r>
              <a:rPr lang="en-US" sz="7314" spc="-256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a </a:t>
            </a:r>
            <a:r>
              <a:rPr lang="en-US" sz="7314" spc="-256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proiectelor</a:t>
            </a:r>
            <a:r>
              <a:rPr lang="en-US" sz="7314" spc="-256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7314" spc="-256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dezvoltare</a:t>
            </a:r>
            <a:r>
              <a:rPr lang="en-US" sz="7314" spc="-256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7314" spc="-256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regională</a:t>
            </a:r>
            <a:endParaRPr lang="en-US" sz="7314" spc="-256" dirty="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36366" y="8921813"/>
            <a:ext cx="4325700" cy="682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6"/>
              </a:lnSpc>
            </a:pPr>
            <a:r>
              <a:rPr lang="en-US" sz="4566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ediția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365" y="122227"/>
            <a:ext cx="3939089" cy="1217835"/>
          </a:xfrm>
          <a:custGeom>
            <a:avLst/>
            <a:gdLst/>
            <a:ahLst/>
            <a:cxnLst/>
            <a:rect l="l" t="t" r="r" b="b"/>
            <a:pathLst>
              <a:path w="3939089" h="1217835">
                <a:moveTo>
                  <a:pt x="0" y="0"/>
                </a:moveTo>
                <a:lnTo>
                  <a:pt x="3939088" y="0"/>
                </a:lnTo>
                <a:lnTo>
                  <a:pt x="3939088" y="1217835"/>
                </a:lnTo>
                <a:lnTo>
                  <a:pt x="0" y="121783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320251" y="122227"/>
            <a:ext cx="3858909" cy="1052682"/>
          </a:xfrm>
          <a:custGeom>
            <a:avLst/>
            <a:gdLst/>
            <a:ahLst/>
            <a:cxnLst/>
            <a:rect l="l" t="t" r="r" b="b"/>
            <a:pathLst>
              <a:path w="3858909" h="1052682">
                <a:moveTo>
                  <a:pt x="0" y="0"/>
                </a:moveTo>
                <a:lnTo>
                  <a:pt x="3858909" y="0"/>
                </a:lnTo>
                <a:lnTo>
                  <a:pt x="3858909" y="1052681"/>
                </a:lnTo>
                <a:lnTo>
                  <a:pt x="0" y="105268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248983" y="3220717"/>
            <a:ext cx="1762540" cy="994643"/>
          </a:xfrm>
          <a:custGeom>
            <a:avLst/>
            <a:gdLst/>
            <a:ahLst/>
            <a:cxnLst/>
            <a:rect l="l" t="t" r="r" b="b"/>
            <a:pathLst>
              <a:path w="1762540" h="994643">
                <a:moveTo>
                  <a:pt x="0" y="0"/>
                </a:moveTo>
                <a:lnTo>
                  <a:pt x="1762539" y="0"/>
                </a:lnTo>
                <a:lnTo>
                  <a:pt x="1762539" y="994643"/>
                </a:lnTo>
                <a:lnTo>
                  <a:pt x="0" y="9946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</a:blip>
            <a:stretch>
              <a:fillRect l="-4213" r="-421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248983" y="4878807"/>
            <a:ext cx="1762540" cy="994643"/>
          </a:xfrm>
          <a:custGeom>
            <a:avLst/>
            <a:gdLst/>
            <a:ahLst/>
            <a:cxnLst/>
            <a:rect l="l" t="t" r="r" b="b"/>
            <a:pathLst>
              <a:path w="1762540" h="994643">
                <a:moveTo>
                  <a:pt x="0" y="0"/>
                </a:moveTo>
                <a:lnTo>
                  <a:pt x="1762539" y="0"/>
                </a:lnTo>
                <a:lnTo>
                  <a:pt x="1762539" y="994643"/>
                </a:lnTo>
                <a:lnTo>
                  <a:pt x="0" y="9946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</a:blip>
            <a:stretch>
              <a:fillRect l="-4213" r="-421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248983" y="6592645"/>
            <a:ext cx="1762540" cy="994643"/>
          </a:xfrm>
          <a:custGeom>
            <a:avLst/>
            <a:gdLst/>
            <a:ahLst/>
            <a:cxnLst/>
            <a:rect l="l" t="t" r="r" b="b"/>
            <a:pathLst>
              <a:path w="1762540" h="994643">
                <a:moveTo>
                  <a:pt x="0" y="0"/>
                </a:moveTo>
                <a:lnTo>
                  <a:pt x="1762539" y="0"/>
                </a:lnTo>
                <a:lnTo>
                  <a:pt x="1762539" y="994643"/>
                </a:lnTo>
                <a:lnTo>
                  <a:pt x="0" y="9946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0000"/>
            </a:blip>
            <a:stretch>
              <a:fillRect l="-4213" r="-4213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248983" y="8287434"/>
            <a:ext cx="1762540" cy="994643"/>
          </a:xfrm>
          <a:custGeom>
            <a:avLst/>
            <a:gdLst/>
            <a:ahLst/>
            <a:cxnLst/>
            <a:rect l="l" t="t" r="r" b="b"/>
            <a:pathLst>
              <a:path w="1762540" h="994643">
                <a:moveTo>
                  <a:pt x="0" y="0"/>
                </a:moveTo>
                <a:lnTo>
                  <a:pt x="1762539" y="0"/>
                </a:lnTo>
                <a:lnTo>
                  <a:pt x="1762539" y="994642"/>
                </a:lnTo>
                <a:lnTo>
                  <a:pt x="0" y="994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</a:blip>
            <a:stretch>
              <a:fillRect l="-4213" r="-421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870802" y="1552668"/>
            <a:ext cx="10746135" cy="66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0"/>
              </a:lnSpc>
            </a:pPr>
            <a:r>
              <a:rPr lang="en-US" sz="390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Impactul regional al proiectelor (criterii)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22923" y="3053807"/>
            <a:ext cx="3828531" cy="6367482"/>
            <a:chOff x="0" y="0"/>
            <a:chExt cx="5104707" cy="8489976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5104707" cy="1751019"/>
              <a:chOff x="0" y="0"/>
              <a:chExt cx="1008337" cy="3458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8337" cy="345880"/>
              </a:xfrm>
              <a:custGeom>
                <a:avLst/>
                <a:gdLst/>
                <a:ahLst/>
                <a:cxnLst/>
                <a:rect l="l" t="t" r="r" b="b"/>
                <a:pathLst>
                  <a:path w="1008337" h="345880">
                    <a:moveTo>
                      <a:pt x="103130" y="0"/>
                    </a:moveTo>
                    <a:lnTo>
                      <a:pt x="905207" y="0"/>
                    </a:lnTo>
                    <a:cubicBezTo>
                      <a:pt x="962164" y="0"/>
                      <a:pt x="1008337" y="46173"/>
                      <a:pt x="1008337" y="103130"/>
                    </a:cubicBezTo>
                    <a:lnTo>
                      <a:pt x="1008337" y="242750"/>
                    </a:lnTo>
                    <a:cubicBezTo>
                      <a:pt x="1008337" y="270102"/>
                      <a:pt x="997472" y="296333"/>
                      <a:pt x="978131" y="315674"/>
                    </a:cubicBezTo>
                    <a:cubicBezTo>
                      <a:pt x="958790" y="335015"/>
                      <a:pt x="932559" y="345880"/>
                      <a:pt x="905207" y="345880"/>
                    </a:cubicBezTo>
                    <a:lnTo>
                      <a:pt x="103130" y="345880"/>
                    </a:lnTo>
                    <a:cubicBezTo>
                      <a:pt x="75779" y="345880"/>
                      <a:pt x="49547" y="335015"/>
                      <a:pt x="30206" y="315674"/>
                    </a:cubicBezTo>
                    <a:cubicBezTo>
                      <a:pt x="10865" y="296333"/>
                      <a:pt x="0" y="270102"/>
                      <a:pt x="0" y="242750"/>
                    </a:cubicBezTo>
                    <a:lnTo>
                      <a:pt x="0" y="103130"/>
                    </a:lnTo>
                    <a:cubicBezTo>
                      <a:pt x="0" y="75779"/>
                      <a:pt x="10865" y="49547"/>
                      <a:pt x="30206" y="30206"/>
                    </a:cubicBezTo>
                    <a:cubicBezTo>
                      <a:pt x="49547" y="10865"/>
                      <a:pt x="75779" y="0"/>
                      <a:pt x="103130" y="0"/>
                    </a:cubicBezTo>
                    <a:close/>
                  </a:path>
                </a:pathLst>
              </a:custGeom>
              <a:solidFill>
                <a:srgbClr val="D9D9D9">
                  <a:alpha val="64706"/>
                </a:srgbClr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008337" cy="3839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0" y="2246319"/>
              <a:ext cx="5104707" cy="1751019"/>
              <a:chOff x="0" y="0"/>
              <a:chExt cx="1008337" cy="34588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008337" cy="345880"/>
              </a:xfrm>
              <a:custGeom>
                <a:avLst/>
                <a:gdLst/>
                <a:ahLst/>
                <a:cxnLst/>
                <a:rect l="l" t="t" r="r" b="b"/>
                <a:pathLst>
                  <a:path w="1008337" h="345880">
                    <a:moveTo>
                      <a:pt x="103130" y="0"/>
                    </a:moveTo>
                    <a:lnTo>
                      <a:pt x="905207" y="0"/>
                    </a:lnTo>
                    <a:cubicBezTo>
                      <a:pt x="962164" y="0"/>
                      <a:pt x="1008337" y="46173"/>
                      <a:pt x="1008337" y="103130"/>
                    </a:cubicBezTo>
                    <a:lnTo>
                      <a:pt x="1008337" y="242750"/>
                    </a:lnTo>
                    <a:cubicBezTo>
                      <a:pt x="1008337" y="270102"/>
                      <a:pt x="997472" y="296333"/>
                      <a:pt x="978131" y="315674"/>
                    </a:cubicBezTo>
                    <a:cubicBezTo>
                      <a:pt x="958790" y="335015"/>
                      <a:pt x="932559" y="345880"/>
                      <a:pt x="905207" y="345880"/>
                    </a:cubicBezTo>
                    <a:lnTo>
                      <a:pt x="103130" y="345880"/>
                    </a:lnTo>
                    <a:cubicBezTo>
                      <a:pt x="75779" y="345880"/>
                      <a:pt x="49547" y="335015"/>
                      <a:pt x="30206" y="315674"/>
                    </a:cubicBezTo>
                    <a:cubicBezTo>
                      <a:pt x="10865" y="296333"/>
                      <a:pt x="0" y="270102"/>
                      <a:pt x="0" y="242750"/>
                    </a:cubicBezTo>
                    <a:lnTo>
                      <a:pt x="0" y="103130"/>
                    </a:lnTo>
                    <a:cubicBezTo>
                      <a:pt x="0" y="75779"/>
                      <a:pt x="10865" y="49547"/>
                      <a:pt x="30206" y="30206"/>
                    </a:cubicBezTo>
                    <a:cubicBezTo>
                      <a:pt x="49547" y="10865"/>
                      <a:pt x="75779" y="0"/>
                      <a:pt x="103130" y="0"/>
                    </a:cubicBezTo>
                    <a:close/>
                  </a:path>
                </a:pathLst>
              </a:custGeom>
              <a:solidFill>
                <a:srgbClr val="D9D9D9">
                  <a:alpha val="64706"/>
                </a:srgbClr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1008337" cy="3839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4492638"/>
              <a:ext cx="5104707" cy="1751019"/>
              <a:chOff x="0" y="0"/>
              <a:chExt cx="1008337" cy="34588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008337" cy="345880"/>
              </a:xfrm>
              <a:custGeom>
                <a:avLst/>
                <a:gdLst/>
                <a:ahLst/>
                <a:cxnLst/>
                <a:rect l="l" t="t" r="r" b="b"/>
                <a:pathLst>
                  <a:path w="1008337" h="345880">
                    <a:moveTo>
                      <a:pt x="103130" y="0"/>
                    </a:moveTo>
                    <a:lnTo>
                      <a:pt x="905207" y="0"/>
                    </a:lnTo>
                    <a:cubicBezTo>
                      <a:pt x="962164" y="0"/>
                      <a:pt x="1008337" y="46173"/>
                      <a:pt x="1008337" y="103130"/>
                    </a:cubicBezTo>
                    <a:lnTo>
                      <a:pt x="1008337" y="242750"/>
                    </a:lnTo>
                    <a:cubicBezTo>
                      <a:pt x="1008337" y="270102"/>
                      <a:pt x="997472" y="296333"/>
                      <a:pt x="978131" y="315674"/>
                    </a:cubicBezTo>
                    <a:cubicBezTo>
                      <a:pt x="958790" y="335015"/>
                      <a:pt x="932559" y="345880"/>
                      <a:pt x="905207" y="345880"/>
                    </a:cubicBezTo>
                    <a:lnTo>
                      <a:pt x="103130" y="345880"/>
                    </a:lnTo>
                    <a:cubicBezTo>
                      <a:pt x="75779" y="345880"/>
                      <a:pt x="49547" y="335015"/>
                      <a:pt x="30206" y="315674"/>
                    </a:cubicBezTo>
                    <a:cubicBezTo>
                      <a:pt x="10865" y="296333"/>
                      <a:pt x="0" y="270102"/>
                      <a:pt x="0" y="242750"/>
                    </a:cubicBezTo>
                    <a:lnTo>
                      <a:pt x="0" y="103130"/>
                    </a:lnTo>
                    <a:cubicBezTo>
                      <a:pt x="0" y="75779"/>
                      <a:pt x="10865" y="49547"/>
                      <a:pt x="30206" y="30206"/>
                    </a:cubicBezTo>
                    <a:cubicBezTo>
                      <a:pt x="49547" y="10865"/>
                      <a:pt x="75779" y="0"/>
                      <a:pt x="103130" y="0"/>
                    </a:cubicBezTo>
                    <a:close/>
                  </a:path>
                </a:pathLst>
              </a:custGeom>
              <a:solidFill>
                <a:srgbClr val="D9D9D9">
                  <a:alpha val="64706"/>
                </a:srgbClr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008337" cy="3839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6738957"/>
              <a:ext cx="5104707" cy="1751019"/>
              <a:chOff x="0" y="0"/>
              <a:chExt cx="1008337" cy="34588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008337" cy="345880"/>
              </a:xfrm>
              <a:custGeom>
                <a:avLst/>
                <a:gdLst/>
                <a:ahLst/>
                <a:cxnLst/>
                <a:rect l="l" t="t" r="r" b="b"/>
                <a:pathLst>
                  <a:path w="1008337" h="345880">
                    <a:moveTo>
                      <a:pt x="103130" y="0"/>
                    </a:moveTo>
                    <a:lnTo>
                      <a:pt x="905207" y="0"/>
                    </a:lnTo>
                    <a:cubicBezTo>
                      <a:pt x="962164" y="0"/>
                      <a:pt x="1008337" y="46173"/>
                      <a:pt x="1008337" y="103130"/>
                    </a:cubicBezTo>
                    <a:lnTo>
                      <a:pt x="1008337" y="242750"/>
                    </a:lnTo>
                    <a:cubicBezTo>
                      <a:pt x="1008337" y="270102"/>
                      <a:pt x="997472" y="296333"/>
                      <a:pt x="978131" y="315674"/>
                    </a:cubicBezTo>
                    <a:cubicBezTo>
                      <a:pt x="958790" y="335015"/>
                      <a:pt x="932559" y="345880"/>
                      <a:pt x="905207" y="345880"/>
                    </a:cubicBezTo>
                    <a:lnTo>
                      <a:pt x="103130" y="345880"/>
                    </a:lnTo>
                    <a:cubicBezTo>
                      <a:pt x="75779" y="345880"/>
                      <a:pt x="49547" y="335015"/>
                      <a:pt x="30206" y="315674"/>
                    </a:cubicBezTo>
                    <a:cubicBezTo>
                      <a:pt x="10865" y="296333"/>
                      <a:pt x="0" y="270102"/>
                      <a:pt x="0" y="242750"/>
                    </a:cubicBezTo>
                    <a:lnTo>
                      <a:pt x="0" y="103130"/>
                    </a:lnTo>
                    <a:cubicBezTo>
                      <a:pt x="0" y="75779"/>
                      <a:pt x="10865" y="49547"/>
                      <a:pt x="30206" y="30206"/>
                    </a:cubicBezTo>
                    <a:cubicBezTo>
                      <a:pt x="49547" y="10865"/>
                      <a:pt x="75779" y="0"/>
                      <a:pt x="103130" y="0"/>
                    </a:cubicBezTo>
                    <a:close/>
                  </a:path>
                </a:pathLst>
              </a:custGeom>
              <a:solidFill>
                <a:srgbClr val="D9D9D9">
                  <a:alpha val="64706"/>
                </a:srgbClr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1008337" cy="38398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22" name="Group 22"/>
          <p:cNvGrpSpPr/>
          <p:nvPr/>
        </p:nvGrpSpPr>
        <p:grpSpPr>
          <a:xfrm>
            <a:off x="6363947" y="3044282"/>
            <a:ext cx="3669021" cy="1313264"/>
            <a:chOff x="0" y="0"/>
            <a:chExt cx="966327" cy="34588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66327" cy="345880"/>
            </a:xfrm>
            <a:custGeom>
              <a:avLst/>
              <a:gdLst/>
              <a:ahLst/>
              <a:cxnLst/>
              <a:rect l="l" t="t" r="r" b="b"/>
              <a:pathLst>
                <a:path w="966327" h="345880">
                  <a:moveTo>
                    <a:pt x="107614" y="0"/>
                  </a:moveTo>
                  <a:lnTo>
                    <a:pt x="858713" y="0"/>
                  </a:lnTo>
                  <a:cubicBezTo>
                    <a:pt x="918146" y="0"/>
                    <a:pt x="966327" y="48180"/>
                    <a:pt x="966327" y="107614"/>
                  </a:cubicBezTo>
                  <a:lnTo>
                    <a:pt x="966327" y="238266"/>
                  </a:lnTo>
                  <a:cubicBezTo>
                    <a:pt x="966327" y="297700"/>
                    <a:pt x="918146" y="345880"/>
                    <a:pt x="858713" y="345880"/>
                  </a:cubicBezTo>
                  <a:lnTo>
                    <a:pt x="107614" y="345880"/>
                  </a:lnTo>
                  <a:cubicBezTo>
                    <a:pt x="48180" y="345880"/>
                    <a:pt x="0" y="297700"/>
                    <a:pt x="0" y="238266"/>
                  </a:cubicBezTo>
                  <a:lnTo>
                    <a:pt x="0" y="107614"/>
                  </a:lnTo>
                  <a:cubicBezTo>
                    <a:pt x="0" y="48180"/>
                    <a:pt x="48180" y="0"/>
                    <a:pt x="107614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966327" cy="38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363947" y="4729021"/>
            <a:ext cx="3669021" cy="1313264"/>
            <a:chOff x="0" y="0"/>
            <a:chExt cx="966327" cy="34588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66327" cy="345880"/>
            </a:xfrm>
            <a:custGeom>
              <a:avLst/>
              <a:gdLst/>
              <a:ahLst/>
              <a:cxnLst/>
              <a:rect l="l" t="t" r="r" b="b"/>
              <a:pathLst>
                <a:path w="966327" h="345880">
                  <a:moveTo>
                    <a:pt x="107614" y="0"/>
                  </a:moveTo>
                  <a:lnTo>
                    <a:pt x="858713" y="0"/>
                  </a:lnTo>
                  <a:cubicBezTo>
                    <a:pt x="918146" y="0"/>
                    <a:pt x="966327" y="48180"/>
                    <a:pt x="966327" y="107614"/>
                  </a:cubicBezTo>
                  <a:lnTo>
                    <a:pt x="966327" y="238266"/>
                  </a:lnTo>
                  <a:cubicBezTo>
                    <a:pt x="966327" y="297700"/>
                    <a:pt x="918146" y="345880"/>
                    <a:pt x="858713" y="345880"/>
                  </a:cubicBezTo>
                  <a:lnTo>
                    <a:pt x="107614" y="345880"/>
                  </a:lnTo>
                  <a:cubicBezTo>
                    <a:pt x="48180" y="345880"/>
                    <a:pt x="0" y="297700"/>
                    <a:pt x="0" y="238266"/>
                  </a:cubicBezTo>
                  <a:lnTo>
                    <a:pt x="0" y="107614"/>
                  </a:lnTo>
                  <a:cubicBezTo>
                    <a:pt x="0" y="48180"/>
                    <a:pt x="48180" y="0"/>
                    <a:pt x="107614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966327" cy="38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363947" y="6413761"/>
            <a:ext cx="5759843" cy="1313264"/>
            <a:chOff x="0" y="0"/>
            <a:chExt cx="1516996" cy="34588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516996" cy="345880"/>
            </a:xfrm>
            <a:custGeom>
              <a:avLst/>
              <a:gdLst/>
              <a:ahLst/>
              <a:cxnLst/>
              <a:rect l="l" t="t" r="r" b="b"/>
              <a:pathLst>
                <a:path w="1516996" h="345880">
                  <a:moveTo>
                    <a:pt x="68550" y="0"/>
                  </a:moveTo>
                  <a:lnTo>
                    <a:pt x="1448446" y="0"/>
                  </a:lnTo>
                  <a:cubicBezTo>
                    <a:pt x="1466626" y="0"/>
                    <a:pt x="1484062" y="7222"/>
                    <a:pt x="1496918" y="20078"/>
                  </a:cubicBezTo>
                  <a:cubicBezTo>
                    <a:pt x="1509773" y="32934"/>
                    <a:pt x="1516996" y="50369"/>
                    <a:pt x="1516996" y="68550"/>
                  </a:cubicBezTo>
                  <a:lnTo>
                    <a:pt x="1516996" y="277330"/>
                  </a:lnTo>
                  <a:cubicBezTo>
                    <a:pt x="1516996" y="295511"/>
                    <a:pt x="1509773" y="312947"/>
                    <a:pt x="1496918" y="325802"/>
                  </a:cubicBezTo>
                  <a:cubicBezTo>
                    <a:pt x="1484062" y="338658"/>
                    <a:pt x="1466626" y="345880"/>
                    <a:pt x="1448446" y="345880"/>
                  </a:cubicBezTo>
                  <a:lnTo>
                    <a:pt x="68550" y="345880"/>
                  </a:lnTo>
                  <a:cubicBezTo>
                    <a:pt x="50369" y="345880"/>
                    <a:pt x="32934" y="338658"/>
                    <a:pt x="20078" y="325802"/>
                  </a:cubicBezTo>
                  <a:cubicBezTo>
                    <a:pt x="7222" y="312947"/>
                    <a:pt x="0" y="295511"/>
                    <a:pt x="0" y="277330"/>
                  </a:cubicBezTo>
                  <a:lnTo>
                    <a:pt x="0" y="68550"/>
                  </a:lnTo>
                  <a:cubicBezTo>
                    <a:pt x="0" y="50369"/>
                    <a:pt x="7222" y="32934"/>
                    <a:pt x="20078" y="20078"/>
                  </a:cubicBezTo>
                  <a:cubicBezTo>
                    <a:pt x="32934" y="7222"/>
                    <a:pt x="50369" y="0"/>
                    <a:pt x="68550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516996" cy="38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363947" y="8098500"/>
            <a:ext cx="11539600" cy="1313264"/>
            <a:chOff x="0" y="0"/>
            <a:chExt cx="3039236" cy="34588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039236" cy="345880"/>
            </a:xfrm>
            <a:custGeom>
              <a:avLst/>
              <a:gdLst/>
              <a:ahLst/>
              <a:cxnLst/>
              <a:rect l="l" t="t" r="r" b="b"/>
              <a:pathLst>
                <a:path w="3039236" h="345880">
                  <a:moveTo>
                    <a:pt x="34216" y="0"/>
                  </a:moveTo>
                  <a:lnTo>
                    <a:pt x="3005020" y="0"/>
                  </a:lnTo>
                  <a:cubicBezTo>
                    <a:pt x="3023917" y="0"/>
                    <a:pt x="3039236" y="15319"/>
                    <a:pt x="3039236" y="34216"/>
                  </a:cubicBezTo>
                  <a:lnTo>
                    <a:pt x="3039236" y="311664"/>
                  </a:lnTo>
                  <a:cubicBezTo>
                    <a:pt x="3039236" y="330561"/>
                    <a:pt x="3023917" y="345880"/>
                    <a:pt x="3005020" y="345880"/>
                  </a:cubicBezTo>
                  <a:lnTo>
                    <a:pt x="34216" y="345880"/>
                  </a:lnTo>
                  <a:cubicBezTo>
                    <a:pt x="15319" y="345880"/>
                    <a:pt x="0" y="330561"/>
                    <a:pt x="0" y="311664"/>
                  </a:cubicBezTo>
                  <a:lnTo>
                    <a:pt x="0" y="34216"/>
                  </a:lnTo>
                  <a:cubicBezTo>
                    <a:pt x="0" y="15319"/>
                    <a:pt x="15319" y="0"/>
                    <a:pt x="34216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3039236" cy="38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289280" y="3076661"/>
            <a:ext cx="3669021" cy="1313264"/>
            <a:chOff x="0" y="0"/>
            <a:chExt cx="966327" cy="34588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966327" cy="345880"/>
            </a:xfrm>
            <a:custGeom>
              <a:avLst/>
              <a:gdLst/>
              <a:ahLst/>
              <a:cxnLst/>
              <a:rect l="l" t="t" r="r" b="b"/>
              <a:pathLst>
                <a:path w="966327" h="345880">
                  <a:moveTo>
                    <a:pt x="107614" y="0"/>
                  </a:moveTo>
                  <a:lnTo>
                    <a:pt x="858713" y="0"/>
                  </a:lnTo>
                  <a:cubicBezTo>
                    <a:pt x="918146" y="0"/>
                    <a:pt x="966327" y="48180"/>
                    <a:pt x="966327" y="107614"/>
                  </a:cubicBezTo>
                  <a:lnTo>
                    <a:pt x="966327" y="238266"/>
                  </a:lnTo>
                  <a:cubicBezTo>
                    <a:pt x="966327" y="297700"/>
                    <a:pt x="918146" y="345880"/>
                    <a:pt x="858713" y="345880"/>
                  </a:cubicBezTo>
                  <a:lnTo>
                    <a:pt x="107614" y="345880"/>
                  </a:lnTo>
                  <a:cubicBezTo>
                    <a:pt x="48180" y="345880"/>
                    <a:pt x="0" y="297700"/>
                    <a:pt x="0" y="238266"/>
                  </a:cubicBezTo>
                  <a:lnTo>
                    <a:pt x="0" y="107614"/>
                  </a:lnTo>
                  <a:cubicBezTo>
                    <a:pt x="0" y="48180"/>
                    <a:pt x="48180" y="0"/>
                    <a:pt x="107614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966327" cy="38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0289280" y="4761400"/>
            <a:ext cx="3669021" cy="1313264"/>
            <a:chOff x="0" y="0"/>
            <a:chExt cx="966327" cy="34588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966327" cy="345880"/>
            </a:xfrm>
            <a:custGeom>
              <a:avLst/>
              <a:gdLst/>
              <a:ahLst/>
              <a:cxnLst/>
              <a:rect l="l" t="t" r="r" b="b"/>
              <a:pathLst>
                <a:path w="966327" h="345880">
                  <a:moveTo>
                    <a:pt x="107614" y="0"/>
                  </a:moveTo>
                  <a:lnTo>
                    <a:pt x="858713" y="0"/>
                  </a:lnTo>
                  <a:cubicBezTo>
                    <a:pt x="918146" y="0"/>
                    <a:pt x="966327" y="48180"/>
                    <a:pt x="966327" y="107614"/>
                  </a:cubicBezTo>
                  <a:lnTo>
                    <a:pt x="966327" y="238266"/>
                  </a:lnTo>
                  <a:cubicBezTo>
                    <a:pt x="966327" y="297700"/>
                    <a:pt x="918146" y="345880"/>
                    <a:pt x="858713" y="345880"/>
                  </a:cubicBezTo>
                  <a:lnTo>
                    <a:pt x="107614" y="345880"/>
                  </a:lnTo>
                  <a:cubicBezTo>
                    <a:pt x="48180" y="345880"/>
                    <a:pt x="0" y="297700"/>
                    <a:pt x="0" y="238266"/>
                  </a:cubicBezTo>
                  <a:lnTo>
                    <a:pt x="0" y="107614"/>
                  </a:lnTo>
                  <a:cubicBezTo>
                    <a:pt x="0" y="48180"/>
                    <a:pt x="48180" y="0"/>
                    <a:pt x="107614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966327" cy="38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4234526" y="3076661"/>
            <a:ext cx="3669021" cy="1313264"/>
            <a:chOff x="0" y="0"/>
            <a:chExt cx="966327" cy="34588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66327" cy="345880"/>
            </a:xfrm>
            <a:custGeom>
              <a:avLst/>
              <a:gdLst/>
              <a:ahLst/>
              <a:cxnLst/>
              <a:rect l="l" t="t" r="r" b="b"/>
              <a:pathLst>
                <a:path w="966327" h="345880">
                  <a:moveTo>
                    <a:pt x="107614" y="0"/>
                  </a:moveTo>
                  <a:lnTo>
                    <a:pt x="858713" y="0"/>
                  </a:lnTo>
                  <a:cubicBezTo>
                    <a:pt x="918146" y="0"/>
                    <a:pt x="966327" y="48180"/>
                    <a:pt x="966327" y="107614"/>
                  </a:cubicBezTo>
                  <a:lnTo>
                    <a:pt x="966327" y="238266"/>
                  </a:lnTo>
                  <a:cubicBezTo>
                    <a:pt x="966327" y="297700"/>
                    <a:pt x="918146" y="345880"/>
                    <a:pt x="858713" y="345880"/>
                  </a:cubicBezTo>
                  <a:lnTo>
                    <a:pt x="107614" y="345880"/>
                  </a:lnTo>
                  <a:cubicBezTo>
                    <a:pt x="48180" y="345880"/>
                    <a:pt x="0" y="297700"/>
                    <a:pt x="0" y="238266"/>
                  </a:cubicBezTo>
                  <a:lnTo>
                    <a:pt x="0" y="107614"/>
                  </a:lnTo>
                  <a:cubicBezTo>
                    <a:pt x="0" y="48180"/>
                    <a:pt x="48180" y="0"/>
                    <a:pt x="107614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966327" cy="38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4234526" y="4761400"/>
            <a:ext cx="3669021" cy="1313264"/>
            <a:chOff x="0" y="0"/>
            <a:chExt cx="966327" cy="34588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966327" cy="345880"/>
            </a:xfrm>
            <a:custGeom>
              <a:avLst/>
              <a:gdLst/>
              <a:ahLst/>
              <a:cxnLst/>
              <a:rect l="l" t="t" r="r" b="b"/>
              <a:pathLst>
                <a:path w="966327" h="345880">
                  <a:moveTo>
                    <a:pt x="107614" y="0"/>
                  </a:moveTo>
                  <a:lnTo>
                    <a:pt x="858713" y="0"/>
                  </a:lnTo>
                  <a:cubicBezTo>
                    <a:pt x="918146" y="0"/>
                    <a:pt x="966327" y="48180"/>
                    <a:pt x="966327" y="107614"/>
                  </a:cubicBezTo>
                  <a:lnTo>
                    <a:pt x="966327" y="238266"/>
                  </a:lnTo>
                  <a:cubicBezTo>
                    <a:pt x="966327" y="297700"/>
                    <a:pt x="918146" y="345880"/>
                    <a:pt x="858713" y="345880"/>
                  </a:cubicBezTo>
                  <a:lnTo>
                    <a:pt x="107614" y="345880"/>
                  </a:lnTo>
                  <a:cubicBezTo>
                    <a:pt x="48180" y="345880"/>
                    <a:pt x="0" y="297700"/>
                    <a:pt x="0" y="238266"/>
                  </a:cubicBezTo>
                  <a:lnTo>
                    <a:pt x="0" y="107614"/>
                  </a:lnTo>
                  <a:cubicBezTo>
                    <a:pt x="0" y="48180"/>
                    <a:pt x="48180" y="0"/>
                    <a:pt x="107614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966327" cy="38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-628792" y="3421171"/>
            <a:ext cx="5668564" cy="2090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Măsura 1.1</a:t>
            </a:r>
            <a:r>
              <a:rPr lang="en-US" sz="33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ctr">
              <a:lnSpc>
                <a:spcPts val="3639"/>
              </a:lnSpc>
            </a:pPr>
            <a:endParaRPr lang="en-US" sz="33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199"/>
              </a:lnSpc>
            </a:pPr>
            <a:endParaRPr lang="en-US" sz="33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199"/>
              </a:lnSpc>
            </a:pPr>
            <a:endParaRPr lang="en-US" sz="33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-789214" y="5076825"/>
            <a:ext cx="5919467" cy="2090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Măsura 1.3</a:t>
            </a:r>
            <a:r>
              <a:rPr lang="en-US" sz="33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ctr">
              <a:lnSpc>
                <a:spcPts val="3639"/>
              </a:lnSpc>
            </a:pPr>
            <a:endParaRPr lang="en-US" sz="33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199"/>
              </a:lnSpc>
            </a:pPr>
            <a:endParaRPr lang="en-US" sz="33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199"/>
              </a:lnSpc>
            </a:pPr>
            <a:endParaRPr lang="en-US" sz="33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-754244" y="6756464"/>
            <a:ext cx="5919467" cy="207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Măsura 2.3</a:t>
            </a:r>
            <a:r>
              <a:rPr lang="en-US" sz="32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ctr">
              <a:lnSpc>
                <a:spcPts val="3639"/>
              </a:lnSpc>
            </a:pPr>
            <a:endParaRPr lang="en-US" sz="32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199"/>
              </a:lnSpc>
            </a:pPr>
            <a:endParaRPr lang="en-US" sz="32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199"/>
              </a:lnSpc>
            </a:pPr>
            <a:endParaRPr lang="en-US" sz="32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-744719" y="8444538"/>
            <a:ext cx="5919467" cy="207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Măsura 3.1</a:t>
            </a:r>
            <a:r>
              <a:rPr lang="en-US" sz="32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ctr">
              <a:lnSpc>
                <a:spcPts val="3639"/>
              </a:lnSpc>
            </a:pPr>
            <a:endParaRPr lang="en-US" sz="32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199"/>
              </a:lnSpc>
            </a:pPr>
            <a:endParaRPr lang="en-US" sz="32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199"/>
              </a:lnSpc>
            </a:pPr>
            <a:endParaRPr lang="en-US" sz="32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6476898" y="3072187"/>
            <a:ext cx="3443120" cy="1244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</a:pPr>
            <a:r>
              <a:rPr lang="en-US" sz="2395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Serviciile create pot acoperi cel puțin 2 raioane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442544" y="3091237"/>
            <a:ext cx="3443120" cy="1663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</a:pPr>
            <a:r>
              <a:rPr lang="en-US" sz="2395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Rata de ocupare cu rezidenți este de cel mult 60%</a:t>
            </a:r>
          </a:p>
          <a:p>
            <a:pPr algn="ctr">
              <a:lnSpc>
                <a:spcPts val="3353"/>
              </a:lnSpc>
            </a:pPr>
            <a:endParaRPr lang="en-US" sz="2395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4320251" y="3255010"/>
            <a:ext cx="3443120" cy="824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</a:pPr>
            <a:r>
              <a:rPr lang="en-US" sz="2395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Proximitatea cu căile de transport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476898" y="4772181"/>
            <a:ext cx="3443120" cy="1663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</a:pPr>
            <a:r>
              <a:rPr lang="en-US" sz="2395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Serviciile create pot acoperi cel puțin 3 raioane</a:t>
            </a:r>
          </a:p>
          <a:p>
            <a:pPr algn="ctr">
              <a:lnSpc>
                <a:spcPts val="3353"/>
              </a:lnSpc>
            </a:pPr>
            <a:endParaRPr lang="en-US" sz="2395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0423494" y="4966797"/>
            <a:ext cx="3443120" cy="1244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</a:pPr>
            <a:r>
              <a:rPr lang="en-US" sz="2395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Proximitatea față de căile de transport</a:t>
            </a:r>
          </a:p>
          <a:p>
            <a:pPr algn="ctr">
              <a:lnSpc>
                <a:spcPts val="3353"/>
              </a:lnSpc>
            </a:pPr>
            <a:endParaRPr lang="en-US" sz="2395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14272626" y="4920771"/>
            <a:ext cx="3557420" cy="1470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3"/>
              </a:lnSpc>
            </a:pPr>
            <a:r>
              <a:rPr lang="en-US" sz="2095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Obiectivul vizat este sau va fi introdus într-un circuit turistic</a:t>
            </a:r>
          </a:p>
          <a:p>
            <a:pPr algn="ctr">
              <a:lnSpc>
                <a:spcPts val="2933"/>
              </a:lnSpc>
            </a:pPr>
            <a:endParaRPr lang="en-US" sz="2095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6476898" y="6601094"/>
            <a:ext cx="5358763" cy="1244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</a:pPr>
            <a:r>
              <a:rPr lang="en-US" sz="2395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Acțiunile sunt concentrate pe o zonă degradată a orașului</a:t>
            </a:r>
          </a:p>
          <a:p>
            <a:pPr algn="ctr">
              <a:lnSpc>
                <a:spcPts val="3353"/>
              </a:lnSpc>
            </a:pPr>
            <a:endParaRPr lang="en-US" sz="2395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7831879" y="8130922"/>
            <a:ext cx="8664451" cy="1663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</a:pPr>
            <a:r>
              <a:rPr lang="en-US" sz="2395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Serviciile create implică mai multe localități (abordare intercomunitară) și un număr mare de beneficiari.</a:t>
            </a:r>
          </a:p>
          <a:p>
            <a:pPr algn="ctr">
              <a:lnSpc>
                <a:spcPts val="3353"/>
              </a:lnSpc>
            </a:pPr>
            <a:endParaRPr lang="en-US" sz="2395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58" name="Group 58"/>
          <p:cNvGrpSpPr/>
          <p:nvPr/>
        </p:nvGrpSpPr>
        <p:grpSpPr>
          <a:xfrm>
            <a:off x="12325282" y="6391544"/>
            <a:ext cx="5578265" cy="1313264"/>
            <a:chOff x="0" y="0"/>
            <a:chExt cx="1469173" cy="34588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469173" cy="345880"/>
            </a:xfrm>
            <a:custGeom>
              <a:avLst/>
              <a:gdLst/>
              <a:ahLst/>
              <a:cxnLst/>
              <a:rect l="l" t="t" r="r" b="b"/>
              <a:pathLst>
                <a:path w="1469173" h="345880">
                  <a:moveTo>
                    <a:pt x="70781" y="0"/>
                  </a:moveTo>
                  <a:lnTo>
                    <a:pt x="1398391" y="0"/>
                  </a:lnTo>
                  <a:cubicBezTo>
                    <a:pt x="1417164" y="0"/>
                    <a:pt x="1435167" y="7457"/>
                    <a:pt x="1448441" y="20731"/>
                  </a:cubicBezTo>
                  <a:cubicBezTo>
                    <a:pt x="1461716" y="34006"/>
                    <a:pt x="1469173" y="52009"/>
                    <a:pt x="1469173" y="70781"/>
                  </a:cubicBezTo>
                  <a:lnTo>
                    <a:pt x="1469173" y="275099"/>
                  </a:lnTo>
                  <a:cubicBezTo>
                    <a:pt x="1469173" y="314190"/>
                    <a:pt x="1437483" y="345880"/>
                    <a:pt x="1398391" y="345880"/>
                  </a:cubicBezTo>
                  <a:lnTo>
                    <a:pt x="70781" y="345880"/>
                  </a:lnTo>
                  <a:cubicBezTo>
                    <a:pt x="31690" y="345880"/>
                    <a:pt x="0" y="314190"/>
                    <a:pt x="0" y="275099"/>
                  </a:cubicBezTo>
                  <a:lnTo>
                    <a:pt x="0" y="70781"/>
                  </a:lnTo>
                  <a:cubicBezTo>
                    <a:pt x="0" y="31690"/>
                    <a:pt x="31690" y="0"/>
                    <a:pt x="70781" y="0"/>
                  </a:cubicBezTo>
                  <a:close/>
                </a:path>
              </a:pathLst>
            </a:custGeom>
            <a:solidFill>
              <a:srgbClr val="D9D9D9">
                <a:alpha val="64706"/>
              </a:srgbClr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1469173" cy="3839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12533365" y="6582044"/>
            <a:ext cx="5230006" cy="1244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3"/>
              </a:lnSpc>
            </a:pPr>
            <a:r>
              <a:rPr lang="en-US" sz="2395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Zona vizată reprezintă cel puțin 30% din populația localității</a:t>
            </a:r>
          </a:p>
          <a:p>
            <a:pPr algn="ctr">
              <a:lnSpc>
                <a:spcPts val="3353"/>
              </a:lnSpc>
            </a:pPr>
            <a:endParaRPr lang="en-US" sz="2395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89624" y="203599"/>
            <a:ext cx="5271504" cy="1438027"/>
          </a:xfrm>
          <a:custGeom>
            <a:avLst/>
            <a:gdLst/>
            <a:ahLst/>
            <a:cxnLst/>
            <a:rect l="l" t="t" r="r" b="b"/>
            <a:pathLst>
              <a:path w="5271504" h="1438027">
                <a:moveTo>
                  <a:pt x="0" y="0"/>
                </a:moveTo>
                <a:lnTo>
                  <a:pt x="5271504" y="0"/>
                </a:lnTo>
                <a:lnTo>
                  <a:pt x="5271504" y="1438027"/>
                </a:lnTo>
                <a:lnTo>
                  <a:pt x="0" y="14380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1182" y="203599"/>
            <a:ext cx="5308603" cy="1641243"/>
          </a:xfrm>
          <a:custGeom>
            <a:avLst/>
            <a:gdLst/>
            <a:ahLst/>
            <a:cxnLst/>
            <a:rect l="l" t="t" r="r" b="b"/>
            <a:pathLst>
              <a:path w="5308603" h="1641243">
                <a:moveTo>
                  <a:pt x="0" y="0"/>
                </a:moveTo>
                <a:lnTo>
                  <a:pt x="5308602" y="0"/>
                </a:lnTo>
                <a:lnTo>
                  <a:pt x="5308602" y="1641243"/>
                </a:lnTo>
                <a:lnTo>
                  <a:pt x="0" y="16412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85850" y="3977016"/>
            <a:ext cx="16352898" cy="2875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47"/>
              </a:lnSpc>
            </a:pPr>
            <a:r>
              <a:rPr lang="en-US" sz="7514" spc="-263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Completarea și depunerea dosarului de aplicare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77832" y="119965"/>
            <a:ext cx="4846021" cy="1321958"/>
          </a:xfrm>
          <a:custGeom>
            <a:avLst/>
            <a:gdLst/>
            <a:ahLst/>
            <a:cxnLst/>
            <a:rect l="l" t="t" r="r" b="b"/>
            <a:pathLst>
              <a:path w="4846021" h="1321958">
                <a:moveTo>
                  <a:pt x="0" y="0"/>
                </a:moveTo>
                <a:lnTo>
                  <a:pt x="4846022" y="0"/>
                </a:lnTo>
                <a:lnTo>
                  <a:pt x="4846022" y="1321958"/>
                </a:lnTo>
                <a:lnTo>
                  <a:pt x="0" y="1321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7093" y="119965"/>
            <a:ext cx="4520058" cy="1397451"/>
          </a:xfrm>
          <a:custGeom>
            <a:avLst/>
            <a:gdLst/>
            <a:ahLst/>
            <a:cxnLst/>
            <a:rect l="l" t="t" r="r" b="b"/>
            <a:pathLst>
              <a:path w="4520058" h="1397451">
                <a:moveTo>
                  <a:pt x="0" y="0"/>
                </a:moveTo>
                <a:lnTo>
                  <a:pt x="4520058" y="0"/>
                </a:lnTo>
                <a:lnTo>
                  <a:pt x="4520058" y="1397451"/>
                </a:lnTo>
                <a:lnTo>
                  <a:pt x="0" y="139745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06402" y="5347893"/>
            <a:ext cx="4204138" cy="4114800"/>
          </a:xfrm>
          <a:custGeom>
            <a:avLst/>
            <a:gdLst/>
            <a:ahLst/>
            <a:cxnLst/>
            <a:rect l="l" t="t" r="r" b="b"/>
            <a:pathLst>
              <a:path w="4204138" h="4114800">
                <a:moveTo>
                  <a:pt x="0" y="0"/>
                </a:moveTo>
                <a:lnTo>
                  <a:pt x="4204138" y="0"/>
                </a:lnTo>
                <a:lnTo>
                  <a:pt x="42041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295354">
            <a:off x="14787829" y="10419180"/>
            <a:ext cx="1895244" cy="2518596"/>
          </a:xfrm>
          <a:custGeom>
            <a:avLst/>
            <a:gdLst/>
            <a:ahLst/>
            <a:cxnLst/>
            <a:rect l="l" t="t" r="r" b="b"/>
            <a:pathLst>
              <a:path w="1895244" h="2518596">
                <a:moveTo>
                  <a:pt x="0" y="0"/>
                </a:moveTo>
                <a:lnTo>
                  <a:pt x="1895244" y="0"/>
                </a:lnTo>
                <a:lnTo>
                  <a:pt x="1895244" y="2518596"/>
                </a:lnTo>
                <a:lnTo>
                  <a:pt x="0" y="2518596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547835" y="5596923"/>
            <a:ext cx="7315200" cy="1179576"/>
          </a:xfrm>
          <a:custGeom>
            <a:avLst/>
            <a:gdLst/>
            <a:ahLst/>
            <a:cxnLst/>
            <a:rect l="l" t="t" r="r" b="b"/>
            <a:pathLst>
              <a:path w="7315200" h="1179576">
                <a:moveTo>
                  <a:pt x="0" y="0"/>
                </a:moveTo>
                <a:lnTo>
                  <a:pt x="7315200" y="0"/>
                </a:lnTo>
                <a:lnTo>
                  <a:pt x="7315200" y="1179576"/>
                </a:lnTo>
                <a:lnTo>
                  <a:pt x="0" y="11795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47835" y="7954566"/>
            <a:ext cx="7315200" cy="1179576"/>
          </a:xfrm>
          <a:custGeom>
            <a:avLst/>
            <a:gdLst/>
            <a:ahLst/>
            <a:cxnLst/>
            <a:rect l="l" t="t" r="r" b="b"/>
            <a:pathLst>
              <a:path w="7315200" h="1179576">
                <a:moveTo>
                  <a:pt x="0" y="0"/>
                </a:moveTo>
                <a:lnTo>
                  <a:pt x="7315200" y="0"/>
                </a:lnTo>
                <a:lnTo>
                  <a:pt x="7315200" y="1179576"/>
                </a:lnTo>
                <a:lnTo>
                  <a:pt x="0" y="11795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22767" y="1551229"/>
            <a:ext cx="16352898" cy="2396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65"/>
              </a:lnSpc>
            </a:pPr>
            <a:r>
              <a:rPr lang="en-US" sz="6300" spc="-22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De unde obținem </a:t>
            </a:r>
          </a:p>
          <a:p>
            <a:pPr algn="ctr">
              <a:lnSpc>
                <a:spcPts val="9765"/>
              </a:lnSpc>
            </a:pPr>
            <a:r>
              <a:rPr lang="en-US" sz="6300" spc="-22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formularele de aplicare?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64719" y="5832161"/>
            <a:ext cx="5877779" cy="719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7"/>
              </a:lnSpc>
              <a:spcBef>
                <a:spcPct val="0"/>
              </a:spcBef>
            </a:pPr>
            <a:r>
              <a:rPr lang="en-US" sz="4283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www.midr.gov.md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64719" y="8146322"/>
            <a:ext cx="5877779" cy="719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7"/>
              </a:lnSpc>
              <a:spcBef>
                <a:spcPct val="0"/>
              </a:spcBef>
            </a:pPr>
            <a:r>
              <a:rPr lang="en-US" sz="4283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www.adrcentru.md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63843" y="172236"/>
            <a:ext cx="4849556" cy="1322923"/>
          </a:xfrm>
          <a:custGeom>
            <a:avLst/>
            <a:gdLst/>
            <a:ahLst/>
            <a:cxnLst/>
            <a:rect l="l" t="t" r="r" b="b"/>
            <a:pathLst>
              <a:path w="4849556" h="1322923">
                <a:moveTo>
                  <a:pt x="0" y="0"/>
                </a:moveTo>
                <a:lnTo>
                  <a:pt x="4849556" y="0"/>
                </a:lnTo>
                <a:lnTo>
                  <a:pt x="4849556" y="1322923"/>
                </a:lnTo>
                <a:lnTo>
                  <a:pt x="0" y="13229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8456" y="165729"/>
            <a:ext cx="4787749" cy="1480212"/>
          </a:xfrm>
          <a:custGeom>
            <a:avLst/>
            <a:gdLst/>
            <a:ahLst/>
            <a:cxnLst/>
            <a:rect l="l" t="t" r="r" b="b"/>
            <a:pathLst>
              <a:path w="4787749" h="1480212">
                <a:moveTo>
                  <a:pt x="0" y="0"/>
                </a:moveTo>
                <a:lnTo>
                  <a:pt x="4787749" y="0"/>
                </a:lnTo>
                <a:lnTo>
                  <a:pt x="4787749" y="1480213"/>
                </a:lnTo>
                <a:lnTo>
                  <a:pt x="0" y="14802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3236866"/>
            <a:ext cx="10902762" cy="7050134"/>
          </a:xfrm>
          <a:custGeom>
            <a:avLst/>
            <a:gdLst/>
            <a:ahLst/>
            <a:cxnLst/>
            <a:rect l="l" t="t" r="r" b="b"/>
            <a:pathLst>
              <a:path w="10902762" h="7007712">
                <a:moveTo>
                  <a:pt x="0" y="0"/>
                </a:moveTo>
                <a:lnTo>
                  <a:pt x="10902762" y="0"/>
                </a:lnTo>
                <a:lnTo>
                  <a:pt x="10902762" y="7007712"/>
                </a:lnTo>
                <a:lnTo>
                  <a:pt x="0" y="70077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5" name="TextBox 5"/>
          <p:cNvSpPr txBox="1"/>
          <p:nvPr/>
        </p:nvSpPr>
        <p:spPr>
          <a:xfrm>
            <a:off x="1424470" y="1660682"/>
            <a:ext cx="16352898" cy="1152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32"/>
              </a:lnSpc>
            </a:pPr>
            <a:r>
              <a:rPr lang="en-US" sz="6214" spc="-217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Cum se face aplicarea?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64549" y="6162027"/>
            <a:ext cx="6947126" cy="1725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37"/>
              </a:lnSpc>
              <a:spcBef>
                <a:spcPct val="0"/>
              </a:spcBef>
            </a:pPr>
            <a:r>
              <a:rPr lang="en-US" sz="3883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Depunerea Cererilor </a:t>
            </a:r>
          </a:p>
          <a:p>
            <a:pPr algn="ctr">
              <a:lnSpc>
                <a:spcPts val="5437"/>
              </a:lnSpc>
              <a:spcBef>
                <a:spcPct val="0"/>
              </a:spcBef>
            </a:pPr>
            <a:r>
              <a:rPr lang="en-US" sz="3883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de finanțare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(90 de zile calendaristice)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483823" y="4227138"/>
            <a:ext cx="5849479" cy="2212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7"/>
              </a:lnSpc>
            </a:pPr>
            <a:r>
              <a:rPr lang="en-US" sz="3383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Depunerea Notelor conceptuale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(30 de zile calendaristice)</a:t>
            </a:r>
          </a:p>
          <a:p>
            <a:pPr algn="ctr">
              <a:lnSpc>
                <a:spcPts val="5437"/>
              </a:lnSpc>
              <a:spcBef>
                <a:spcPct val="0"/>
              </a:spcBef>
            </a:pPr>
            <a:endParaRPr lang="en-US" sz="1999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04445" y="218158"/>
            <a:ext cx="4314387" cy="1176933"/>
          </a:xfrm>
          <a:custGeom>
            <a:avLst/>
            <a:gdLst/>
            <a:ahLst/>
            <a:cxnLst/>
            <a:rect l="l" t="t" r="r" b="b"/>
            <a:pathLst>
              <a:path w="4314387" h="1176933">
                <a:moveTo>
                  <a:pt x="0" y="0"/>
                </a:moveTo>
                <a:lnTo>
                  <a:pt x="4314387" y="0"/>
                </a:lnTo>
                <a:lnTo>
                  <a:pt x="4314387" y="1176933"/>
                </a:lnTo>
                <a:lnTo>
                  <a:pt x="0" y="1176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261" y="0"/>
            <a:ext cx="4512424" cy="1395091"/>
          </a:xfrm>
          <a:custGeom>
            <a:avLst/>
            <a:gdLst/>
            <a:ahLst/>
            <a:cxnLst/>
            <a:rect l="l" t="t" r="r" b="b"/>
            <a:pathLst>
              <a:path w="4512424" h="1395091">
                <a:moveTo>
                  <a:pt x="0" y="0"/>
                </a:moveTo>
                <a:lnTo>
                  <a:pt x="4512424" y="0"/>
                </a:lnTo>
                <a:lnTo>
                  <a:pt x="4512424" y="1395091"/>
                </a:lnTo>
                <a:lnTo>
                  <a:pt x="0" y="13950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4055165"/>
            <a:ext cx="3813048" cy="4114800"/>
          </a:xfrm>
          <a:custGeom>
            <a:avLst/>
            <a:gdLst/>
            <a:ahLst/>
            <a:cxnLst/>
            <a:rect l="l" t="t" r="r" b="b"/>
            <a:pathLst>
              <a:path w="3813048" h="4114800">
                <a:moveTo>
                  <a:pt x="0" y="0"/>
                </a:moveTo>
                <a:lnTo>
                  <a:pt x="3813048" y="0"/>
                </a:lnTo>
                <a:lnTo>
                  <a:pt x="38130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379742" y="7130339"/>
            <a:ext cx="924013" cy="924013"/>
          </a:xfrm>
          <a:custGeom>
            <a:avLst/>
            <a:gdLst/>
            <a:ahLst/>
            <a:cxnLst/>
            <a:rect l="l" t="t" r="r" b="b"/>
            <a:pathLst>
              <a:path w="924013" h="924013">
                <a:moveTo>
                  <a:pt x="0" y="0"/>
                </a:moveTo>
                <a:lnTo>
                  <a:pt x="924012" y="0"/>
                </a:lnTo>
                <a:lnTo>
                  <a:pt x="924012" y="924012"/>
                </a:lnTo>
                <a:lnTo>
                  <a:pt x="0" y="92401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0702" y="2095500"/>
            <a:ext cx="16352898" cy="929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2"/>
              </a:lnSpc>
            </a:pPr>
            <a:r>
              <a:rPr lang="en-US" sz="5014" spc="-175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Cum </a:t>
            </a:r>
            <a:r>
              <a:rPr lang="en-US" sz="5014" spc="-175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vom</a:t>
            </a:r>
            <a:r>
              <a:rPr lang="en-US" sz="5014" spc="-175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014" spc="-175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depune</a:t>
            </a:r>
            <a:r>
              <a:rPr lang="en-US" sz="5014" spc="-175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014" spc="-175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dosarul</a:t>
            </a:r>
            <a:r>
              <a:rPr lang="en-US" sz="5014" spc="-175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014" spc="-175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Notei</a:t>
            </a:r>
            <a:r>
              <a:rPr lang="en-US" sz="5014" spc="-175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014" spc="-175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Conceptuale</a:t>
            </a:r>
            <a:r>
              <a:rPr lang="en-US" sz="5014" spc="-175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37646" y="4884722"/>
            <a:ext cx="5392554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97"/>
              </a:lnSpc>
              <a:spcBef>
                <a:spcPct val="0"/>
              </a:spcBef>
            </a:pPr>
            <a:r>
              <a:rPr lang="en-US" sz="3783" dirty="0" err="1">
                <a:solidFill>
                  <a:srgbClr val="C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Depunere</a:t>
            </a:r>
            <a:r>
              <a:rPr lang="en-US" sz="3783" dirty="0">
                <a:solidFill>
                  <a:srgbClr val="C00000"/>
                </a:solidFill>
                <a:latin typeface="Poppins Bold"/>
                <a:ea typeface="Poppins Bold"/>
                <a:cs typeface="Poppins Bold"/>
                <a:sym typeface="Poppins Bold"/>
              </a:rPr>
              <a:t> on-line!!!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05972" y="6813835"/>
            <a:ext cx="8329228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u="sng" dirty="0">
                <a:solidFill>
                  <a:schemeClr val="accent1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  <a:hlinkClick r:id="rId8" tooltip="https://mrdp.midr.gov.md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https://mrdp.midr.gov.md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26618" y="142573"/>
            <a:ext cx="3671305" cy="1001505"/>
          </a:xfrm>
          <a:custGeom>
            <a:avLst/>
            <a:gdLst/>
            <a:ahLst/>
            <a:cxnLst/>
            <a:rect l="l" t="t" r="r" b="b"/>
            <a:pathLst>
              <a:path w="3671305" h="1001505">
                <a:moveTo>
                  <a:pt x="0" y="0"/>
                </a:moveTo>
                <a:lnTo>
                  <a:pt x="3671305" y="0"/>
                </a:lnTo>
                <a:lnTo>
                  <a:pt x="3671305" y="1001505"/>
                </a:lnTo>
                <a:lnTo>
                  <a:pt x="0" y="100150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261" y="0"/>
            <a:ext cx="3875355" cy="1198131"/>
          </a:xfrm>
          <a:custGeom>
            <a:avLst/>
            <a:gdLst/>
            <a:ahLst/>
            <a:cxnLst/>
            <a:rect l="l" t="t" r="r" b="b"/>
            <a:pathLst>
              <a:path w="3875355" h="1198131">
                <a:moveTo>
                  <a:pt x="0" y="0"/>
                </a:moveTo>
                <a:lnTo>
                  <a:pt x="3875355" y="0"/>
                </a:lnTo>
                <a:lnTo>
                  <a:pt x="3875355" y="1198131"/>
                </a:lnTo>
                <a:lnTo>
                  <a:pt x="0" y="119813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12289" y="2823197"/>
            <a:ext cx="2369166" cy="2369166"/>
          </a:xfrm>
          <a:custGeom>
            <a:avLst/>
            <a:gdLst/>
            <a:ahLst/>
            <a:cxnLst/>
            <a:rect l="l" t="t" r="r" b="b"/>
            <a:pathLst>
              <a:path w="2369166" h="2369166">
                <a:moveTo>
                  <a:pt x="0" y="0"/>
                </a:moveTo>
                <a:lnTo>
                  <a:pt x="2369166" y="0"/>
                </a:lnTo>
                <a:lnTo>
                  <a:pt x="2369166" y="2369166"/>
                </a:lnTo>
                <a:lnTo>
                  <a:pt x="0" y="236916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308248" y="2823197"/>
            <a:ext cx="2224607" cy="2224607"/>
          </a:xfrm>
          <a:custGeom>
            <a:avLst/>
            <a:gdLst/>
            <a:ahLst/>
            <a:cxnLst/>
            <a:rect l="l" t="t" r="r" b="b"/>
            <a:pathLst>
              <a:path w="2224607" h="2224607">
                <a:moveTo>
                  <a:pt x="0" y="0"/>
                </a:moveTo>
                <a:lnTo>
                  <a:pt x="2224607" y="0"/>
                </a:lnTo>
                <a:lnTo>
                  <a:pt x="2224607" y="2224607"/>
                </a:lnTo>
                <a:lnTo>
                  <a:pt x="0" y="222460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647490" y="6138181"/>
            <a:ext cx="2394419" cy="2394419"/>
          </a:xfrm>
          <a:custGeom>
            <a:avLst/>
            <a:gdLst/>
            <a:ahLst/>
            <a:cxnLst/>
            <a:rect l="l" t="t" r="r" b="b"/>
            <a:pathLst>
              <a:path w="2394419" h="2394419">
                <a:moveTo>
                  <a:pt x="0" y="0"/>
                </a:moveTo>
                <a:lnTo>
                  <a:pt x="2394419" y="0"/>
                </a:lnTo>
                <a:lnTo>
                  <a:pt x="2394419" y="2394418"/>
                </a:lnTo>
                <a:lnTo>
                  <a:pt x="0" y="239441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79045" y="5944934"/>
            <a:ext cx="2243741" cy="2243741"/>
          </a:xfrm>
          <a:custGeom>
            <a:avLst/>
            <a:gdLst/>
            <a:ahLst/>
            <a:cxnLst/>
            <a:rect l="l" t="t" r="r" b="b"/>
            <a:pathLst>
              <a:path w="2243741" h="2243741">
                <a:moveTo>
                  <a:pt x="0" y="0"/>
                </a:moveTo>
                <a:lnTo>
                  <a:pt x="2243741" y="0"/>
                </a:lnTo>
                <a:lnTo>
                  <a:pt x="2243741" y="2243741"/>
                </a:lnTo>
                <a:lnTo>
                  <a:pt x="0" y="2243741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06402" y="1395107"/>
            <a:ext cx="16352898" cy="82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8"/>
              </a:lnSpc>
            </a:pPr>
            <a:r>
              <a:rPr lang="en-US" sz="4514" spc="-158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Dosarul</a:t>
            </a:r>
            <a:r>
              <a:rPr lang="en-US" sz="4514" spc="-158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4514" spc="-158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aplicare</a:t>
            </a:r>
            <a:r>
              <a:rPr lang="en-US" sz="4514" spc="-158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a </a:t>
            </a:r>
            <a:r>
              <a:rPr lang="en-US" sz="4514" spc="-158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Notei</a:t>
            </a:r>
            <a:r>
              <a:rPr lang="en-US" sz="4514" spc="-158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4514" spc="-158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Conceptuale</a:t>
            </a:r>
            <a:endParaRPr lang="en-US" sz="4514" spc="-158" dirty="0">
              <a:solidFill>
                <a:srgbClr val="B6242A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-152400" y="5380876"/>
            <a:ext cx="5018304" cy="1621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3399" spc="-5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Nota </a:t>
            </a:r>
            <a:r>
              <a:rPr lang="en-US" sz="3399" spc="-5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Conceptuală</a:t>
            </a:r>
            <a:endParaRPr lang="en-US" sz="3399" spc="-50" dirty="0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283"/>
              </a:lnSpc>
            </a:pPr>
            <a:r>
              <a:rPr lang="en-US" sz="3399" spc="-5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(</a:t>
            </a:r>
            <a:r>
              <a:rPr lang="en-US" sz="3399" spc="-5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Formularul</a:t>
            </a:r>
            <a:r>
              <a:rPr lang="en-US" sz="3399" spc="-5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nr.1)</a:t>
            </a:r>
          </a:p>
          <a:p>
            <a:pPr algn="ctr">
              <a:lnSpc>
                <a:spcPts val="4283"/>
              </a:lnSpc>
            </a:pPr>
            <a:endParaRPr lang="en-US" sz="3399" spc="-50" dirty="0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384809" y="5124450"/>
            <a:ext cx="4071485" cy="1621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3399" spc="-5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Tabelul de verificare</a:t>
            </a:r>
          </a:p>
          <a:p>
            <a:pPr algn="ctr">
              <a:lnSpc>
                <a:spcPts val="4283"/>
              </a:lnSpc>
            </a:pPr>
            <a:r>
              <a:rPr lang="en-US" sz="3399" spc="-5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(Formularul nr.4)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29234" y="8302891"/>
            <a:ext cx="4143363" cy="2164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3399" spc="-5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Declarația Aplicantului</a:t>
            </a:r>
          </a:p>
          <a:p>
            <a:pPr algn="ctr">
              <a:lnSpc>
                <a:spcPts val="4283"/>
              </a:lnSpc>
            </a:pPr>
            <a:r>
              <a:rPr lang="en-US" sz="3399" spc="-5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(Formularul nr.2)</a:t>
            </a:r>
          </a:p>
          <a:p>
            <a:pPr algn="ctr">
              <a:lnSpc>
                <a:spcPts val="4283"/>
              </a:lnSpc>
            </a:pPr>
            <a:endParaRPr lang="en-US" sz="3399" spc="-50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124947" y="8771608"/>
            <a:ext cx="7736240" cy="169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3"/>
              </a:lnSpc>
            </a:pPr>
            <a:r>
              <a:rPr lang="en-US" sz="3399" spc="-5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Lista partenerilor</a:t>
            </a:r>
          </a:p>
          <a:p>
            <a:pPr algn="ctr">
              <a:lnSpc>
                <a:spcPts val="4283"/>
              </a:lnSpc>
            </a:pPr>
            <a:r>
              <a:rPr lang="en-US" sz="3399" spc="-5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(Formularul nr.3)</a:t>
            </a:r>
          </a:p>
          <a:p>
            <a:pPr algn="ctr">
              <a:lnSpc>
                <a:spcPts val="4942"/>
              </a:lnSpc>
            </a:pPr>
            <a:endParaRPr lang="en-US" sz="3399" spc="-50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pic>
        <p:nvPicPr>
          <p:cNvPr id="1027" name="Picture 3" descr="C:\Users\admin\Desktop\125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58050" y="2714608"/>
            <a:ext cx="3067050" cy="2990850"/>
          </a:xfrm>
          <a:prstGeom prst="rect">
            <a:avLst/>
          </a:prstGeom>
          <a:noFill/>
        </p:spPr>
      </p:pic>
      <p:cxnSp>
        <p:nvCxnSpPr>
          <p:cNvPr id="16" name="Conector drept cu săgeată 15"/>
          <p:cNvCxnSpPr/>
          <p:nvPr/>
        </p:nvCxnSpPr>
        <p:spPr>
          <a:xfrm flipV="1">
            <a:off x="3786150" y="3786178"/>
            <a:ext cx="307183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rept cu săgeată 21"/>
          <p:cNvCxnSpPr/>
          <p:nvPr/>
        </p:nvCxnSpPr>
        <p:spPr>
          <a:xfrm rot="5400000" flipH="1" flipV="1">
            <a:off x="6357918" y="4714872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rept cu săgeată 23"/>
          <p:cNvCxnSpPr/>
          <p:nvPr/>
        </p:nvCxnSpPr>
        <p:spPr>
          <a:xfrm rot="16200000" flipV="1">
            <a:off x="10322727" y="4536277"/>
            <a:ext cx="121444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rept cu săgeată 26"/>
          <p:cNvCxnSpPr/>
          <p:nvPr/>
        </p:nvCxnSpPr>
        <p:spPr>
          <a:xfrm rot="10800000">
            <a:off x="10715636" y="3786178"/>
            <a:ext cx="314327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18208" y="205299"/>
            <a:ext cx="3843809" cy="1048562"/>
          </a:xfrm>
          <a:custGeom>
            <a:avLst/>
            <a:gdLst/>
            <a:ahLst/>
            <a:cxnLst/>
            <a:rect l="l" t="t" r="r" b="b"/>
            <a:pathLst>
              <a:path w="3843809" h="1048562">
                <a:moveTo>
                  <a:pt x="0" y="0"/>
                </a:moveTo>
                <a:lnTo>
                  <a:pt x="3843809" y="0"/>
                </a:lnTo>
                <a:lnTo>
                  <a:pt x="3843809" y="1048562"/>
                </a:lnTo>
                <a:lnTo>
                  <a:pt x="0" y="104856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9167" y="123998"/>
            <a:ext cx="3917515" cy="1211165"/>
          </a:xfrm>
          <a:custGeom>
            <a:avLst/>
            <a:gdLst/>
            <a:ahLst/>
            <a:cxnLst/>
            <a:rect l="l" t="t" r="r" b="b"/>
            <a:pathLst>
              <a:path w="3917515" h="1211165">
                <a:moveTo>
                  <a:pt x="0" y="0"/>
                </a:moveTo>
                <a:lnTo>
                  <a:pt x="3917515" y="0"/>
                </a:lnTo>
                <a:lnTo>
                  <a:pt x="3917515" y="1211165"/>
                </a:lnTo>
                <a:lnTo>
                  <a:pt x="0" y="121116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91390" y="4426949"/>
            <a:ext cx="4682128" cy="4682128"/>
          </a:xfrm>
          <a:custGeom>
            <a:avLst/>
            <a:gdLst/>
            <a:ahLst/>
            <a:cxnLst/>
            <a:rect l="l" t="t" r="r" b="b"/>
            <a:pathLst>
              <a:path w="4682128" h="4682128">
                <a:moveTo>
                  <a:pt x="0" y="0"/>
                </a:moveTo>
                <a:lnTo>
                  <a:pt x="4682128" y="0"/>
                </a:lnTo>
                <a:lnTo>
                  <a:pt x="4682128" y="4682128"/>
                </a:lnTo>
                <a:lnTo>
                  <a:pt x="0" y="468212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67551" y="1906350"/>
            <a:ext cx="16352898" cy="2021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37"/>
              </a:lnSpc>
            </a:pPr>
            <a:r>
              <a:rPr lang="en-US" sz="5314" spc="-186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Termenul limită de depunere </a:t>
            </a:r>
          </a:p>
          <a:p>
            <a:pPr algn="ctr">
              <a:lnSpc>
                <a:spcPts val="8237"/>
              </a:lnSpc>
            </a:pPr>
            <a:r>
              <a:rPr lang="en-US" sz="5314" spc="-186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a Notei Conceptuale!!!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30146" y="5253387"/>
            <a:ext cx="7814653" cy="2949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33"/>
              </a:lnSpc>
              <a:spcBef>
                <a:spcPct val="0"/>
              </a:spcBef>
            </a:pPr>
            <a:r>
              <a:rPr lang="en-US" sz="8238" dirty="0">
                <a:solidFill>
                  <a:schemeClr val="accent1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30 </a:t>
            </a:r>
            <a:r>
              <a:rPr lang="en-US" sz="8238" dirty="0" err="1">
                <a:solidFill>
                  <a:schemeClr val="accent1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iulie</a:t>
            </a:r>
            <a:r>
              <a:rPr lang="en-US" sz="8238" dirty="0">
                <a:solidFill>
                  <a:schemeClr val="accent1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 2024,</a:t>
            </a:r>
          </a:p>
          <a:p>
            <a:pPr algn="ctr">
              <a:lnSpc>
                <a:spcPts val="11533"/>
              </a:lnSpc>
              <a:spcBef>
                <a:spcPct val="0"/>
              </a:spcBef>
            </a:pPr>
            <a:r>
              <a:rPr lang="en-US" sz="8238" dirty="0" err="1">
                <a:solidFill>
                  <a:schemeClr val="accent1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ora</a:t>
            </a:r>
            <a:r>
              <a:rPr lang="en-US" sz="8238" dirty="0">
                <a:solidFill>
                  <a:schemeClr val="accent1">
                    <a:lumMod val="75000"/>
                  </a:schemeClr>
                </a:solidFill>
                <a:latin typeface="Poppins Bold"/>
                <a:ea typeface="Poppins Bold"/>
                <a:cs typeface="Poppins Bold"/>
                <a:sym typeface="Poppins Bold"/>
              </a:rPr>
              <a:t> 17:00!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72221" y="121665"/>
            <a:ext cx="4193203" cy="1143874"/>
          </a:xfrm>
          <a:custGeom>
            <a:avLst/>
            <a:gdLst/>
            <a:ahLst/>
            <a:cxnLst/>
            <a:rect l="l" t="t" r="r" b="b"/>
            <a:pathLst>
              <a:path w="4193203" h="1143874">
                <a:moveTo>
                  <a:pt x="0" y="0"/>
                </a:moveTo>
                <a:lnTo>
                  <a:pt x="4193202" y="0"/>
                </a:lnTo>
                <a:lnTo>
                  <a:pt x="4193202" y="1143874"/>
                </a:lnTo>
                <a:lnTo>
                  <a:pt x="0" y="1143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261" y="0"/>
            <a:ext cx="4231350" cy="1308192"/>
          </a:xfrm>
          <a:custGeom>
            <a:avLst/>
            <a:gdLst/>
            <a:ahLst/>
            <a:cxnLst/>
            <a:rect l="l" t="t" r="r" b="b"/>
            <a:pathLst>
              <a:path w="4231350" h="1308192">
                <a:moveTo>
                  <a:pt x="0" y="0"/>
                </a:moveTo>
                <a:lnTo>
                  <a:pt x="4231350" y="0"/>
                </a:lnTo>
                <a:lnTo>
                  <a:pt x="4231350" y="1308192"/>
                </a:lnTo>
                <a:lnTo>
                  <a:pt x="0" y="130819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62000" y="3745396"/>
            <a:ext cx="541223" cy="5551004"/>
          </a:xfrm>
          <a:custGeom>
            <a:avLst/>
            <a:gdLst/>
            <a:ahLst/>
            <a:cxnLst/>
            <a:rect l="l" t="t" r="r" b="b"/>
            <a:pathLst>
              <a:path w="541223" h="5551004">
                <a:moveTo>
                  <a:pt x="0" y="0"/>
                </a:moveTo>
                <a:lnTo>
                  <a:pt x="541223" y="0"/>
                </a:lnTo>
                <a:lnTo>
                  <a:pt x="541223" y="5551004"/>
                </a:lnTo>
                <a:lnTo>
                  <a:pt x="0" y="5551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1791352"/>
            <a:ext cx="16352898" cy="1713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8"/>
              </a:lnSpc>
            </a:pPr>
            <a:r>
              <a:rPr lang="en-US" sz="4514" spc="-158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Dosarul de aplicare a Cererii de Finanțare</a:t>
            </a:r>
          </a:p>
          <a:p>
            <a:pPr algn="ctr">
              <a:lnSpc>
                <a:spcPts val="6998"/>
              </a:lnSpc>
            </a:pPr>
            <a:endParaRPr lang="en-US" sz="4514" spc="-158">
              <a:solidFill>
                <a:srgbClr val="B6242A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60373" y="3789616"/>
            <a:ext cx="7869585" cy="73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7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Formularul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cererii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complete de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finanțare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(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Formularul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nr.5)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8913" y="5445777"/>
            <a:ext cx="5214045" cy="75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7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Bugetul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proiectului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(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Formularul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nr.6)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3258" y="7174019"/>
            <a:ext cx="5753100" cy="75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7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Declarația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aplicantului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(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Formularul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nr.7)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36114" y="8845111"/>
            <a:ext cx="4922044" cy="75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7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Lista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partenerilor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(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Formularul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nr.8)</a:t>
            </a:r>
          </a:p>
        </p:txBody>
      </p:sp>
      <p:sp>
        <p:nvSpPr>
          <p:cNvPr id="10" name="Freeform 10"/>
          <p:cNvSpPr/>
          <p:nvPr/>
        </p:nvSpPr>
        <p:spPr>
          <a:xfrm>
            <a:off x="9991039" y="3763497"/>
            <a:ext cx="541223" cy="5551004"/>
          </a:xfrm>
          <a:custGeom>
            <a:avLst/>
            <a:gdLst/>
            <a:ahLst/>
            <a:cxnLst/>
            <a:rect l="l" t="t" r="r" b="b"/>
            <a:pathLst>
              <a:path w="541223" h="5551004">
                <a:moveTo>
                  <a:pt x="0" y="0"/>
                </a:moveTo>
                <a:lnTo>
                  <a:pt x="541223" y="0"/>
                </a:lnTo>
                <a:lnTo>
                  <a:pt x="541223" y="5551004"/>
                </a:lnTo>
                <a:lnTo>
                  <a:pt x="0" y="5551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615101" y="3744447"/>
            <a:ext cx="5320457" cy="75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7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Riscurile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proiectului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(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Formularul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nr.9)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601558" y="5445777"/>
            <a:ext cx="7661970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Planul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acțiuni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privind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asigurarea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durabilității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proiectului</a:t>
            </a:r>
            <a:endParaRPr lang="en-US" sz="2800" dirty="0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(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Formularul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nr.10)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58993" y="7193069"/>
            <a:ext cx="5452765" cy="75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7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Tabelul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verificare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(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Formularul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nr.11)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01558" y="8892736"/>
            <a:ext cx="5721846" cy="758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7"/>
              </a:lnSpc>
              <a:spcBef>
                <a:spcPct val="0"/>
              </a:spcBef>
            </a:pPr>
            <a:r>
              <a:rPr lang="en-US" sz="2800" dirty="0" err="1" smtClean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Documentele</a:t>
            </a:r>
            <a:r>
              <a:rPr lang="en-US" sz="2800" dirty="0" smtClean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suport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și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cele</a:t>
            </a:r>
            <a:r>
              <a:rPr lang="en-US" sz="2800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confirmative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93588" y="3935888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393588" y="5143500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93588" y="6373598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393588" y="7571685"/>
            <a:ext cx="750412" cy="747683"/>
          </a:xfrm>
          <a:custGeom>
            <a:avLst/>
            <a:gdLst/>
            <a:ahLst/>
            <a:cxnLst/>
            <a:rect l="l" t="t" r="r" b="b"/>
            <a:pathLst>
              <a:path w="750412" h="747683">
                <a:moveTo>
                  <a:pt x="0" y="0"/>
                </a:moveTo>
                <a:lnTo>
                  <a:pt x="750412" y="0"/>
                </a:lnTo>
                <a:lnTo>
                  <a:pt x="750412" y="747683"/>
                </a:lnTo>
                <a:lnTo>
                  <a:pt x="0" y="747683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4000" y="448286"/>
            <a:ext cx="8644330" cy="2358109"/>
          </a:xfrm>
          <a:custGeom>
            <a:avLst/>
            <a:gdLst/>
            <a:ahLst/>
            <a:cxnLst/>
            <a:rect l="l" t="t" r="r" b="b"/>
            <a:pathLst>
              <a:path w="8644330" h="2358109">
                <a:moveTo>
                  <a:pt x="0" y="0"/>
                </a:moveTo>
                <a:lnTo>
                  <a:pt x="8644330" y="0"/>
                </a:lnTo>
                <a:lnTo>
                  <a:pt x="8644330" y="2358109"/>
                </a:lnTo>
                <a:lnTo>
                  <a:pt x="0" y="23581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384481" y="3915672"/>
            <a:ext cx="8882523" cy="63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or. Ialoveni, str. Alexandru cel Bun, 33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15400" y="5143500"/>
            <a:ext cx="4697722" cy="63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+373 268 2 26 92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48800" y="6369391"/>
            <a:ext cx="7288522" cy="63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adrcentru@adrcentru.gov.md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48800" y="7658100"/>
            <a:ext cx="6069322" cy="63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facebook.com/</a:t>
            </a:r>
            <a:r>
              <a:rPr lang="en-US" sz="3500" dirty="0" err="1">
                <a:solidFill>
                  <a:srgbClr val="1F4F74"/>
                </a:solidFill>
                <a:latin typeface="Poppins Bold"/>
                <a:ea typeface="Poppins Bold"/>
                <a:cs typeface="Poppins Bold"/>
                <a:sym typeface="Poppins Bold"/>
              </a:rPr>
              <a:t>adrcentru</a:t>
            </a:r>
            <a:endParaRPr lang="en-US" sz="3500" dirty="0">
              <a:solidFill>
                <a:srgbClr val="1F4F74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0" y="699499"/>
            <a:ext cx="8085249" cy="8888002"/>
          </a:xfrm>
          <a:custGeom>
            <a:avLst/>
            <a:gdLst/>
            <a:ahLst/>
            <a:cxnLst/>
            <a:rect l="l" t="t" r="r" b="b"/>
            <a:pathLst>
              <a:path w="8085249" h="8888002">
                <a:moveTo>
                  <a:pt x="0" y="0"/>
                </a:moveTo>
                <a:lnTo>
                  <a:pt x="8085249" y="0"/>
                </a:lnTo>
                <a:lnTo>
                  <a:pt x="8085249" y="8888002"/>
                </a:lnTo>
                <a:lnTo>
                  <a:pt x="0" y="8888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55000"/>
            </a:blip>
            <a:stretch>
              <a:fillRect l="-2242" r="-2242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4458" y="2704744"/>
            <a:ext cx="1876559" cy="187655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697B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145" tIns="44145" rIns="44145" bIns="44145" rtlCol="0" anchor="ctr"/>
            <a:lstStyle/>
            <a:p>
              <a:pPr algn="ctr">
                <a:lnSpc>
                  <a:spcPts val="253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813426" y="2704744"/>
            <a:ext cx="1876559" cy="187655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3F67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145" tIns="44145" rIns="44145" bIns="44145" rtlCol="0" anchor="ctr"/>
            <a:lstStyle/>
            <a:p>
              <a:pPr algn="ctr">
                <a:lnSpc>
                  <a:spcPts val="253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076225" y="2704744"/>
            <a:ext cx="1876559" cy="187655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58467"/>
            </a:solid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145" tIns="44145" rIns="44145" bIns="44145" rtlCol="0" anchor="ctr"/>
            <a:lstStyle/>
            <a:p>
              <a:pPr algn="ctr">
                <a:lnSpc>
                  <a:spcPts val="2535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343433" y="2704744"/>
            <a:ext cx="1876559" cy="187655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9D9C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145" tIns="44145" rIns="44145" bIns="44145" rtlCol="0" anchor="ctr"/>
            <a:lstStyle/>
            <a:p>
              <a:pPr algn="ctr">
                <a:lnSpc>
                  <a:spcPts val="2535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379512" y="2733319"/>
            <a:ext cx="1876559" cy="187655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4C697"/>
            </a:solidFill>
            <a:ln cap="sq">
              <a:noFill/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4145" tIns="44145" rIns="44145" bIns="44145" rtlCol="0" anchor="ctr"/>
            <a:lstStyle/>
            <a:p>
              <a:pPr algn="ctr">
                <a:lnSpc>
                  <a:spcPts val="2535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>
            <a:off x="2302737" y="4461182"/>
            <a:ext cx="0" cy="856343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5789804" y="4433951"/>
            <a:ext cx="1" cy="640103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19" name="Group 19"/>
          <p:cNvGrpSpPr/>
          <p:nvPr/>
        </p:nvGrpSpPr>
        <p:grpSpPr>
          <a:xfrm>
            <a:off x="610936" y="6252455"/>
            <a:ext cx="3383603" cy="765775"/>
            <a:chOff x="0" y="0"/>
            <a:chExt cx="4511471" cy="1021034"/>
          </a:xfrm>
        </p:grpSpPr>
        <p:grpSp>
          <p:nvGrpSpPr>
            <p:cNvPr id="20" name="Group 20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3882180" y="6252455"/>
            <a:ext cx="3383603" cy="765775"/>
            <a:chOff x="0" y="0"/>
            <a:chExt cx="4511471" cy="1021034"/>
          </a:xfrm>
        </p:grpSpPr>
        <p:grpSp>
          <p:nvGrpSpPr>
            <p:cNvPr id="30" name="Group 30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1C847B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1C847B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847B"/>
              </a:soli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7157618" y="6291321"/>
            <a:ext cx="3383603" cy="765775"/>
            <a:chOff x="0" y="0"/>
            <a:chExt cx="4511471" cy="1021034"/>
          </a:xfrm>
        </p:grpSpPr>
        <p:grpSp>
          <p:nvGrpSpPr>
            <p:cNvPr id="40" name="Group 40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158467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158467"/>
              </a:solidFill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58467"/>
              </a:solidFill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0467212" y="6291321"/>
            <a:ext cx="3383603" cy="765775"/>
            <a:chOff x="0" y="0"/>
            <a:chExt cx="4511471" cy="1021034"/>
          </a:xfrm>
        </p:grpSpPr>
        <p:grpSp>
          <p:nvGrpSpPr>
            <p:cNvPr id="50" name="Group 50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1B9D9C"/>
              </a:solidFill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1B9D9C"/>
              </a:solidFill>
            </p:spPr>
          </p:sp>
          <p:sp>
            <p:nvSpPr>
              <p:cNvPr id="55" name="TextBox 55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9D9C"/>
              </a:solidFill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grpSp>
        <p:nvGrpSpPr>
          <p:cNvPr id="59" name="Group 59"/>
          <p:cNvGrpSpPr/>
          <p:nvPr/>
        </p:nvGrpSpPr>
        <p:grpSpPr>
          <a:xfrm>
            <a:off x="13798955" y="6291321"/>
            <a:ext cx="3383603" cy="765775"/>
            <a:chOff x="0" y="0"/>
            <a:chExt cx="4511471" cy="1021034"/>
          </a:xfrm>
        </p:grpSpPr>
        <p:grpSp>
          <p:nvGrpSpPr>
            <p:cNvPr id="60" name="Group 60"/>
            <p:cNvGrpSpPr/>
            <p:nvPr/>
          </p:nvGrpSpPr>
          <p:grpSpPr>
            <a:xfrm>
              <a:off x="611724" y="0"/>
              <a:ext cx="3053598" cy="1021034"/>
              <a:chOff x="0" y="0"/>
              <a:chExt cx="594422" cy="198757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24C697"/>
              </a:solidFill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63" name="Group 63"/>
            <p:cNvGrpSpPr/>
            <p:nvPr/>
          </p:nvGrpSpPr>
          <p:grpSpPr>
            <a:xfrm>
              <a:off x="3093984" y="0"/>
              <a:ext cx="1417487" cy="1021034"/>
              <a:chOff x="0" y="0"/>
              <a:chExt cx="576351" cy="415152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24C697"/>
              </a:solidFill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66" name="Group 66"/>
            <p:cNvGrpSpPr/>
            <p:nvPr/>
          </p:nvGrpSpPr>
          <p:grpSpPr>
            <a:xfrm>
              <a:off x="0" y="0"/>
              <a:ext cx="1999016" cy="1021034"/>
              <a:chOff x="0" y="0"/>
              <a:chExt cx="812800" cy="415152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C697"/>
              </a:solidFill>
            </p:spPr>
          </p:sp>
          <p:sp>
            <p:nvSpPr>
              <p:cNvPr id="68" name="TextBox 68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sp>
        <p:nvSpPr>
          <p:cNvPr id="69" name="AutoShape 69"/>
          <p:cNvSpPr/>
          <p:nvPr/>
        </p:nvSpPr>
        <p:spPr>
          <a:xfrm>
            <a:off x="9014504" y="4461182"/>
            <a:ext cx="0" cy="707647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0" name="AutoShape 70"/>
          <p:cNvSpPr/>
          <p:nvPr/>
        </p:nvSpPr>
        <p:spPr>
          <a:xfrm>
            <a:off x="12293913" y="4461183"/>
            <a:ext cx="0" cy="651933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1" name="AutoShape 71"/>
          <p:cNvSpPr/>
          <p:nvPr/>
        </p:nvSpPr>
        <p:spPr>
          <a:xfrm>
            <a:off x="15317791" y="4461183"/>
            <a:ext cx="6842" cy="883860"/>
          </a:xfrm>
          <a:prstGeom prst="line">
            <a:avLst/>
          </a:prstGeom>
          <a:ln w="76200" cap="flat">
            <a:solidFill>
              <a:srgbClr val="D9D9D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2" name="Freeform 72"/>
          <p:cNvSpPr/>
          <p:nvPr/>
        </p:nvSpPr>
        <p:spPr>
          <a:xfrm>
            <a:off x="1854630" y="3087861"/>
            <a:ext cx="1063321" cy="959647"/>
          </a:xfrm>
          <a:custGeom>
            <a:avLst/>
            <a:gdLst/>
            <a:ahLst/>
            <a:cxnLst/>
            <a:rect l="l" t="t" r="r" b="b"/>
            <a:pathLst>
              <a:path w="1063321" h="959647">
                <a:moveTo>
                  <a:pt x="0" y="0"/>
                </a:moveTo>
                <a:lnTo>
                  <a:pt x="1063321" y="0"/>
                </a:lnTo>
                <a:lnTo>
                  <a:pt x="1063321" y="959647"/>
                </a:lnTo>
                <a:lnTo>
                  <a:pt x="0" y="959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3" name="Freeform 73"/>
          <p:cNvSpPr/>
          <p:nvPr/>
        </p:nvSpPr>
        <p:spPr>
          <a:xfrm>
            <a:off x="5290638" y="3121554"/>
            <a:ext cx="998333" cy="892261"/>
          </a:xfrm>
          <a:custGeom>
            <a:avLst/>
            <a:gdLst/>
            <a:ahLst/>
            <a:cxnLst/>
            <a:rect l="l" t="t" r="r" b="b"/>
            <a:pathLst>
              <a:path w="998333" h="892261">
                <a:moveTo>
                  <a:pt x="0" y="0"/>
                </a:moveTo>
                <a:lnTo>
                  <a:pt x="998334" y="0"/>
                </a:lnTo>
                <a:lnTo>
                  <a:pt x="998334" y="892261"/>
                </a:lnTo>
                <a:lnTo>
                  <a:pt x="0" y="89226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8494669" y="3087861"/>
            <a:ext cx="1115869" cy="959647"/>
          </a:xfrm>
          <a:custGeom>
            <a:avLst/>
            <a:gdLst/>
            <a:ahLst/>
            <a:cxnLst/>
            <a:rect l="l" t="t" r="r" b="b"/>
            <a:pathLst>
              <a:path w="1115869" h="959647">
                <a:moveTo>
                  <a:pt x="0" y="0"/>
                </a:moveTo>
                <a:lnTo>
                  <a:pt x="1115869" y="0"/>
                </a:lnTo>
                <a:lnTo>
                  <a:pt x="1115869" y="959647"/>
                </a:lnTo>
                <a:lnTo>
                  <a:pt x="0" y="9596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5" name="Freeform 75"/>
          <p:cNvSpPr/>
          <p:nvPr/>
        </p:nvSpPr>
        <p:spPr>
          <a:xfrm>
            <a:off x="11790001" y="3155248"/>
            <a:ext cx="1049718" cy="892261"/>
          </a:xfrm>
          <a:custGeom>
            <a:avLst/>
            <a:gdLst/>
            <a:ahLst/>
            <a:cxnLst/>
            <a:rect l="l" t="t" r="r" b="b"/>
            <a:pathLst>
              <a:path w="1049718" h="892261">
                <a:moveTo>
                  <a:pt x="0" y="0"/>
                </a:moveTo>
                <a:lnTo>
                  <a:pt x="1049718" y="0"/>
                </a:lnTo>
                <a:lnTo>
                  <a:pt x="1049718" y="892260"/>
                </a:lnTo>
                <a:lnTo>
                  <a:pt x="0" y="8922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6" name="Freeform 76"/>
          <p:cNvSpPr/>
          <p:nvPr/>
        </p:nvSpPr>
        <p:spPr>
          <a:xfrm>
            <a:off x="14791617" y="3155248"/>
            <a:ext cx="1089912" cy="1091276"/>
          </a:xfrm>
          <a:custGeom>
            <a:avLst/>
            <a:gdLst/>
            <a:ahLst/>
            <a:cxnLst/>
            <a:rect l="l" t="t" r="r" b="b"/>
            <a:pathLst>
              <a:path w="1089912" h="1091276">
                <a:moveTo>
                  <a:pt x="0" y="0"/>
                </a:moveTo>
                <a:lnTo>
                  <a:pt x="1089912" y="0"/>
                </a:lnTo>
                <a:lnTo>
                  <a:pt x="1089912" y="1091276"/>
                </a:lnTo>
                <a:lnTo>
                  <a:pt x="0" y="10912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7" name="TextBox 77"/>
          <p:cNvSpPr txBox="1"/>
          <p:nvPr/>
        </p:nvSpPr>
        <p:spPr>
          <a:xfrm>
            <a:off x="1171407" y="5353454"/>
            <a:ext cx="2410773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Depunerea notelor conceptuale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648327" y="6285458"/>
            <a:ext cx="1456932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30 zile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5023239" y="6291192"/>
            <a:ext cx="1456932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10 zile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4546318" y="5065491"/>
            <a:ext cx="2410773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E</a:t>
            </a:r>
            <a:r>
              <a:rPr lang="en-US" sz="2000" dirty="0" err="1" smtClean="0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valuarea</a:t>
            </a:r>
            <a:r>
              <a:rPr lang="en-US" sz="2000" dirty="0" smtClean="0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00" dirty="0" err="1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și</a:t>
            </a:r>
            <a:r>
              <a:rPr lang="en-US" sz="2000" dirty="0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00" dirty="0" err="1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aprobarea</a:t>
            </a:r>
            <a:r>
              <a:rPr lang="en-US" sz="2000" dirty="0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00" dirty="0" err="1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notelor</a:t>
            </a:r>
            <a:r>
              <a:rPr lang="en-US" sz="2000" dirty="0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2000" dirty="0" err="1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conceptuale</a:t>
            </a:r>
            <a:endParaRPr lang="en-US" sz="2000" dirty="0">
              <a:solidFill>
                <a:srgbClr val="003F67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7776825" y="5269900"/>
            <a:ext cx="2410773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Depunerea Cererii de Finanțare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0965523" y="5121204"/>
            <a:ext cx="2410773" cy="1054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Evaluarea și aprobarea CF la nivel regional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4157347" y="5297417"/>
            <a:ext cx="2410773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Evaluarea CF la nivel național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3429000" y="1287192"/>
            <a:ext cx="10722718" cy="732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4603" dirty="0" err="1">
                <a:solidFill>
                  <a:srgbClr val="B6242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Etapele</a:t>
            </a:r>
            <a:r>
              <a:rPr lang="en-US" sz="4603" dirty="0">
                <a:solidFill>
                  <a:srgbClr val="B6242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603" dirty="0" err="1">
                <a:solidFill>
                  <a:srgbClr val="B6242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apelului</a:t>
            </a:r>
            <a:r>
              <a:rPr lang="en-US" sz="4603" dirty="0">
                <a:solidFill>
                  <a:srgbClr val="B6242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4603" dirty="0" err="1">
                <a:solidFill>
                  <a:srgbClr val="B6242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competitiv</a:t>
            </a:r>
            <a:endParaRPr lang="en-US" sz="4603" dirty="0">
              <a:solidFill>
                <a:srgbClr val="B6242A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8267831" y="6366102"/>
            <a:ext cx="1310415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90 zile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1541346" y="6404968"/>
            <a:ext cx="1581333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38 zile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4945656" y="6366102"/>
            <a:ext cx="1310415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13 zile</a:t>
            </a:r>
          </a:p>
        </p:txBody>
      </p:sp>
      <p:grpSp>
        <p:nvGrpSpPr>
          <p:cNvPr id="88" name="Group 88"/>
          <p:cNvGrpSpPr/>
          <p:nvPr/>
        </p:nvGrpSpPr>
        <p:grpSpPr>
          <a:xfrm>
            <a:off x="7157618" y="8973396"/>
            <a:ext cx="3952398" cy="894504"/>
            <a:chOff x="0" y="0"/>
            <a:chExt cx="5269864" cy="1192673"/>
          </a:xfrm>
        </p:grpSpPr>
        <p:grpSp>
          <p:nvGrpSpPr>
            <p:cNvPr id="89" name="Group 89"/>
            <p:cNvGrpSpPr/>
            <p:nvPr/>
          </p:nvGrpSpPr>
          <p:grpSpPr>
            <a:xfrm>
              <a:off x="714556" y="0"/>
              <a:ext cx="3566918" cy="1192673"/>
              <a:chOff x="0" y="0"/>
              <a:chExt cx="594422" cy="198757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594422" cy="198757"/>
              </a:xfrm>
              <a:custGeom>
                <a:avLst/>
                <a:gdLst/>
                <a:ahLst/>
                <a:cxnLst/>
                <a:rect l="l" t="t" r="r" b="b"/>
                <a:pathLst>
                  <a:path w="594422" h="198757">
                    <a:moveTo>
                      <a:pt x="0" y="0"/>
                    </a:moveTo>
                    <a:lnTo>
                      <a:pt x="594422" y="0"/>
                    </a:lnTo>
                    <a:lnTo>
                      <a:pt x="594422" y="198757"/>
                    </a:lnTo>
                    <a:lnTo>
                      <a:pt x="0" y="198757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</p:sp>
          <p:sp>
            <p:nvSpPr>
              <p:cNvPr id="91" name="TextBox 91"/>
              <p:cNvSpPr txBox="1"/>
              <p:nvPr/>
            </p:nvSpPr>
            <p:spPr>
              <a:xfrm>
                <a:off x="0" y="-38100"/>
                <a:ext cx="594422" cy="236857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92" name="Group 92"/>
            <p:cNvGrpSpPr/>
            <p:nvPr/>
          </p:nvGrpSpPr>
          <p:grpSpPr>
            <a:xfrm>
              <a:off x="3614093" y="0"/>
              <a:ext cx="1655771" cy="1192673"/>
              <a:chOff x="0" y="0"/>
              <a:chExt cx="576351" cy="415152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576351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576351" h="415152">
                    <a:moveTo>
                      <a:pt x="373151" y="0"/>
                    </a:moveTo>
                    <a:lnTo>
                      <a:pt x="0" y="0"/>
                    </a:lnTo>
                    <a:lnTo>
                      <a:pt x="0" y="415152"/>
                    </a:lnTo>
                    <a:lnTo>
                      <a:pt x="373151" y="415152"/>
                    </a:lnTo>
                    <a:lnTo>
                      <a:pt x="576351" y="207576"/>
                    </a:lnTo>
                    <a:lnTo>
                      <a:pt x="373151" y="0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</p:sp>
          <p:sp>
            <p:nvSpPr>
              <p:cNvPr id="94" name="TextBox 94"/>
              <p:cNvSpPr txBox="1"/>
              <p:nvPr/>
            </p:nvSpPr>
            <p:spPr>
              <a:xfrm>
                <a:off x="0" y="-38100"/>
                <a:ext cx="462051" cy="453252"/>
              </a:xfrm>
              <a:prstGeom prst="rect">
                <a:avLst/>
              </a:prstGeom>
            </p:spPr>
            <p:txBody>
              <a:bodyPr lIns="51548" tIns="51548" rIns="51548" bIns="51548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  <p:grpSp>
          <p:nvGrpSpPr>
            <p:cNvPr id="95" name="Group 95"/>
            <p:cNvGrpSpPr/>
            <p:nvPr/>
          </p:nvGrpSpPr>
          <p:grpSpPr>
            <a:xfrm>
              <a:off x="0" y="0"/>
              <a:ext cx="2335057" cy="1192673"/>
              <a:chOff x="0" y="0"/>
              <a:chExt cx="812800" cy="415152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812800" cy="4151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415152">
                    <a:moveTo>
                      <a:pt x="0" y="0"/>
                    </a:moveTo>
                    <a:lnTo>
                      <a:pt x="609600" y="0"/>
                    </a:lnTo>
                    <a:lnTo>
                      <a:pt x="812800" y="207576"/>
                    </a:lnTo>
                    <a:lnTo>
                      <a:pt x="609600" y="415152"/>
                    </a:lnTo>
                    <a:lnTo>
                      <a:pt x="0" y="415152"/>
                    </a:lnTo>
                    <a:lnTo>
                      <a:pt x="203200" y="207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697B"/>
              </a:solidFill>
            </p:spPr>
          </p:sp>
          <p:sp>
            <p:nvSpPr>
              <p:cNvPr id="97" name="TextBox 97"/>
              <p:cNvSpPr txBox="1"/>
              <p:nvPr/>
            </p:nvSpPr>
            <p:spPr>
              <a:xfrm>
                <a:off x="177800" y="-38100"/>
                <a:ext cx="558800" cy="45325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17"/>
                  </a:lnSpc>
                </a:pPr>
                <a:endParaRPr/>
              </a:p>
            </p:txBody>
          </p:sp>
        </p:grpSp>
      </p:grpSp>
      <p:sp>
        <p:nvSpPr>
          <p:cNvPr id="98" name="TextBox 98"/>
          <p:cNvSpPr txBox="1"/>
          <p:nvPr/>
        </p:nvSpPr>
        <p:spPr>
          <a:xfrm>
            <a:off x="6995192" y="7618305"/>
            <a:ext cx="4114824" cy="101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3F67"/>
                </a:solidFill>
                <a:latin typeface="Inter Bold"/>
                <a:ea typeface="Inter Bold"/>
                <a:cs typeface="Inter Bold"/>
                <a:sym typeface="Inter Bold"/>
              </a:rPr>
              <a:t>Aprobarea CF și elaborarea noului DUP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8415534" y="9122079"/>
            <a:ext cx="1456932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24 zile</a:t>
            </a:r>
          </a:p>
        </p:txBody>
      </p:sp>
      <p:sp>
        <p:nvSpPr>
          <p:cNvPr id="100" name="Freeform 100"/>
          <p:cNvSpPr/>
          <p:nvPr/>
        </p:nvSpPr>
        <p:spPr>
          <a:xfrm>
            <a:off x="0" y="3591"/>
            <a:ext cx="4205300" cy="1300139"/>
          </a:xfrm>
          <a:custGeom>
            <a:avLst/>
            <a:gdLst/>
            <a:ahLst/>
            <a:cxnLst/>
            <a:rect l="l" t="t" r="r" b="b"/>
            <a:pathLst>
              <a:path w="4205300" h="1300139">
                <a:moveTo>
                  <a:pt x="0" y="0"/>
                </a:moveTo>
                <a:lnTo>
                  <a:pt x="4205300" y="0"/>
                </a:lnTo>
                <a:lnTo>
                  <a:pt x="4205300" y="1300138"/>
                </a:lnTo>
                <a:lnTo>
                  <a:pt x="0" y="1300138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/>
            <a:stretch>
              <a:fillRect/>
            </a:stretch>
          </a:blipFill>
        </p:spPr>
      </p:sp>
      <p:sp>
        <p:nvSpPr>
          <p:cNvPr id="101" name="Freeform 101"/>
          <p:cNvSpPr/>
          <p:nvPr/>
        </p:nvSpPr>
        <p:spPr>
          <a:xfrm>
            <a:off x="13944600" y="190500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30" y="0"/>
                </a:lnTo>
                <a:lnTo>
                  <a:pt x="4133130" y="1127487"/>
                </a:lnTo>
                <a:lnTo>
                  <a:pt x="0" y="1127487"/>
                </a:lnTo>
                <a:lnTo>
                  <a:pt x="0" y="0"/>
                </a:lnTo>
                <a:close/>
              </a:path>
            </a:pathLst>
          </a:custGeom>
          <a:blipFill>
            <a:blip r:embed="rId13" cstate="print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48469" y="464957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29" y="0"/>
                </a:lnTo>
                <a:lnTo>
                  <a:pt x="4133129" y="1127486"/>
                </a:lnTo>
                <a:lnTo>
                  <a:pt x="0" y="112748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7082" y="326170"/>
            <a:ext cx="4205300" cy="1300139"/>
          </a:xfrm>
          <a:custGeom>
            <a:avLst/>
            <a:gdLst/>
            <a:ahLst/>
            <a:cxnLst/>
            <a:rect l="l" t="t" r="r" b="b"/>
            <a:pathLst>
              <a:path w="4205300" h="1300139">
                <a:moveTo>
                  <a:pt x="0" y="0"/>
                </a:moveTo>
                <a:lnTo>
                  <a:pt x="4205301" y="0"/>
                </a:lnTo>
                <a:lnTo>
                  <a:pt x="4205301" y="1300139"/>
                </a:lnTo>
                <a:lnTo>
                  <a:pt x="0" y="130013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419600" y="1902686"/>
            <a:ext cx="8752158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5400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Măsurile</a:t>
            </a:r>
            <a:r>
              <a:rPr lang="en-US" sz="5400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de</a:t>
            </a:r>
            <a:r>
              <a:rPr lang="x-none" sz="5400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400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finanțare</a:t>
            </a:r>
            <a:endParaRPr lang="en-US" sz="5400" dirty="0">
              <a:solidFill>
                <a:srgbClr val="B6242A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78926" y="3376362"/>
            <a:ext cx="2552849" cy="854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u="sng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Măsură</a:t>
            </a:r>
            <a:endParaRPr lang="en-US" sz="5000" u="sng" dirty="0">
              <a:solidFill>
                <a:srgbClr val="B6242A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150889" y="3641940"/>
            <a:ext cx="5689311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 u="sng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Limite</a:t>
            </a:r>
            <a:r>
              <a:rPr lang="en-US" sz="4500" u="sng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4500" u="sng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alocări</a:t>
            </a:r>
            <a:endParaRPr lang="en-US" sz="4500" u="sng" dirty="0">
              <a:solidFill>
                <a:srgbClr val="B6242A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03174" y="4899025"/>
            <a:ext cx="7850225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1.1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Valorificarea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infrastructurilor</a:t>
            </a:r>
            <a:endParaRPr lang="en-US" sz="2999" dirty="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l">
              <a:lnSpc>
                <a:spcPts val="4199"/>
              </a:lnSpc>
            </a:pP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afaceri</a:t>
            </a:r>
            <a:endParaRPr lang="en-US" sz="2999" dirty="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053149" y="4899025"/>
            <a:ext cx="903795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min. 10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milioane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lei - maxim 25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milioane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lei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3175" y="6195588"/>
            <a:ext cx="7012025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1.3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Sporirea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atractivității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turistice</a:t>
            </a:r>
            <a:endParaRPr lang="en-US" sz="2999" dirty="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039457" y="6195588"/>
            <a:ext cx="9051643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min. 10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milioane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lei - maxim 25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milioane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lei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3175" y="6968276"/>
            <a:ext cx="7181552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2.3</a:t>
            </a:r>
            <a:r>
              <a:rPr lang="en-US" sz="29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Revitalizare urbană și dezvoltarea infrastructurii spațiilor publice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39457" y="7489796"/>
            <a:ext cx="891927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min. 10 milioane lei - maxim 30 milioane lei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3175" y="8715375"/>
            <a:ext cx="7181552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3.1</a:t>
            </a:r>
            <a:r>
              <a:rPr lang="en-US" sz="29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Aprovizionare cu apă și sanitație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02477" y="8855037"/>
            <a:ext cx="8988623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min. 20 milioane lei - maxim 60 milioane lei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27998" y="200495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30" y="0"/>
                </a:lnTo>
                <a:lnTo>
                  <a:pt x="4133130" y="1127486"/>
                </a:lnTo>
                <a:lnTo>
                  <a:pt x="0" y="112748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0728" y="200495"/>
            <a:ext cx="4205300" cy="1300139"/>
          </a:xfrm>
          <a:custGeom>
            <a:avLst/>
            <a:gdLst/>
            <a:ahLst/>
            <a:cxnLst/>
            <a:rect l="l" t="t" r="r" b="b"/>
            <a:pathLst>
              <a:path w="4205300" h="1300139">
                <a:moveTo>
                  <a:pt x="0" y="0"/>
                </a:moveTo>
                <a:lnTo>
                  <a:pt x="4205300" y="0"/>
                </a:lnTo>
                <a:lnTo>
                  <a:pt x="4205300" y="1300138"/>
                </a:lnTo>
                <a:lnTo>
                  <a:pt x="0" y="130013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36683" y="5754036"/>
            <a:ext cx="16244916" cy="242531"/>
            <a:chOff x="0" y="0"/>
            <a:chExt cx="4278496" cy="638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8496" cy="63876"/>
            </a:xfrm>
            <a:custGeom>
              <a:avLst/>
              <a:gdLst/>
              <a:ahLst/>
              <a:cxnLst/>
              <a:rect l="l" t="t" r="r" b="b"/>
              <a:pathLst>
                <a:path w="4278496" h="63876">
                  <a:moveTo>
                    <a:pt x="0" y="0"/>
                  </a:moveTo>
                  <a:lnTo>
                    <a:pt x="4278496" y="0"/>
                  </a:lnTo>
                  <a:lnTo>
                    <a:pt x="4278496" y="63876"/>
                  </a:lnTo>
                  <a:lnTo>
                    <a:pt x="0" y="63876"/>
                  </a:lnTo>
                  <a:close/>
                </a:path>
              </a:pathLst>
            </a:custGeom>
            <a:solidFill>
              <a:srgbClr val="003F6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8496" cy="101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974608" y="1382196"/>
            <a:ext cx="5945237" cy="854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Aplicanții eligibili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4136391" y="4844316"/>
            <a:ext cx="0" cy="72154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V="1">
            <a:off x="8947227" y="6313958"/>
            <a:ext cx="0" cy="72154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V="1">
            <a:off x="14481733" y="4844316"/>
            <a:ext cx="0" cy="72154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749260" y="2714812"/>
            <a:ext cx="4774261" cy="1771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0"/>
              </a:lnSpc>
            </a:pPr>
            <a:r>
              <a:rPr lang="en-US" sz="3738" spc="-56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Măsura 1.1, 1.3, 3.1</a:t>
            </a:r>
          </a:p>
          <a:p>
            <a:pPr algn="ctr">
              <a:lnSpc>
                <a:spcPts val="4710"/>
              </a:lnSpc>
            </a:pPr>
            <a:endParaRPr lang="en-US" sz="3738" spc="-56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710"/>
              </a:lnSpc>
            </a:pPr>
            <a:r>
              <a:rPr lang="en-US" sz="3738" spc="-56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APL de nivelul I și II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07920" y="2413831"/>
            <a:ext cx="6547625" cy="223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8"/>
              </a:lnSpc>
            </a:pPr>
            <a:r>
              <a:rPr lang="en-US" sz="3538" spc="-53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Măsura</a:t>
            </a:r>
            <a:r>
              <a:rPr lang="en-US" sz="3538" spc="-53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2.3</a:t>
            </a:r>
          </a:p>
          <a:p>
            <a:pPr algn="ctr">
              <a:lnSpc>
                <a:spcPts val="4458"/>
              </a:lnSpc>
            </a:pPr>
            <a:endParaRPr lang="en-US" sz="3538" spc="-53" dirty="0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458"/>
              </a:lnSpc>
            </a:pPr>
            <a:r>
              <a:rPr lang="en-US" sz="3538" spc="-53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orașele</a:t>
            </a:r>
            <a:r>
              <a:rPr lang="en-US" sz="3538" spc="-53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38" spc="-53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ce</a:t>
            </a:r>
            <a:r>
              <a:rPr lang="en-US" sz="3538" spc="-53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38" spc="-53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dispun</a:t>
            </a:r>
            <a:r>
              <a:rPr lang="en-US" sz="3538" spc="-53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Program de </a:t>
            </a:r>
            <a:r>
              <a:rPr lang="en-US" sz="3538" spc="-53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Revitalizare</a:t>
            </a:r>
            <a:r>
              <a:rPr lang="en-US" sz="3538" spc="-53" dirty="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38" spc="-53" dirty="0" err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urbană</a:t>
            </a:r>
            <a:endParaRPr lang="en-US" sz="3538" spc="-53" dirty="0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669691" y="7330775"/>
            <a:ext cx="10555072" cy="2660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8"/>
              </a:lnSpc>
            </a:pPr>
            <a:r>
              <a:rPr lang="en-US" sz="3538" spc="-53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IMPORTANT !</a:t>
            </a:r>
          </a:p>
          <a:p>
            <a:pPr algn="ctr">
              <a:lnSpc>
                <a:spcPts val="4458"/>
              </a:lnSpc>
            </a:pPr>
            <a:endParaRPr lang="en-US" sz="3538" spc="-53">
              <a:solidFill>
                <a:srgbClr val="B6242A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080"/>
              </a:lnSpc>
            </a:pPr>
            <a:r>
              <a:rPr lang="en-US" sz="3238" spc="-48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pentru măsra de finanțare 2.3, orașele vor putea depune doar proiectele incluse în anexa PRU, aprobat de Consiliul local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01516" y="255871"/>
            <a:ext cx="3720025" cy="1014795"/>
          </a:xfrm>
          <a:custGeom>
            <a:avLst/>
            <a:gdLst/>
            <a:ahLst/>
            <a:cxnLst/>
            <a:rect l="l" t="t" r="r" b="b"/>
            <a:pathLst>
              <a:path w="3720025" h="1014795">
                <a:moveTo>
                  <a:pt x="0" y="0"/>
                </a:moveTo>
                <a:lnTo>
                  <a:pt x="3720025" y="0"/>
                </a:lnTo>
                <a:lnTo>
                  <a:pt x="3720025" y="1014795"/>
                </a:lnTo>
                <a:lnTo>
                  <a:pt x="0" y="101479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5271" y="178753"/>
            <a:ext cx="4205300" cy="1300139"/>
          </a:xfrm>
          <a:custGeom>
            <a:avLst/>
            <a:gdLst/>
            <a:ahLst/>
            <a:cxnLst/>
            <a:rect l="l" t="t" r="r" b="b"/>
            <a:pathLst>
              <a:path w="4205300" h="1300139">
                <a:moveTo>
                  <a:pt x="0" y="0"/>
                </a:moveTo>
                <a:lnTo>
                  <a:pt x="4205300" y="0"/>
                </a:lnTo>
                <a:lnTo>
                  <a:pt x="4205300" y="1300139"/>
                </a:lnTo>
                <a:lnTo>
                  <a:pt x="0" y="130013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2798908"/>
            <a:ext cx="12826566" cy="6955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574" lvl="1" indent="-356287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Entități ce nu au asigurat cofinanțarea și durabilitatea proiectelor finanțate anterior din FNDRL</a:t>
            </a:r>
          </a:p>
          <a:p>
            <a:pPr algn="l">
              <a:lnSpc>
                <a:spcPts val="4620"/>
              </a:lnSpc>
            </a:pPr>
            <a:endParaRPr lang="en-US" sz="3300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12574" lvl="1" indent="-356287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Entități ai căror conducători sunt în litigiu aflat spre examinare în instanțe judecătorești în ceea ce ține de obiectul investiției</a:t>
            </a:r>
          </a:p>
          <a:p>
            <a:pPr algn="l">
              <a:lnSpc>
                <a:spcPts val="4620"/>
              </a:lnSpc>
            </a:pPr>
            <a:endParaRPr lang="en-US" sz="3300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12574" lvl="1" indent="-356287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Entitățile care au restanțe la bugetul public național</a:t>
            </a:r>
          </a:p>
          <a:p>
            <a:pPr algn="l">
              <a:lnSpc>
                <a:spcPts val="4620"/>
              </a:lnSpc>
            </a:pPr>
            <a:endParaRPr lang="en-US" sz="3300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712574" lvl="1" indent="-356287" algn="l">
              <a:lnSpc>
                <a:spcPts val="4620"/>
              </a:lnSpc>
              <a:buFont typeface="Arial"/>
              <a:buChar char="•"/>
            </a:pPr>
            <a:r>
              <a:rPr lang="en-US" sz="3300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Entități în curs de lichidare, insolvabilitate sau reorganizare (entități de drept privat)</a:t>
            </a:r>
          </a:p>
          <a:p>
            <a:pPr algn="l">
              <a:lnSpc>
                <a:spcPts val="4620"/>
              </a:lnSpc>
            </a:pPr>
            <a:endParaRPr lang="en-US" sz="3300">
              <a:solidFill>
                <a:srgbClr val="1F497D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200384" y="4424250"/>
            <a:ext cx="3058916" cy="3058916"/>
          </a:xfrm>
          <a:custGeom>
            <a:avLst/>
            <a:gdLst/>
            <a:ahLst/>
            <a:cxnLst/>
            <a:rect l="l" t="t" r="r" b="b"/>
            <a:pathLst>
              <a:path w="3058916" h="3058916">
                <a:moveTo>
                  <a:pt x="0" y="0"/>
                </a:moveTo>
                <a:lnTo>
                  <a:pt x="3058916" y="0"/>
                </a:lnTo>
                <a:lnTo>
                  <a:pt x="3058916" y="3058916"/>
                </a:lnTo>
                <a:lnTo>
                  <a:pt x="0" y="30589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304458" y="1239140"/>
            <a:ext cx="7679085" cy="946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Aplicanții neeligibili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365" y="172236"/>
            <a:ext cx="4205300" cy="1300139"/>
          </a:xfrm>
          <a:custGeom>
            <a:avLst/>
            <a:gdLst/>
            <a:ahLst/>
            <a:cxnLst/>
            <a:rect l="l" t="t" r="r" b="b"/>
            <a:pathLst>
              <a:path w="4205300" h="1300139">
                <a:moveTo>
                  <a:pt x="0" y="0"/>
                </a:moveTo>
                <a:lnTo>
                  <a:pt x="4205300" y="0"/>
                </a:lnTo>
                <a:lnTo>
                  <a:pt x="4205300" y="1300139"/>
                </a:lnTo>
                <a:lnTo>
                  <a:pt x="0" y="130013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937538" y="172236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29" y="0"/>
                </a:lnTo>
                <a:lnTo>
                  <a:pt x="4133129" y="1127487"/>
                </a:lnTo>
                <a:lnTo>
                  <a:pt x="0" y="112748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77082" y="4090580"/>
            <a:ext cx="5563769" cy="1543050"/>
            <a:chOff x="0" y="0"/>
            <a:chExt cx="1465355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5355" cy="406400"/>
            </a:xfrm>
            <a:custGeom>
              <a:avLst/>
              <a:gdLst/>
              <a:ahLst/>
              <a:cxnLst/>
              <a:rect l="l" t="t" r="r" b="b"/>
              <a:pathLst>
                <a:path w="1465355" h="406400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335434"/>
                  </a:lnTo>
                  <a:cubicBezTo>
                    <a:pt x="1465355" y="354255"/>
                    <a:pt x="1457878" y="372306"/>
                    <a:pt x="1444569" y="385615"/>
                  </a:cubicBezTo>
                  <a:cubicBezTo>
                    <a:pt x="1431261" y="398923"/>
                    <a:pt x="1413210" y="406400"/>
                    <a:pt x="1394389" y="406400"/>
                  </a:cubicBezTo>
                  <a:lnTo>
                    <a:pt x="70966" y="406400"/>
                  </a:lnTo>
                  <a:cubicBezTo>
                    <a:pt x="52145" y="406400"/>
                    <a:pt x="34094" y="398923"/>
                    <a:pt x="20785" y="385615"/>
                  </a:cubicBezTo>
                  <a:cubicBezTo>
                    <a:pt x="7477" y="372306"/>
                    <a:pt x="0" y="354255"/>
                    <a:pt x="0" y="335434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6535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-178541" y="4328587"/>
            <a:ext cx="7075015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Măsura</a:t>
            </a:r>
            <a:r>
              <a:rPr lang="en-US" sz="2999" dirty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1.1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Valorificarea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infrastructurilor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afaceri</a:t>
            </a:r>
            <a:endParaRPr lang="en-US" sz="2999" dirty="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7188818" y="2786868"/>
            <a:ext cx="5563769" cy="758978"/>
            <a:chOff x="0" y="0"/>
            <a:chExt cx="1465355" cy="1998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5355" cy="199895"/>
            </a:xfrm>
            <a:custGeom>
              <a:avLst/>
              <a:gdLst/>
              <a:ahLst/>
              <a:cxnLst/>
              <a:rect l="l" t="t" r="r" b="b"/>
              <a:pathLst>
                <a:path w="1465355" h="199895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128929"/>
                  </a:lnTo>
                  <a:cubicBezTo>
                    <a:pt x="1465355" y="147751"/>
                    <a:pt x="1457878" y="165801"/>
                    <a:pt x="1444569" y="179110"/>
                  </a:cubicBezTo>
                  <a:cubicBezTo>
                    <a:pt x="1431261" y="192419"/>
                    <a:pt x="1413210" y="199895"/>
                    <a:pt x="1394389" y="199895"/>
                  </a:cubicBezTo>
                  <a:lnTo>
                    <a:pt x="70966" y="199895"/>
                  </a:lnTo>
                  <a:cubicBezTo>
                    <a:pt x="52145" y="199895"/>
                    <a:pt x="34094" y="192419"/>
                    <a:pt x="20785" y="179110"/>
                  </a:cubicBezTo>
                  <a:cubicBezTo>
                    <a:pt x="7477" y="165801"/>
                    <a:pt x="0" y="147751"/>
                    <a:pt x="0" y="128929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65355" cy="237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188818" y="4089241"/>
            <a:ext cx="5563769" cy="758978"/>
            <a:chOff x="0" y="0"/>
            <a:chExt cx="1465355" cy="19989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65355" cy="199895"/>
            </a:xfrm>
            <a:custGeom>
              <a:avLst/>
              <a:gdLst/>
              <a:ahLst/>
              <a:cxnLst/>
              <a:rect l="l" t="t" r="r" b="b"/>
              <a:pathLst>
                <a:path w="1465355" h="199895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128929"/>
                  </a:lnTo>
                  <a:cubicBezTo>
                    <a:pt x="1465355" y="147751"/>
                    <a:pt x="1457878" y="165801"/>
                    <a:pt x="1444569" y="179110"/>
                  </a:cubicBezTo>
                  <a:cubicBezTo>
                    <a:pt x="1431261" y="192419"/>
                    <a:pt x="1413210" y="199895"/>
                    <a:pt x="1394389" y="199895"/>
                  </a:cubicBezTo>
                  <a:lnTo>
                    <a:pt x="70966" y="199895"/>
                  </a:lnTo>
                  <a:cubicBezTo>
                    <a:pt x="52145" y="199895"/>
                    <a:pt x="34094" y="192419"/>
                    <a:pt x="20785" y="179110"/>
                  </a:cubicBezTo>
                  <a:cubicBezTo>
                    <a:pt x="7477" y="165801"/>
                    <a:pt x="0" y="147751"/>
                    <a:pt x="0" y="128929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65355" cy="237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188818" y="5201636"/>
            <a:ext cx="5563769" cy="758978"/>
            <a:chOff x="0" y="0"/>
            <a:chExt cx="1465355" cy="19989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65355" cy="199895"/>
            </a:xfrm>
            <a:custGeom>
              <a:avLst/>
              <a:gdLst/>
              <a:ahLst/>
              <a:cxnLst/>
              <a:rect l="l" t="t" r="r" b="b"/>
              <a:pathLst>
                <a:path w="1465355" h="199895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128929"/>
                  </a:lnTo>
                  <a:cubicBezTo>
                    <a:pt x="1465355" y="147751"/>
                    <a:pt x="1457878" y="165801"/>
                    <a:pt x="1444569" y="179110"/>
                  </a:cubicBezTo>
                  <a:cubicBezTo>
                    <a:pt x="1431261" y="192419"/>
                    <a:pt x="1413210" y="199895"/>
                    <a:pt x="1394389" y="199895"/>
                  </a:cubicBezTo>
                  <a:lnTo>
                    <a:pt x="70966" y="199895"/>
                  </a:lnTo>
                  <a:cubicBezTo>
                    <a:pt x="52145" y="199895"/>
                    <a:pt x="34094" y="192419"/>
                    <a:pt x="20785" y="179110"/>
                  </a:cubicBezTo>
                  <a:cubicBezTo>
                    <a:pt x="7477" y="165801"/>
                    <a:pt x="0" y="147751"/>
                    <a:pt x="0" y="128929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465355" cy="237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188818" y="6314032"/>
            <a:ext cx="5563769" cy="758978"/>
            <a:chOff x="0" y="0"/>
            <a:chExt cx="1465355" cy="19989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65355" cy="199895"/>
            </a:xfrm>
            <a:custGeom>
              <a:avLst/>
              <a:gdLst/>
              <a:ahLst/>
              <a:cxnLst/>
              <a:rect l="l" t="t" r="r" b="b"/>
              <a:pathLst>
                <a:path w="1465355" h="199895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128929"/>
                  </a:lnTo>
                  <a:cubicBezTo>
                    <a:pt x="1465355" y="147751"/>
                    <a:pt x="1457878" y="165801"/>
                    <a:pt x="1444569" y="179110"/>
                  </a:cubicBezTo>
                  <a:cubicBezTo>
                    <a:pt x="1431261" y="192419"/>
                    <a:pt x="1413210" y="199895"/>
                    <a:pt x="1394389" y="199895"/>
                  </a:cubicBezTo>
                  <a:lnTo>
                    <a:pt x="70966" y="199895"/>
                  </a:lnTo>
                  <a:cubicBezTo>
                    <a:pt x="52145" y="199895"/>
                    <a:pt x="34094" y="192419"/>
                    <a:pt x="20785" y="179110"/>
                  </a:cubicBezTo>
                  <a:cubicBezTo>
                    <a:pt x="7477" y="165801"/>
                    <a:pt x="0" y="147751"/>
                    <a:pt x="0" y="128929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465355" cy="237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413300" y="3663458"/>
            <a:ext cx="4657367" cy="1240707"/>
            <a:chOff x="0" y="0"/>
            <a:chExt cx="1226632" cy="32677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26632" cy="326771"/>
            </a:xfrm>
            <a:custGeom>
              <a:avLst/>
              <a:gdLst/>
              <a:ahLst/>
              <a:cxnLst/>
              <a:rect l="l" t="t" r="r" b="b"/>
              <a:pathLst>
                <a:path w="1226632" h="326771">
                  <a:moveTo>
                    <a:pt x="84777" y="0"/>
                  </a:moveTo>
                  <a:lnTo>
                    <a:pt x="1141855" y="0"/>
                  </a:lnTo>
                  <a:cubicBezTo>
                    <a:pt x="1188676" y="0"/>
                    <a:pt x="1226632" y="37956"/>
                    <a:pt x="1226632" y="84777"/>
                  </a:cubicBezTo>
                  <a:lnTo>
                    <a:pt x="1226632" y="241994"/>
                  </a:lnTo>
                  <a:cubicBezTo>
                    <a:pt x="1226632" y="288815"/>
                    <a:pt x="1188676" y="326771"/>
                    <a:pt x="1141855" y="326771"/>
                  </a:cubicBezTo>
                  <a:lnTo>
                    <a:pt x="84777" y="326771"/>
                  </a:lnTo>
                  <a:cubicBezTo>
                    <a:pt x="37956" y="326771"/>
                    <a:pt x="0" y="288815"/>
                    <a:pt x="0" y="241994"/>
                  </a:cubicBezTo>
                  <a:lnTo>
                    <a:pt x="0" y="84777"/>
                  </a:lnTo>
                  <a:cubicBezTo>
                    <a:pt x="0" y="37956"/>
                    <a:pt x="37956" y="0"/>
                    <a:pt x="84777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226632" cy="364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413300" y="5489488"/>
            <a:ext cx="4657367" cy="1180739"/>
            <a:chOff x="0" y="0"/>
            <a:chExt cx="1226632" cy="31097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26632" cy="310976"/>
            </a:xfrm>
            <a:custGeom>
              <a:avLst/>
              <a:gdLst/>
              <a:ahLst/>
              <a:cxnLst/>
              <a:rect l="l" t="t" r="r" b="b"/>
              <a:pathLst>
                <a:path w="1226632" h="310976">
                  <a:moveTo>
                    <a:pt x="84777" y="0"/>
                  </a:moveTo>
                  <a:lnTo>
                    <a:pt x="1141855" y="0"/>
                  </a:lnTo>
                  <a:cubicBezTo>
                    <a:pt x="1188676" y="0"/>
                    <a:pt x="1226632" y="37956"/>
                    <a:pt x="1226632" y="84777"/>
                  </a:cubicBezTo>
                  <a:lnTo>
                    <a:pt x="1226632" y="226199"/>
                  </a:lnTo>
                  <a:cubicBezTo>
                    <a:pt x="1226632" y="273020"/>
                    <a:pt x="1188676" y="310976"/>
                    <a:pt x="1141855" y="310976"/>
                  </a:cubicBezTo>
                  <a:lnTo>
                    <a:pt x="84777" y="310976"/>
                  </a:lnTo>
                  <a:cubicBezTo>
                    <a:pt x="37956" y="310976"/>
                    <a:pt x="0" y="273020"/>
                    <a:pt x="0" y="226199"/>
                  </a:cubicBezTo>
                  <a:lnTo>
                    <a:pt x="0" y="84777"/>
                  </a:lnTo>
                  <a:cubicBezTo>
                    <a:pt x="0" y="37956"/>
                    <a:pt x="37956" y="0"/>
                    <a:pt x="84777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226632" cy="349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26" name="AutoShape 26"/>
          <p:cNvSpPr/>
          <p:nvPr/>
        </p:nvSpPr>
        <p:spPr>
          <a:xfrm>
            <a:off x="6290729" y="4829169"/>
            <a:ext cx="76328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27" name="Table 27"/>
          <p:cNvGraphicFramePr>
            <a:graphicFrameLocks noGrp="1"/>
          </p:cNvGraphicFramePr>
          <p:nvPr/>
        </p:nvGraphicFramePr>
        <p:xfrm>
          <a:off x="1996031" y="7558784"/>
          <a:ext cx="14525932" cy="2123697"/>
        </p:xfrm>
        <a:graphic>
          <a:graphicData uri="http://schemas.openxmlformats.org/drawingml/2006/table">
            <a:tbl>
              <a:tblPr/>
              <a:tblGrid>
                <a:gridCol w="36314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14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314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314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33617"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Aplicanți / Parteneri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Termen de implementare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Buget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Cofinanțare 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149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APL de nivelu I și II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36 luni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10 – 25 mln lei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Min 10%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Box 28"/>
          <p:cNvSpPr txBox="1"/>
          <p:nvPr/>
        </p:nvSpPr>
        <p:spPr>
          <a:xfrm>
            <a:off x="5167787" y="1132704"/>
            <a:ext cx="8182421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E</a:t>
            </a:r>
            <a:r>
              <a:rPr lang="en-US" sz="5000" dirty="0" err="1" smtClean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ligibilitatea</a:t>
            </a:r>
            <a:r>
              <a:rPr lang="en-US" sz="5000" dirty="0" smtClean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000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proiectelor</a:t>
            </a:r>
            <a:endParaRPr lang="en-US" sz="5000" dirty="0">
              <a:solidFill>
                <a:srgbClr val="B6242A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8219164" y="2885369"/>
            <a:ext cx="3767286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Parcuri industriale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438906" y="4214586"/>
            <a:ext cx="5057894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Zone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economice</a:t>
            </a:r>
            <a:r>
              <a:rPr lang="en-US" sz="2999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99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libere</a:t>
            </a:r>
            <a:endParaRPr lang="en-US" sz="2999" dirty="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651365" y="5300138"/>
            <a:ext cx="4638675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Incubatoare de afaceri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316055" y="6398764"/>
            <a:ext cx="5309295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Platforme multifuncționale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248469" y="3841663"/>
            <a:ext cx="4987029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rețele electrice/stații de transformare/gaze naturale/rețele de apeduct/stații de epurare/rezervoare construite/ reabilitate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248469" y="5766863"/>
            <a:ext cx="4987029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Drum de acces construit, reabilitat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teritoriu amenajat</a:t>
            </a:r>
          </a:p>
          <a:p>
            <a:pPr algn="ctr">
              <a:lnSpc>
                <a:spcPts val="2659"/>
              </a:lnSpc>
            </a:pPr>
            <a:endParaRPr lang="en-US" sz="18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002" y="158902"/>
            <a:ext cx="4205300" cy="1300139"/>
          </a:xfrm>
          <a:custGeom>
            <a:avLst/>
            <a:gdLst/>
            <a:ahLst/>
            <a:cxnLst/>
            <a:rect l="l" t="t" r="r" b="b"/>
            <a:pathLst>
              <a:path w="4205300" h="1300139">
                <a:moveTo>
                  <a:pt x="0" y="0"/>
                </a:moveTo>
                <a:lnTo>
                  <a:pt x="4205300" y="0"/>
                </a:lnTo>
                <a:lnTo>
                  <a:pt x="4205300" y="1300138"/>
                </a:lnTo>
                <a:lnTo>
                  <a:pt x="0" y="130013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67928" y="158902"/>
            <a:ext cx="3919945" cy="1069332"/>
          </a:xfrm>
          <a:custGeom>
            <a:avLst/>
            <a:gdLst/>
            <a:ahLst/>
            <a:cxnLst/>
            <a:rect l="l" t="t" r="r" b="b"/>
            <a:pathLst>
              <a:path w="3919945" h="1069332">
                <a:moveTo>
                  <a:pt x="0" y="0"/>
                </a:moveTo>
                <a:lnTo>
                  <a:pt x="3919945" y="0"/>
                </a:lnTo>
                <a:lnTo>
                  <a:pt x="3919945" y="1069331"/>
                </a:lnTo>
                <a:lnTo>
                  <a:pt x="0" y="106933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77082" y="4090580"/>
            <a:ext cx="5563769" cy="1543050"/>
            <a:chOff x="0" y="0"/>
            <a:chExt cx="1465355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5355" cy="406400"/>
            </a:xfrm>
            <a:custGeom>
              <a:avLst/>
              <a:gdLst/>
              <a:ahLst/>
              <a:cxnLst/>
              <a:rect l="l" t="t" r="r" b="b"/>
              <a:pathLst>
                <a:path w="1465355" h="406400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335434"/>
                  </a:lnTo>
                  <a:cubicBezTo>
                    <a:pt x="1465355" y="354255"/>
                    <a:pt x="1457878" y="372306"/>
                    <a:pt x="1444569" y="385615"/>
                  </a:cubicBezTo>
                  <a:cubicBezTo>
                    <a:pt x="1431261" y="398923"/>
                    <a:pt x="1413210" y="406400"/>
                    <a:pt x="1394389" y="406400"/>
                  </a:cubicBezTo>
                  <a:lnTo>
                    <a:pt x="70966" y="406400"/>
                  </a:lnTo>
                  <a:cubicBezTo>
                    <a:pt x="52145" y="406400"/>
                    <a:pt x="34094" y="398923"/>
                    <a:pt x="20785" y="385615"/>
                  </a:cubicBezTo>
                  <a:cubicBezTo>
                    <a:pt x="7477" y="372306"/>
                    <a:pt x="0" y="354255"/>
                    <a:pt x="0" y="335434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6535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10407" y="4329112"/>
            <a:ext cx="5563769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Măsura 1.3</a:t>
            </a:r>
            <a:r>
              <a:rPr lang="en-US" sz="29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Sporirea atractivității turistice</a:t>
            </a:r>
          </a:p>
          <a:p>
            <a:pPr algn="ctr">
              <a:lnSpc>
                <a:spcPts val="4199"/>
              </a:lnSpc>
            </a:pPr>
            <a:endParaRPr lang="en-US" sz="29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7188818" y="2168755"/>
            <a:ext cx="5563769" cy="1028377"/>
            <a:chOff x="0" y="0"/>
            <a:chExt cx="1465355" cy="27084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5355" cy="270848"/>
            </a:xfrm>
            <a:custGeom>
              <a:avLst/>
              <a:gdLst/>
              <a:ahLst/>
              <a:cxnLst/>
              <a:rect l="l" t="t" r="r" b="b"/>
              <a:pathLst>
                <a:path w="1465355" h="270848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199882"/>
                  </a:lnTo>
                  <a:cubicBezTo>
                    <a:pt x="1465355" y="218704"/>
                    <a:pt x="1457878" y="236754"/>
                    <a:pt x="1444569" y="250063"/>
                  </a:cubicBezTo>
                  <a:cubicBezTo>
                    <a:pt x="1431261" y="263371"/>
                    <a:pt x="1413210" y="270848"/>
                    <a:pt x="1394389" y="270848"/>
                  </a:cubicBezTo>
                  <a:lnTo>
                    <a:pt x="70966" y="270848"/>
                  </a:lnTo>
                  <a:cubicBezTo>
                    <a:pt x="52145" y="270848"/>
                    <a:pt x="34094" y="263371"/>
                    <a:pt x="20785" y="250063"/>
                  </a:cubicBezTo>
                  <a:cubicBezTo>
                    <a:pt x="7477" y="236754"/>
                    <a:pt x="0" y="218704"/>
                    <a:pt x="0" y="199882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65355" cy="3089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188818" y="3397157"/>
            <a:ext cx="5563769" cy="1211017"/>
            <a:chOff x="0" y="0"/>
            <a:chExt cx="1465355" cy="3189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65355" cy="318951"/>
            </a:xfrm>
            <a:custGeom>
              <a:avLst/>
              <a:gdLst/>
              <a:ahLst/>
              <a:cxnLst/>
              <a:rect l="l" t="t" r="r" b="b"/>
              <a:pathLst>
                <a:path w="1465355" h="318951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247985"/>
                  </a:lnTo>
                  <a:cubicBezTo>
                    <a:pt x="1465355" y="266806"/>
                    <a:pt x="1457878" y="284857"/>
                    <a:pt x="1444569" y="298165"/>
                  </a:cubicBezTo>
                  <a:cubicBezTo>
                    <a:pt x="1431261" y="311474"/>
                    <a:pt x="1413210" y="318951"/>
                    <a:pt x="1394389" y="318951"/>
                  </a:cubicBezTo>
                  <a:lnTo>
                    <a:pt x="70966" y="318951"/>
                  </a:lnTo>
                  <a:cubicBezTo>
                    <a:pt x="52145" y="318951"/>
                    <a:pt x="34094" y="311474"/>
                    <a:pt x="20785" y="298165"/>
                  </a:cubicBezTo>
                  <a:cubicBezTo>
                    <a:pt x="7477" y="284857"/>
                    <a:pt x="0" y="266806"/>
                    <a:pt x="0" y="247985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65355" cy="357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188818" y="4865349"/>
            <a:ext cx="5563769" cy="1205152"/>
            <a:chOff x="0" y="0"/>
            <a:chExt cx="1465355" cy="3174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65355" cy="317406"/>
            </a:xfrm>
            <a:custGeom>
              <a:avLst/>
              <a:gdLst/>
              <a:ahLst/>
              <a:cxnLst/>
              <a:rect l="l" t="t" r="r" b="b"/>
              <a:pathLst>
                <a:path w="1465355" h="317406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246440"/>
                  </a:lnTo>
                  <a:cubicBezTo>
                    <a:pt x="1465355" y="265262"/>
                    <a:pt x="1457878" y="283312"/>
                    <a:pt x="1444569" y="296621"/>
                  </a:cubicBezTo>
                  <a:cubicBezTo>
                    <a:pt x="1431261" y="309930"/>
                    <a:pt x="1413210" y="317406"/>
                    <a:pt x="1394389" y="317406"/>
                  </a:cubicBezTo>
                  <a:lnTo>
                    <a:pt x="70966" y="317406"/>
                  </a:lnTo>
                  <a:cubicBezTo>
                    <a:pt x="52145" y="317406"/>
                    <a:pt x="34094" y="309930"/>
                    <a:pt x="20785" y="296621"/>
                  </a:cubicBezTo>
                  <a:cubicBezTo>
                    <a:pt x="7477" y="283312"/>
                    <a:pt x="0" y="265262"/>
                    <a:pt x="0" y="246440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465355" cy="355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188818" y="6255187"/>
            <a:ext cx="5563769" cy="1150083"/>
            <a:chOff x="0" y="0"/>
            <a:chExt cx="1465355" cy="30290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65355" cy="302903"/>
            </a:xfrm>
            <a:custGeom>
              <a:avLst/>
              <a:gdLst/>
              <a:ahLst/>
              <a:cxnLst/>
              <a:rect l="l" t="t" r="r" b="b"/>
              <a:pathLst>
                <a:path w="1465355" h="302903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231937"/>
                  </a:lnTo>
                  <a:cubicBezTo>
                    <a:pt x="1465355" y="250758"/>
                    <a:pt x="1457878" y="268808"/>
                    <a:pt x="1444569" y="282117"/>
                  </a:cubicBezTo>
                  <a:cubicBezTo>
                    <a:pt x="1431261" y="295426"/>
                    <a:pt x="1413210" y="302903"/>
                    <a:pt x="1394389" y="302903"/>
                  </a:cubicBezTo>
                  <a:lnTo>
                    <a:pt x="70966" y="302903"/>
                  </a:lnTo>
                  <a:cubicBezTo>
                    <a:pt x="52145" y="302903"/>
                    <a:pt x="34094" y="295426"/>
                    <a:pt x="20785" y="282117"/>
                  </a:cubicBezTo>
                  <a:cubicBezTo>
                    <a:pt x="7477" y="268808"/>
                    <a:pt x="0" y="250758"/>
                    <a:pt x="0" y="231937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465355" cy="341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384725" y="3326689"/>
            <a:ext cx="4657367" cy="1240707"/>
            <a:chOff x="0" y="0"/>
            <a:chExt cx="1226632" cy="32677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26632" cy="326771"/>
            </a:xfrm>
            <a:custGeom>
              <a:avLst/>
              <a:gdLst/>
              <a:ahLst/>
              <a:cxnLst/>
              <a:rect l="l" t="t" r="r" b="b"/>
              <a:pathLst>
                <a:path w="1226632" h="326771">
                  <a:moveTo>
                    <a:pt x="84777" y="0"/>
                  </a:moveTo>
                  <a:lnTo>
                    <a:pt x="1141855" y="0"/>
                  </a:lnTo>
                  <a:cubicBezTo>
                    <a:pt x="1188676" y="0"/>
                    <a:pt x="1226632" y="37956"/>
                    <a:pt x="1226632" y="84777"/>
                  </a:cubicBezTo>
                  <a:lnTo>
                    <a:pt x="1226632" y="241994"/>
                  </a:lnTo>
                  <a:cubicBezTo>
                    <a:pt x="1226632" y="288815"/>
                    <a:pt x="1188676" y="326771"/>
                    <a:pt x="1141855" y="326771"/>
                  </a:cubicBezTo>
                  <a:lnTo>
                    <a:pt x="84777" y="326771"/>
                  </a:lnTo>
                  <a:cubicBezTo>
                    <a:pt x="37956" y="326771"/>
                    <a:pt x="0" y="288815"/>
                    <a:pt x="0" y="241994"/>
                  </a:cubicBezTo>
                  <a:lnTo>
                    <a:pt x="0" y="84777"/>
                  </a:lnTo>
                  <a:cubicBezTo>
                    <a:pt x="0" y="37956"/>
                    <a:pt x="37956" y="0"/>
                    <a:pt x="84777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226632" cy="364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384725" y="5152719"/>
            <a:ext cx="4657367" cy="1180739"/>
            <a:chOff x="0" y="0"/>
            <a:chExt cx="1226632" cy="31097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26632" cy="310976"/>
            </a:xfrm>
            <a:custGeom>
              <a:avLst/>
              <a:gdLst/>
              <a:ahLst/>
              <a:cxnLst/>
              <a:rect l="l" t="t" r="r" b="b"/>
              <a:pathLst>
                <a:path w="1226632" h="310976">
                  <a:moveTo>
                    <a:pt x="84777" y="0"/>
                  </a:moveTo>
                  <a:lnTo>
                    <a:pt x="1141855" y="0"/>
                  </a:lnTo>
                  <a:cubicBezTo>
                    <a:pt x="1188676" y="0"/>
                    <a:pt x="1226632" y="37956"/>
                    <a:pt x="1226632" y="84777"/>
                  </a:cubicBezTo>
                  <a:lnTo>
                    <a:pt x="1226632" y="226199"/>
                  </a:lnTo>
                  <a:cubicBezTo>
                    <a:pt x="1226632" y="273020"/>
                    <a:pt x="1188676" y="310976"/>
                    <a:pt x="1141855" y="310976"/>
                  </a:cubicBezTo>
                  <a:lnTo>
                    <a:pt x="84777" y="310976"/>
                  </a:lnTo>
                  <a:cubicBezTo>
                    <a:pt x="37956" y="310976"/>
                    <a:pt x="0" y="273020"/>
                    <a:pt x="0" y="226199"/>
                  </a:cubicBezTo>
                  <a:lnTo>
                    <a:pt x="0" y="84777"/>
                  </a:lnTo>
                  <a:cubicBezTo>
                    <a:pt x="0" y="37956"/>
                    <a:pt x="37956" y="0"/>
                    <a:pt x="84777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226632" cy="349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26" name="AutoShape 26"/>
          <p:cNvSpPr/>
          <p:nvPr/>
        </p:nvSpPr>
        <p:spPr>
          <a:xfrm>
            <a:off x="6290729" y="4803688"/>
            <a:ext cx="76328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27" name="Table 27"/>
          <p:cNvGraphicFramePr>
            <a:graphicFrameLocks noGrp="1"/>
          </p:cNvGraphicFramePr>
          <p:nvPr/>
        </p:nvGraphicFramePr>
        <p:xfrm>
          <a:off x="1996031" y="7634984"/>
          <a:ext cx="14525932" cy="2123697"/>
        </p:xfrm>
        <a:graphic>
          <a:graphicData uri="http://schemas.openxmlformats.org/drawingml/2006/table">
            <a:tbl>
              <a:tblPr/>
              <a:tblGrid>
                <a:gridCol w="36314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14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314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314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33617"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dirty="0" err="1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Aplicanți</a:t>
                      </a:r>
                      <a:r>
                        <a:rPr lang="en-US" sz="2299" dirty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/ </a:t>
                      </a:r>
                      <a:r>
                        <a:rPr lang="en-US" sz="2299" dirty="0" err="1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Parteneri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Termen de implementare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Buget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Cofinanțare 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149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APL de nivelu I și II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36 luni 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10 – 25 mln lei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Min 10% 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Box 28"/>
          <p:cNvSpPr txBox="1"/>
          <p:nvPr/>
        </p:nvSpPr>
        <p:spPr>
          <a:xfrm>
            <a:off x="4782383" y="1076566"/>
            <a:ext cx="8182421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E</a:t>
            </a:r>
            <a:r>
              <a:rPr lang="en-US" sz="5000" dirty="0" err="1" smtClean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ligibilitatea</a:t>
            </a:r>
            <a:r>
              <a:rPr lang="en-US" sz="5000" dirty="0" smtClean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000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proiectelor</a:t>
            </a:r>
            <a:endParaRPr lang="en-US" sz="5000" dirty="0">
              <a:solidFill>
                <a:srgbClr val="B6242A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7252436" y="2264389"/>
            <a:ext cx="5436532" cy="1332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Reabilitarea infrastructurii de agrement</a:t>
            </a:r>
          </a:p>
          <a:p>
            <a:pPr algn="ctr">
              <a:lnSpc>
                <a:spcPts val="4059"/>
              </a:lnSpc>
            </a:pPr>
            <a:endParaRPr lang="en-US" sz="240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125199" y="3415009"/>
            <a:ext cx="5563769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Reabilitarea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drumurilor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acces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0" dirty="0" smtClean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c</a:t>
            </a:r>
            <a:r>
              <a:rPr lang="ro-RO" sz="2200" dirty="0" smtClean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ă</a:t>
            </a:r>
            <a:r>
              <a:rPr lang="en-US" sz="2200" dirty="0" err="1" smtClean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tre</a:t>
            </a:r>
            <a:r>
              <a:rPr lang="en-US" sz="2200" dirty="0" smtClean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obiectivele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turistice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importanță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regională</a:t>
            </a:r>
            <a:endParaRPr lang="en-US" sz="2200" dirty="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188818" y="4916706"/>
            <a:ext cx="5500150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Amenajarea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obiectivelor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turistice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naturale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și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antropice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utilitate</a:t>
            </a:r>
            <a:r>
              <a:rPr lang="en-US" sz="22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2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publică</a:t>
            </a:r>
            <a:endParaRPr lang="en-US" sz="2200" dirty="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7220627" y="6327676"/>
            <a:ext cx="5500150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0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Restaurarea</a:t>
            </a:r>
            <a:r>
              <a:rPr lang="en-US" sz="20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și</a:t>
            </a:r>
            <a:r>
              <a:rPr lang="en-US" sz="20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valorificarea</a:t>
            </a:r>
            <a:r>
              <a:rPr lang="en-US" sz="20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durabilă</a:t>
            </a:r>
            <a:r>
              <a:rPr lang="en-US" sz="20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a </a:t>
            </a:r>
            <a:r>
              <a:rPr lang="en-US" sz="20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patrimoniului</a:t>
            </a:r>
            <a:r>
              <a:rPr lang="en-US" sz="20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cultural, precum </a:t>
            </a:r>
            <a:r>
              <a:rPr lang="en-US" sz="20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și</a:t>
            </a:r>
            <a:r>
              <a:rPr lang="en-US" sz="20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a </a:t>
            </a:r>
            <a:r>
              <a:rPr lang="en-US" sz="20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infrastructurii</a:t>
            </a:r>
            <a:r>
              <a:rPr lang="en-US" sz="2000" dirty="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00" dirty="0" err="1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conexe</a:t>
            </a:r>
            <a:endParaRPr lang="en-US" sz="2000" dirty="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3200844" y="3405920"/>
            <a:ext cx="4987029" cy="133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Nr de atracții turistice renovate/amenajate;</a:t>
            </a: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Teritoriu amenajat;</a:t>
            </a:r>
          </a:p>
          <a:p>
            <a:pPr algn="ctr">
              <a:lnSpc>
                <a:spcPts val="2379"/>
              </a:lnSpc>
            </a:pPr>
            <a:endParaRPr lang="en-US" sz="19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3200844" y="5375810"/>
            <a:ext cx="4987029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Drum construit/reabilitat;</a:t>
            </a:r>
          </a:p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Locuri de cazare create</a:t>
            </a:r>
          </a:p>
          <a:p>
            <a:pPr algn="ctr">
              <a:lnSpc>
                <a:spcPts val="2659"/>
              </a:lnSpc>
            </a:pPr>
            <a:endParaRPr lang="en-US" sz="18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456" y="106630"/>
            <a:ext cx="3968820" cy="1227027"/>
          </a:xfrm>
          <a:custGeom>
            <a:avLst/>
            <a:gdLst/>
            <a:ahLst/>
            <a:cxnLst/>
            <a:rect l="l" t="t" r="r" b="b"/>
            <a:pathLst>
              <a:path w="3968820" h="1227027">
                <a:moveTo>
                  <a:pt x="0" y="0"/>
                </a:moveTo>
                <a:lnTo>
                  <a:pt x="3968821" y="0"/>
                </a:lnTo>
                <a:lnTo>
                  <a:pt x="3968821" y="1227027"/>
                </a:lnTo>
                <a:lnTo>
                  <a:pt x="0" y="122702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95909" y="192956"/>
            <a:ext cx="3827944" cy="1044235"/>
          </a:xfrm>
          <a:custGeom>
            <a:avLst/>
            <a:gdLst/>
            <a:ahLst/>
            <a:cxnLst/>
            <a:rect l="l" t="t" r="r" b="b"/>
            <a:pathLst>
              <a:path w="3827944" h="1044235">
                <a:moveTo>
                  <a:pt x="0" y="0"/>
                </a:moveTo>
                <a:lnTo>
                  <a:pt x="3827945" y="0"/>
                </a:lnTo>
                <a:lnTo>
                  <a:pt x="3827945" y="1044235"/>
                </a:lnTo>
                <a:lnTo>
                  <a:pt x="0" y="104423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85518" y="3947043"/>
            <a:ext cx="5755333" cy="1543050"/>
            <a:chOff x="0" y="0"/>
            <a:chExt cx="1515808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15808" cy="406400"/>
            </a:xfrm>
            <a:custGeom>
              <a:avLst/>
              <a:gdLst/>
              <a:ahLst/>
              <a:cxnLst/>
              <a:rect l="l" t="t" r="r" b="b"/>
              <a:pathLst>
                <a:path w="1515808" h="406400">
                  <a:moveTo>
                    <a:pt x="68604" y="0"/>
                  </a:moveTo>
                  <a:lnTo>
                    <a:pt x="1447204" y="0"/>
                  </a:lnTo>
                  <a:cubicBezTo>
                    <a:pt x="1485093" y="0"/>
                    <a:pt x="1515808" y="30715"/>
                    <a:pt x="1515808" y="68604"/>
                  </a:cubicBezTo>
                  <a:lnTo>
                    <a:pt x="1515808" y="337796"/>
                  </a:lnTo>
                  <a:cubicBezTo>
                    <a:pt x="1515808" y="375685"/>
                    <a:pt x="1485093" y="406400"/>
                    <a:pt x="1447204" y="406400"/>
                  </a:cubicBezTo>
                  <a:lnTo>
                    <a:pt x="68604" y="406400"/>
                  </a:lnTo>
                  <a:cubicBezTo>
                    <a:pt x="30715" y="406400"/>
                    <a:pt x="0" y="375685"/>
                    <a:pt x="0" y="337796"/>
                  </a:cubicBezTo>
                  <a:lnTo>
                    <a:pt x="0" y="68604"/>
                  </a:lnTo>
                  <a:cubicBezTo>
                    <a:pt x="0" y="30715"/>
                    <a:pt x="30715" y="0"/>
                    <a:pt x="68604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515808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71262" y="4039107"/>
            <a:ext cx="5919467" cy="2405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Măsura 2.3</a:t>
            </a:r>
            <a:r>
              <a:rPr lang="en-US" sz="25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Revitalizare urbană </a:t>
            </a:r>
          </a:p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și dezvoltarea infrastructurii spațiilor publice</a:t>
            </a:r>
          </a:p>
          <a:p>
            <a:pPr algn="ctr">
              <a:lnSpc>
                <a:spcPts val="4199"/>
              </a:lnSpc>
            </a:pPr>
            <a:endParaRPr lang="en-US" sz="25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199"/>
              </a:lnSpc>
            </a:pPr>
            <a:endParaRPr lang="en-US" sz="25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7188818" y="2053816"/>
            <a:ext cx="5563769" cy="1295934"/>
            <a:chOff x="0" y="0"/>
            <a:chExt cx="1465355" cy="3413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5355" cy="341316"/>
            </a:xfrm>
            <a:custGeom>
              <a:avLst/>
              <a:gdLst/>
              <a:ahLst/>
              <a:cxnLst/>
              <a:rect l="l" t="t" r="r" b="b"/>
              <a:pathLst>
                <a:path w="1465355" h="341316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270350"/>
                  </a:lnTo>
                  <a:cubicBezTo>
                    <a:pt x="1465355" y="289171"/>
                    <a:pt x="1457878" y="307222"/>
                    <a:pt x="1444569" y="320531"/>
                  </a:cubicBezTo>
                  <a:cubicBezTo>
                    <a:pt x="1431261" y="333839"/>
                    <a:pt x="1413210" y="341316"/>
                    <a:pt x="1394389" y="341316"/>
                  </a:cubicBezTo>
                  <a:lnTo>
                    <a:pt x="70966" y="341316"/>
                  </a:lnTo>
                  <a:cubicBezTo>
                    <a:pt x="52145" y="341316"/>
                    <a:pt x="34094" y="333839"/>
                    <a:pt x="20785" y="320531"/>
                  </a:cubicBezTo>
                  <a:cubicBezTo>
                    <a:pt x="7477" y="307222"/>
                    <a:pt x="0" y="289171"/>
                    <a:pt x="0" y="270350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65355" cy="379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188818" y="3597401"/>
            <a:ext cx="5563769" cy="852163"/>
            <a:chOff x="0" y="0"/>
            <a:chExt cx="1465355" cy="2244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65355" cy="224438"/>
            </a:xfrm>
            <a:custGeom>
              <a:avLst/>
              <a:gdLst/>
              <a:ahLst/>
              <a:cxnLst/>
              <a:rect l="l" t="t" r="r" b="b"/>
              <a:pathLst>
                <a:path w="1465355" h="224438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153472"/>
                  </a:lnTo>
                  <a:cubicBezTo>
                    <a:pt x="1465355" y="172293"/>
                    <a:pt x="1457878" y="190344"/>
                    <a:pt x="1444569" y="203653"/>
                  </a:cubicBezTo>
                  <a:cubicBezTo>
                    <a:pt x="1431261" y="216961"/>
                    <a:pt x="1413210" y="224438"/>
                    <a:pt x="1394389" y="224438"/>
                  </a:cubicBezTo>
                  <a:lnTo>
                    <a:pt x="70966" y="224438"/>
                  </a:lnTo>
                  <a:cubicBezTo>
                    <a:pt x="52145" y="224438"/>
                    <a:pt x="34094" y="216961"/>
                    <a:pt x="20785" y="203653"/>
                  </a:cubicBezTo>
                  <a:cubicBezTo>
                    <a:pt x="7477" y="190344"/>
                    <a:pt x="0" y="172293"/>
                    <a:pt x="0" y="153472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65355" cy="2625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188818" y="4722690"/>
            <a:ext cx="5563769" cy="1205152"/>
            <a:chOff x="0" y="0"/>
            <a:chExt cx="1465355" cy="31740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65355" cy="317406"/>
            </a:xfrm>
            <a:custGeom>
              <a:avLst/>
              <a:gdLst/>
              <a:ahLst/>
              <a:cxnLst/>
              <a:rect l="l" t="t" r="r" b="b"/>
              <a:pathLst>
                <a:path w="1465355" h="317406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246440"/>
                  </a:lnTo>
                  <a:cubicBezTo>
                    <a:pt x="1465355" y="265262"/>
                    <a:pt x="1457878" y="283312"/>
                    <a:pt x="1444569" y="296621"/>
                  </a:cubicBezTo>
                  <a:cubicBezTo>
                    <a:pt x="1431261" y="309930"/>
                    <a:pt x="1413210" y="317406"/>
                    <a:pt x="1394389" y="317406"/>
                  </a:cubicBezTo>
                  <a:lnTo>
                    <a:pt x="70966" y="317406"/>
                  </a:lnTo>
                  <a:cubicBezTo>
                    <a:pt x="52145" y="317406"/>
                    <a:pt x="34094" y="309930"/>
                    <a:pt x="20785" y="296621"/>
                  </a:cubicBezTo>
                  <a:cubicBezTo>
                    <a:pt x="7477" y="283312"/>
                    <a:pt x="0" y="265262"/>
                    <a:pt x="0" y="246440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465355" cy="355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188818" y="6196611"/>
            <a:ext cx="5563769" cy="1150083"/>
            <a:chOff x="0" y="0"/>
            <a:chExt cx="1465355" cy="30290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65355" cy="302903"/>
            </a:xfrm>
            <a:custGeom>
              <a:avLst/>
              <a:gdLst/>
              <a:ahLst/>
              <a:cxnLst/>
              <a:rect l="l" t="t" r="r" b="b"/>
              <a:pathLst>
                <a:path w="1465355" h="302903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231937"/>
                  </a:lnTo>
                  <a:cubicBezTo>
                    <a:pt x="1465355" y="250758"/>
                    <a:pt x="1457878" y="268808"/>
                    <a:pt x="1444569" y="282117"/>
                  </a:cubicBezTo>
                  <a:cubicBezTo>
                    <a:pt x="1431261" y="295426"/>
                    <a:pt x="1413210" y="302903"/>
                    <a:pt x="1394389" y="302903"/>
                  </a:cubicBezTo>
                  <a:lnTo>
                    <a:pt x="70966" y="302903"/>
                  </a:lnTo>
                  <a:cubicBezTo>
                    <a:pt x="52145" y="302903"/>
                    <a:pt x="34094" y="295426"/>
                    <a:pt x="20785" y="282117"/>
                  </a:cubicBezTo>
                  <a:cubicBezTo>
                    <a:pt x="7477" y="268808"/>
                    <a:pt x="0" y="250758"/>
                    <a:pt x="0" y="231937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465355" cy="3410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384725" y="3326689"/>
            <a:ext cx="4657367" cy="1240707"/>
            <a:chOff x="0" y="0"/>
            <a:chExt cx="1226632" cy="32677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26632" cy="326771"/>
            </a:xfrm>
            <a:custGeom>
              <a:avLst/>
              <a:gdLst/>
              <a:ahLst/>
              <a:cxnLst/>
              <a:rect l="l" t="t" r="r" b="b"/>
              <a:pathLst>
                <a:path w="1226632" h="326771">
                  <a:moveTo>
                    <a:pt x="84777" y="0"/>
                  </a:moveTo>
                  <a:lnTo>
                    <a:pt x="1141855" y="0"/>
                  </a:lnTo>
                  <a:cubicBezTo>
                    <a:pt x="1188676" y="0"/>
                    <a:pt x="1226632" y="37956"/>
                    <a:pt x="1226632" y="84777"/>
                  </a:cubicBezTo>
                  <a:lnTo>
                    <a:pt x="1226632" y="241994"/>
                  </a:lnTo>
                  <a:cubicBezTo>
                    <a:pt x="1226632" y="288815"/>
                    <a:pt x="1188676" y="326771"/>
                    <a:pt x="1141855" y="326771"/>
                  </a:cubicBezTo>
                  <a:lnTo>
                    <a:pt x="84777" y="326771"/>
                  </a:lnTo>
                  <a:cubicBezTo>
                    <a:pt x="37956" y="326771"/>
                    <a:pt x="0" y="288815"/>
                    <a:pt x="0" y="241994"/>
                  </a:cubicBezTo>
                  <a:lnTo>
                    <a:pt x="0" y="84777"/>
                  </a:lnTo>
                  <a:cubicBezTo>
                    <a:pt x="0" y="37956"/>
                    <a:pt x="37956" y="0"/>
                    <a:pt x="84777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226632" cy="364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384725" y="5032209"/>
            <a:ext cx="4657367" cy="1180739"/>
            <a:chOff x="0" y="0"/>
            <a:chExt cx="1226632" cy="31097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26632" cy="310976"/>
            </a:xfrm>
            <a:custGeom>
              <a:avLst/>
              <a:gdLst/>
              <a:ahLst/>
              <a:cxnLst/>
              <a:rect l="l" t="t" r="r" b="b"/>
              <a:pathLst>
                <a:path w="1226632" h="310976">
                  <a:moveTo>
                    <a:pt x="84777" y="0"/>
                  </a:moveTo>
                  <a:lnTo>
                    <a:pt x="1141855" y="0"/>
                  </a:lnTo>
                  <a:cubicBezTo>
                    <a:pt x="1188676" y="0"/>
                    <a:pt x="1226632" y="37956"/>
                    <a:pt x="1226632" y="84777"/>
                  </a:cubicBezTo>
                  <a:lnTo>
                    <a:pt x="1226632" y="226199"/>
                  </a:lnTo>
                  <a:cubicBezTo>
                    <a:pt x="1226632" y="273020"/>
                    <a:pt x="1188676" y="310976"/>
                    <a:pt x="1141855" y="310976"/>
                  </a:cubicBezTo>
                  <a:lnTo>
                    <a:pt x="84777" y="310976"/>
                  </a:lnTo>
                  <a:cubicBezTo>
                    <a:pt x="37956" y="310976"/>
                    <a:pt x="0" y="273020"/>
                    <a:pt x="0" y="226199"/>
                  </a:cubicBezTo>
                  <a:lnTo>
                    <a:pt x="0" y="84777"/>
                  </a:lnTo>
                  <a:cubicBezTo>
                    <a:pt x="0" y="37956"/>
                    <a:pt x="37956" y="0"/>
                    <a:pt x="84777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226632" cy="349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26" name="AutoShape 26"/>
          <p:cNvSpPr/>
          <p:nvPr/>
        </p:nvSpPr>
        <p:spPr>
          <a:xfrm>
            <a:off x="6290729" y="4598202"/>
            <a:ext cx="76328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27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602345"/>
              </p:ext>
            </p:extLst>
          </p:nvPr>
        </p:nvGraphicFramePr>
        <p:xfrm>
          <a:off x="1996031" y="7634984"/>
          <a:ext cx="14525932" cy="2123697"/>
        </p:xfrm>
        <a:graphic>
          <a:graphicData uri="http://schemas.openxmlformats.org/drawingml/2006/table">
            <a:tbl>
              <a:tblPr/>
              <a:tblGrid>
                <a:gridCol w="36314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14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314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314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33617"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dirty="0" err="1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Aplicanți</a:t>
                      </a:r>
                      <a:r>
                        <a:rPr lang="en-US" sz="2299" dirty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/ </a:t>
                      </a:r>
                      <a:r>
                        <a:rPr lang="en-US" sz="2299" dirty="0" err="1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Parteneri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Termen de implementare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Buget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 err="1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Cofinanțare</a:t>
                      </a:r>
                      <a:r>
                        <a:rPr lang="en-US" sz="2000" dirty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</a:t>
                      </a:r>
                      <a:endParaRPr lang="en-US" sz="1100" dirty="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 dirty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149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APL de </a:t>
                      </a:r>
                      <a:r>
                        <a:rPr lang="en-US" sz="2000" dirty="0" err="1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nivelu</a:t>
                      </a:r>
                      <a:r>
                        <a:rPr lang="en-US" sz="2000" dirty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24 </a:t>
                      </a:r>
                      <a:r>
                        <a:rPr lang="en-US" sz="2000" dirty="0" err="1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luni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10 – 30 </a:t>
                      </a:r>
                      <a:r>
                        <a:rPr lang="en-US" sz="2000" dirty="0" err="1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mln</a:t>
                      </a:r>
                      <a:r>
                        <a:rPr lang="en-US" sz="2000" dirty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lei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 smtClean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Min 10%</a:t>
                      </a:r>
                      <a:endParaRPr lang="en-US" sz="2000" kern="1200" dirty="0">
                        <a:solidFill>
                          <a:srgbClr val="003F67"/>
                        </a:solidFill>
                        <a:latin typeface="Poppins Bold"/>
                        <a:ea typeface="Poppins Bold"/>
                        <a:cs typeface="Poppins Bold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Box 28"/>
          <p:cNvSpPr txBox="1"/>
          <p:nvPr/>
        </p:nvSpPr>
        <p:spPr>
          <a:xfrm>
            <a:off x="5052789" y="837802"/>
            <a:ext cx="8182421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E</a:t>
            </a:r>
            <a:r>
              <a:rPr lang="en-US" sz="5000" dirty="0" err="1" smtClean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ligibilitatea</a:t>
            </a:r>
            <a:r>
              <a:rPr lang="en-US" sz="5000" dirty="0" smtClean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000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proiectelor</a:t>
            </a:r>
            <a:endParaRPr lang="en-US" sz="5000" dirty="0">
              <a:solidFill>
                <a:srgbClr val="B6242A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7054013" y="2098399"/>
            <a:ext cx="5634955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Amenajarea zonelor de agrement/parcuri/alei/spații publice</a:t>
            </a:r>
          </a:p>
          <a:p>
            <a:pPr algn="ctr">
              <a:lnSpc>
                <a:spcPts val="3219"/>
              </a:lnSpc>
            </a:pPr>
            <a:endParaRPr lang="en-US" sz="22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188818" y="3807020"/>
            <a:ext cx="5563769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Amenajarea stațiilor/parcărilor</a:t>
            </a:r>
          </a:p>
          <a:p>
            <a:pPr algn="ctr">
              <a:lnSpc>
                <a:spcPts val="3080"/>
              </a:lnSpc>
            </a:pPr>
            <a:endParaRPr lang="en-US" sz="220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188818" y="4895025"/>
            <a:ext cx="5500150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Amenajarea complexelor multifuncționale, clădiri publice</a:t>
            </a:r>
          </a:p>
          <a:p>
            <a:pPr algn="ctr">
              <a:lnSpc>
                <a:spcPts val="3080"/>
              </a:lnSpc>
            </a:pPr>
            <a:endParaRPr lang="en-US" sz="220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7201577" y="6183374"/>
            <a:ext cx="5500150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Reprofilarea și dezvoltarea unor centre  de servicii, afaceri, cultură, comunicare, media, educație</a:t>
            </a:r>
          </a:p>
          <a:p>
            <a:pPr algn="ctr">
              <a:lnSpc>
                <a:spcPts val="2940"/>
              </a:lnSpc>
            </a:pPr>
            <a:endParaRPr lang="en-US" sz="2100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3200844" y="3558440"/>
            <a:ext cx="4987029" cy="1334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Nr de zone de recreere la scară mare/ complexe sportive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2379"/>
              </a:lnSpc>
            </a:pPr>
            <a:endParaRPr lang="en-US" sz="19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3510380" y="5105400"/>
            <a:ext cx="4425108" cy="925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Nr de curți ale blocurilor de locuințe amenajate;</a:t>
            </a:r>
          </a:p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Nr de stații de transport amenajate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0728" y="169462"/>
            <a:ext cx="4022432" cy="1243602"/>
          </a:xfrm>
          <a:custGeom>
            <a:avLst/>
            <a:gdLst/>
            <a:ahLst/>
            <a:cxnLst/>
            <a:rect l="l" t="t" r="r" b="b"/>
            <a:pathLst>
              <a:path w="4022432" h="1243602">
                <a:moveTo>
                  <a:pt x="0" y="0"/>
                </a:moveTo>
                <a:lnTo>
                  <a:pt x="4022431" y="0"/>
                </a:lnTo>
                <a:lnTo>
                  <a:pt x="4022431" y="1243602"/>
                </a:lnTo>
                <a:lnTo>
                  <a:pt x="0" y="124360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62799" y="169462"/>
            <a:ext cx="3779293" cy="1030963"/>
          </a:xfrm>
          <a:custGeom>
            <a:avLst/>
            <a:gdLst/>
            <a:ahLst/>
            <a:cxnLst/>
            <a:rect l="l" t="t" r="r" b="b"/>
            <a:pathLst>
              <a:path w="3779293" h="1030963">
                <a:moveTo>
                  <a:pt x="0" y="0"/>
                </a:moveTo>
                <a:lnTo>
                  <a:pt x="3779293" y="0"/>
                </a:lnTo>
                <a:lnTo>
                  <a:pt x="3779293" y="1030963"/>
                </a:lnTo>
                <a:lnTo>
                  <a:pt x="0" y="103096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85518" y="4013718"/>
            <a:ext cx="5755333" cy="1378224"/>
            <a:chOff x="0" y="0"/>
            <a:chExt cx="1515808" cy="3629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15808" cy="362989"/>
            </a:xfrm>
            <a:custGeom>
              <a:avLst/>
              <a:gdLst/>
              <a:ahLst/>
              <a:cxnLst/>
              <a:rect l="l" t="t" r="r" b="b"/>
              <a:pathLst>
                <a:path w="1515808" h="362989">
                  <a:moveTo>
                    <a:pt x="68604" y="0"/>
                  </a:moveTo>
                  <a:lnTo>
                    <a:pt x="1447204" y="0"/>
                  </a:lnTo>
                  <a:cubicBezTo>
                    <a:pt x="1485093" y="0"/>
                    <a:pt x="1515808" y="30715"/>
                    <a:pt x="1515808" y="68604"/>
                  </a:cubicBezTo>
                  <a:lnTo>
                    <a:pt x="1515808" y="294385"/>
                  </a:lnTo>
                  <a:cubicBezTo>
                    <a:pt x="1515808" y="332274"/>
                    <a:pt x="1485093" y="362989"/>
                    <a:pt x="1447204" y="362989"/>
                  </a:cubicBezTo>
                  <a:lnTo>
                    <a:pt x="68604" y="362989"/>
                  </a:lnTo>
                  <a:cubicBezTo>
                    <a:pt x="50409" y="362989"/>
                    <a:pt x="32959" y="355761"/>
                    <a:pt x="20094" y="342895"/>
                  </a:cubicBezTo>
                  <a:cubicBezTo>
                    <a:pt x="7228" y="330030"/>
                    <a:pt x="0" y="312580"/>
                    <a:pt x="0" y="294385"/>
                  </a:cubicBezTo>
                  <a:lnTo>
                    <a:pt x="0" y="68604"/>
                  </a:lnTo>
                  <a:cubicBezTo>
                    <a:pt x="0" y="30715"/>
                    <a:pt x="30715" y="0"/>
                    <a:pt x="68604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515808" cy="4010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03451" y="4227986"/>
            <a:ext cx="5919467" cy="242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Măsura 3.1</a:t>
            </a:r>
            <a:r>
              <a:rPr lang="en-US" sz="26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Aprovizionarea cu apă și sanitație</a:t>
            </a:r>
          </a:p>
          <a:p>
            <a:pPr algn="ctr">
              <a:lnSpc>
                <a:spcPts val="3639"/>
              </a:lnSpc>
            </a:pPr>
            <a:endParaRPr lang="en-US" sz="26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199"/>
              </a:lnSpc>
            </a:pPr>
            <a:endParaRPr lang="en-US" sz="26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4199"/>
              </a:lnSpc>
            </a:pPr>
            <a:endParaRPr lang="en-US" sz="26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6965515" y="2874913"/>
            <a:ext cx="5563769" cy="1295934"/>
            <a:chOff x="0" y="0"/>
            <a:chExt cx="1465355" cy="3413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65355" cy="341316"/>
            </a:xfrm>
            <a:custGeom>
              <a:avLst/>
              <a:gdLst/>
              <a:ahLst/>
              <a:cxnLst/>
              <a:rect l="l" t="t" r="r" b="b"/>
              <a:pathLst>
                <a:path w="1465355" h="341316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270350"/>
                  </a:lnTo>
                  <a:cubicBezTo>
                    <a:pt x="1465355" y="289171"/>
                    <a:pt x="1457878" y="307222"/>
                    <a:pt x="1444569" y="320531"/>
                  </a:cubicBezTo>
                  <a:cubicBezTo>
                    <a:pt x="1431261" y="333839"/>
                    <a:pt x="1413210" y="341316"/>
                    <a:pt x="1394389" y="341316"/>
                  </a:cubicBezTo>
                  <a:lnTo>
                    <a:pt x="70966" y="341316"/>
                  </a:lnTo>
                  <a:cubicBezTo>
                    <a:pt x="52145" y="341316"/>
                    <a:pt x="34094" y="333839"/>
                    <a:pt x="20785" y="320531"/>
                  </a:cubicBezTo>
                  <a:cubicBezTo>
                    <a:pt x="7477" y="307222"/>
                    <a:pt x="0" y="289171"/>
                    <a:pt x="0" y="270350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65355" cy="3794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041715" y="5198334"/>
            <a:ext cx="5563769" cy="1265022"/>
            <a:chOff x="0" y="0"/>
            <a:chExt cx="1465355" cy="3331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65355" cy="333174"/>
            </a:xfrm>
            <a:custGeom>
              <a:avLst/>
              <a:gdLst/>
              <a:ahLst/>
              <a:cxnLst/>
              <a:rect l="l" t="t" r="r" b="b"/>
              <a:pathLst>
                <a:path w="1465355" h="333174">
                  <a:moveTo>
                    <a:pt x="70966" y="0"/>
                  </a:moveTo>
                  <a:lnTo>
                    <a:pt x="1394389" y="0"/>
                  </a:lnTo>
                  <a:cubicBezTo>
                    <a:pt x="1413210" y="0"/>
                    <a:pt x="1431261" y="7477"/>
                    <a:pt x="1444569" y="20785"/>
                  </a:cubicBezTo>
                  <a:cubicBezTo>
                    <a:pt x="1457878" y="34094"/>
                    <a:pt x="1465355" y="52145"/>
                    <a:pt x="1465355" y="70966"/>
                  </a:cubicBezTo>
                  <a:lnTo>
                    <a:pt x="1465355" y="262209"/>
                  </a:lnTo>
                  <a:cubicBezTo>
                    <a:pt x="1465355" y="281030"/>
                    <a:pt x="1457878" y="299080"/>
                    <a:pt x="1444569" y="312389"/>
                  </a:cubicBezTo>
                  <a:cubicBezTo>
                    <a:pt x="1431261" y="325698"/>
                    <a:pt x="1413210" y="333174"/>
                    <a:pt x="1394389" y="333174"/>
                  </a:cubicBezTo>
                  <a:lnTo>
                    <a:pt x="70966" y="333174"/>
                  </a:lnTo>
                  <a:cubicBezTo>
                    <a:pt x="52145" y="333174"/>
                    <a:pt x="34094" y="325698"/>
                    <a:pt x="20785" y="312389"/>
                  </a:cubicBezTo>
                  <a:cubicBezTo>
                    <a:pt x="7477" y="299080"/>
                    <a:pt x="0" y="281030"/>
                    <a:pt x="0" y="262209"/>
                  </a:cubicBezTo>
                  <a:lnTo>
                    <a:pt x="0" y="70966"/>
                  </a:lnTo>
                  <a:cubicBezTo>
                    <a:pt x="0" y="52145"/>
                    <a:pt x="7477" y="34094"/>
                    <a:pt x="20785" y="20785"/>
                  </a:cubicBezTo>
                  <a:cubicBezTo>
                    <a:pt x="34094" y="7477"/>
                    <a:pt x="52145" y="0"/>
                    <a:pt x="7096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465355" cy="3712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138883" y="3110221"/>
            <a:ext cx="4903209" cy="1342875"/>
            <a:chOff x="0" y="0"/>
            <a:chExt cx="1291380" cy="35367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91380" cy="353679"/>
            </a:xfrm>
            <a:custGeom>
              <a:avLst/>
              <a:gdLst/>
              <a:ahLst/>
              <a:cxnLst/>
              <a:rect l="l" t="t" r="r" b="b"/>
              <a:pathLst>
                <a:path w="1291380" h="353679">
                  <a:moveTo>
                    <a:pt x="80526" y="0"/>
                  </a:moveTo>
                  <a:lnTo>
                    <a:pt x="1210854" y="0"/>
                  </a:lnTo>
                  <a:cubicBezTo>
                    <a:pt x="1255327" y="0"/>
                    <a:pt x="1291380" y="36053"/>
                    <a:pt x="1291380" y="80526"/>
                  </a:cubicBezTo>
                  <a:lnTo>
                    <a:pt x="1291380" y="273153"/>
                  </a:lnTo>
                  <a:cubicBezTo>
                    <a:pt x="1291380" y="294509"/>
                    <a:pt x="1282896" y="314992"/>
                    <a:pt x="1267794" y="330093"/>
                  </a:cubicBezTo>
                  <a:cubicBezTo>
                    <a:pt x="1252693" y="345195"/>
                    <a:pt x="1232211" y="353679"/>
                    <a:pt x="1210854" y="353679"/>
                  </a:cubicBezTo>
                  <a:lnTo>
                    <a:pt x="80526" y="353679"/>
                  </a:lnTo>
                  <a:cubicBezTo>
                    <a:pt x="36053" y="353679"/>
                    <a:pt x="0" y="317626"/>
                    <a:pt x="0" y="273153"/>
                  </a:cubicBezTo>
                  <a:lnTo>
                    <a:pt x="0" y="80526"/>
                  </a:lnTo>
                  <a:cubicBezTo>
                    <a:pt x="0" y="36053"/>
                    <a:pt x="36053" y="0"/>
                    <a:pt x="8052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291380" cy="3917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138883" y="4917909"/>
            <a:ext cx="4903209" cy="1180739"/>
            <a:chOff x="0" y="0"/>
            <a:chExt cx="1291380" cy="31097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91380" cy="310976"/>
            </a:xfrm>
            <a:custGeom>
              <a:avLst/>
              <a:gdLst/>
              <a:ahLst/>
              <a:cxnLst/>
              <a:rect l="l" t="t" r="r" b="b"/>
              <a:pathLst>
                <a:path w="1291380" h="310976">
                  <a:moveTo>
                    <a:pt x="80526" y="0"/>
                  </a:moveTo>
                  <a:lnTo>
                    <a:pt x="1210854" y="0"/>
                  </a:lnTo>
                  <a:cubicBezTo>
                    <a:pt x="1255327" y="0"/>
                    <a:pt x="1291380" y="36053"/>
                    <a:pt x="1291380" y="80526"/>
                  </a:cubicBezTo>
                  <a:lnTo>
                    <a:pt x="1291380" y="230450"/>
                  </a:lnTo>
                  <a:cubicBezTo>
                    <a:pt x="1291380" y="274924"/>
                    <a:pt x="1255327" y="310976"/>
                    <a:pt x="1210854" y="310976"/>
                  </a:cubicBezTo>
                  <a:lnTo>
                    <a:pt x="80526" y="310976"/>
                  </a:lnTo>
                  <a:cubicBezTo>
                    <a:pt x="59169" y="310976"/>
                    <a:pt x="38687" y="302492"/>
                    <a:pt x="23586" y="287391"/>
                  </a:cubicBezTo>
                  <a:cubicBezTo>
                    <a:pt x="8484" y="272289"/>
                    <a:pt x="0" y="251807"/>
                    <a:pt x="0" y="230450"/>
                  </a:cubicBezTo>
                  <a:lnTo>
                    <a:pt x="0" y="80526"/>
                  </a:lnTo>
                  <a:cubicBezTo>
                    <a:pt x="0" y="36053"/>
                    <a:pt x="36053" y="0"/>
                    <a:pt x="80526" y="0"/>
                  </a:cubicBezTo>
                  <a:close/>
                </a:path>
              </a:pathLst>
            </a:custGeom>
            <a:solidFill>
              <a:srgbClr val="D9D9D9">
                <a:alpha val="49804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291380" cy="3490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17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6319304" y="4693304"/>
            <a:ext cx="76328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aphicFrame>
        <p:nvGraphicFramePr>
          <p:cNvPr id="21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2646"/>
              </p:ext>
            </p:extLst>
          </p:nvPr>
        </p:nvGraphicFramePr>
        <p:xfrm>
          <a:off x="1996031" y="7634984"/>
          <a:ext cx="14525932" cy="2123697"/>
        </p:xfrm>
        <a:graphic>
          <a:graphicData uri="http://schemas.openxmlformats.org/drawingml/2006/table">
            <a:tbl>
              <a:tblPr/>
              <a:tblGrid>
                <a:gridCol w="36314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14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314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314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33617">
                <a:tc>
                  <a:txBody>
                    <a:bodyPr/>
                    <a:lstStyle/>
                    <a:p>
                      <a:pPr algn="ctr">
                        <a:lnSpc>
                          <a:spcPts val="3219"/>
                        </a:lnSpc>
                        <a:defRPr/>
                      </a:pPr>
                      <a:r>
                        <a:rPr lang="en-US" sz="2299" dirty="0" err="1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Aplicanți</a:t>
                      </a:r>
                      <a:r>
                        <a:rPr lang="en-US" sz="2299" dirty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/ </a:t>
                      </a:r>
                      <a:r>
                        <a:rPr lang="en-US" sz="2299" dirty="0" err="1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Parteneri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Termen de implementare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Buget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Cofinanțare 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 </a:t>
                      </a: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1497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APL de nivelu I și II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36 luni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20 – 60 mln lei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dirty="0" smtClean="0">
                          <a:solidFill>
                            <a:srgbClr val="003F67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Min 10% 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F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2"/>
          <p:cNvSpPr txBox="1"/>
          <p:nvPr/>
        </p:nvSpPr>
        <p:spPr>
          <a:xfrm>
            <a:off x="4782383" y="1201699"/>
            <a:ext cx="8182421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E</a:t>
            </a:r>
            <a:r>
              <a:rPr lang="en-US" sz="5000" dirty="0" err="1" smtClean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ligibilitatea</a:t>
            </a:r>
            <a:r>
              <a:rPr lang="en-US" sz="5000" dirty="0" smtClean="0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5000" dirty="0" err="1">
                <a:solidFill>
                  <a:srgbClr val="B6242A"/>
                </a:solidFill>
                <a:latin typeface="Poppins Bold"/>
                <a:ea typeface="Poppins Bold"/>
                <a:cs typeface="Poppins Bold"/>
                <a:sym typeface="Poppins Bold"/>
              </a:rPr>
              <a:t>proiectelor</a:t>
            </a:r>
            <a:endParaRPr lang="en-US" sz="5000" dirty="0">
              <a:solidFill>
                <a:srgbClr val="B6242A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830709" y="3048167"/>
            <a:ext cx="5634955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Construcția sistemelor de canalizare</a:t>
            </a:r>
          </a:p>
          <a:p>
            <a:pPr algn="ctr">
              <a:lnSpc>
                <a:spcPts val="3499"/>
              </a:lnSpc>
            </a:pPr>
            <a:endParaRPr lang="en-US" sz="24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003615" y="5386705"/>
            <a:ext cx="5500150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Construcția sistemelor de apeduct</a:t>
            </a:r>
          </a:p>
          <a:p>
            <a:pPr algn="ctr">
              <a:lnSpc>
                <a:spcPts val="3499"/>
              </a:lnSpc>
            </a:pPr>
            <a:endParaRPr lang="en-US" sz="24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031389" y="3314534"/>
            <a:ext cx="5118198" cy="157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Km de rețele de apeduct/canalizare;</a:t>
            </a:r>
          </a:p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Nr stații de tratare/pompare/epurare a apei;</a:t>
            </a:r>
          </a:p>
          <a:p>
            <a:pPr algn="ctr">
              <a:lnSpc>
                <a:spcPts val="2799"/>
              </a:lnSpc>
            </a:pPr>
            <a:endParaRPr lang="en-US" sz="17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2379"/>
              </a:lnSpc>
            </a:pPr>
            <a:endParaRPr lang="en-US" sz="17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396058" y="5038725"/>
            <a:ext cx="4425108" cy="124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 Nr castele de apă construite;</a:t>
            </a:r>
          </a:p>
          <a:p>
            <a:pPr algn="ctr">
              <a:lnSpc>
                <a:spcPts val="2519"/>
              </a:lnSpc>
            </a:pPr>
            <a:r>
              <a:rPr lang="en-US" sz="1799">
                <a:solidFill>
                  <a:srgbClr val="003F67"/>
                </a:solidFill>
                <a:latin typeface="Poppins Bold"/>
                <a:ea typeface="Poppins Bold"/>
                <a:cs typeface="Poppins Bold"/>
                <a:sym typeface="Poppins Bold"/>
              </a:rPr>
              <a:t>Nr rezervoare de apă  construite/reabilitate; </a:t>
            </a:r>
          </a:p>
          <a:p>
            <a:pPr algn="ctr">
              <a:lnSpc>
                <a:spcPts val="2519"/>
              </a:lnSpc>
            </a:pPr>
            <a:endParaRPr lang="en-US" sz="1799">
              <a:solidFill>
                <a:srgbClr val="003F6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041715" y="7045523"/>
            <a:ext cx="11184072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57"/>
              </a:lnSpc>
              <a:spcBef>
                <a:spcPct val="0"/>
              </a:spcBef>
            </a:pPr>
            <a:r>
              <a:rPr lang="en-US" sz="2800" dirty="0">
                <a:solidFill>
                  <a:srgbClr val="EB0706"/>
                </a:solidFill>
                <a:latin typeface="Poppins Bold"/>
                <a:ea typeface="Poppins Bold"/>
                <a:cs typeface="Poppins Bold"/>
                <a:sym typeface="Poppins Bold"/>
              </a:rPr>
              <a:t>*</a:t>
            </a:r>
            <a:r>
              <a:rPr lang="en-US" sz="2800" dirty="0" err="1">
                <a:solidFill>
                  <a:srgbClr val="EB0706"/>
                </a:solidFill>
                <a:latin typeface="Poppins Bold"/>
                <a:ea typeface="Poppins Bold"/>
                <a:cs typeface="Poppins Bold"/>
                <a:sym typeface="Poppins Bold"/>
              </a:rPr>
              <a:t>Proiecte</a:t>
            </a:r>
            <a:r>
              <a:rPr lang="en-US" sz="2800" dirty="0">
                <a:solidFill>
                  <a:srgbClr val="EB0706"/>
                </a:solidFill>
                <a:latin typeface="Poppins Bold"/>
                <a:ea typeface="Poppins Bold"/>
                <a:cs typeface="Poppins Bold"/>
                <a:sym typeface="Poppins Bold"/>
              </a:rPr>
              <a:t> cu </a:t>
            </a:r>
            <a:r>
              <a:rPr lang="en-US" sz="2800" dirty="0" err="1">
                <a:solidFill>
                  <a:srgbClr val="EB0706"/>
                </a:solidFill>
                <a:latin typeface="Poppins Bold"/>
                <a:ea typeface="Poppins Bold"/>
                <a:cs typeface="Poppins Bold"/>
                <a:sym typeface="Poppins Bold"/>
              </a:rPr>
              <a:t>sursa</a:t>
            </a:r>
            <a:r>
              <a:rPr lang="en-US" sz="2800" dirty="0">
                <a:solidFill>
                  <a:srgbClr val="EB0706"/>
                </a:solidFill>
                <a:latin typeface="Poppins Bold"/>
                <a:ea typeface="Poppins Bold"/>
                <a:cs typeface="Poppins Bold"/>
                <a:sym typeface="Poppins Bold"/>
              </a:rPr>
              <a:t> din ape </a:t>
            </a:r>
            <a:r>
              <a:rPr lang="en-US" sz="2800" dirty="0" err="1">
                <a:solidFill>
                  <a:srgbClr val="EB0706"/>
                </a:solidFill>
                <a:latin typeface="Poppins Bold"/>
                <a:ea typeface="Poppins Bold"/>
                <a:cs typeface="Poppins Bold"/>
                <a:sym typeface="Poppins Bold"/>
              </a:rPr>
              <a:t>subterane</a:t>
            </a:r>
            <a:r>
              <a:rPr lang="en-US" sz="2800" dirty="0">
                <a:solidFill>
                  <a:srgbClr val="EB0706"/>
                </a:solidFill>
                <a:latin typeface="Poppins Bold"/>
                <a:ea typeface="Poppins Bold"/>
                <a:cs typeface="Poppins Bold"/>
                <a:sym typeface="Poppins Bold"/>
              </a:rPr>
              <a:t> nu </a:t>
            </a:r>
            <a:r>
              <a:rPr lang="en-US" sz="2800" dirty="0" err="1">
                <a:solidFill>
                  <a:srgbClr val="EB0706"/>
                </a:solidFill>
                <a:latin typeface="Poppins Bold"/>
                <a:ea typeface="Poppins Bold"/>
                <a:cs typeface="Poppins Bold"/>
                <a:sym typeface="Poppins Bold"/>
              </a:rPr>
              <a:t>vor</a:t>
            </a:r>
            <a:r>
              <a:rPr lang="en-US" sz="2800" dirty="0">
                <a:solidFill>
                  <a:srgbClr val="EB0706"/>
                </a:solidFill>
                <a:latin typeface="Poppins Bold"/>
                <a:ea typeface="Poppins Bold"/>
                <a:cs typeface="Poppins Bold"/>
                <a:sym typeface="Poppins Bold"/>
              </a:rPr>
              <a:t> fi </a:t>
            </a:r>
            <a:r>
              <a:rPr lang="en-US" sz="2800" dirty="0" err="1">
                <a:solidFill>
                  <a:srgbClr val="EB0706"/>
                </a:solidFill>
                <a:latin typeface="Poppins Bold"/>
                <a:ea typeface="Poppins Bold"/>
                <a:cs typeface="Poppins Bold"/>
                <a:sym typeface="Poppins Bold"/>
              </a:rPr>
              <a:t>admise</a:t>
            </a:r>
            <a:r>
              <a:rPr lang="en-US" sz="2800" dirty="0">
                <a:solidFill>
                  <a:srgbClr val="EB0706"/>
                </a:solidFill>
                <a:latin typeface="Poppins Bold"/>
                <a:ea typeface="Poppins Bold"/>
                <a:cs typeface="Poppins Bold"/>
                <a:sym typeface="Poppins Bold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843</Words>
  <Application>Microsoft Office PowerPoint</Application>
  <PresentationFormat>Custom</PresentationFormat>
  <Paragraphs>185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Canva Sans Bold</vt:lpstr>
      <vt:lpstr>Inter Bold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a Rolul ADRC - CRD Centru</dc:title>
  <dc:creator>User</dc:creator>
  <cp:lastModifiedBy>Пользователь Windows</cp:lastModifiedBy>
  <cp:revision>25</cp:revision>
  <cp:lastPrinted>2024-07-08T06:46:31Z</cp:lastPrinted>
  <dcterms:created xsi:type="dcterms:W3CDTF">2006-08-16T00:00:00Z</dcterms:created>
  <dcterms:modified xsi:type="dcterms:W3CDTF">2024-07-10T05:20:24Z</dcterms:modified>
  <dc:identifier>DAGJrZ7RXiE</dc:identifier>
</cp:coreProperties>
</file>