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8288000" cy="10287000"/>
  <p:notesSz cx="6797675" cy="99282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va Sans Bold" panose="020B0604020202020204" charset="0"/>
      <p:regular r:id="rId25"/>
    </p:embeddedFont>
    <p:embeddedFont>
      <p:font typeface="Inter Bold" panose="020B0604020202020204" charset="0"/>
      <p:regular r:id="rId26"/>
    </p:embeddedFont>
    <p:embeddedFont>
      <p:font typeface="Poppins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83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9D31-639A-4C1B-B058-39BC7821061B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8D1D-CFBC-4125-87E1-242C8AE09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9.svg"/><Relationship Id="rId4" Type="http://schemas.openxmlformats.org/officeDocument/2006/relationships/image" Target="../media/image11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rdp.midr.gov.m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4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54.svg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63421" y="464957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1000" y="19050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44502" y="3268367"/>
            <a:ext cx="16352898" cy="434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en-US" sz="7314" u="sng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GHID DE APLICARE</a:t>
            </a:r>
          </a:p>
          <a:p>
            <a:pPr algn="ctr">
              <a:lnSpc>
                <a:spcPts val="11337"/>
              </a:lnSpc>
            </a:pP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Apelul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competitiv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selectare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dezvoltare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regională</a:t>
            </a:r>
            <a:endParaRPr lang="en-US" sz="7314" spc="-256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36366" y="8921813"/>
            <a:ext cx="4325700" cy="68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en-US" sz="4566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ediția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65" y="122227"/>
            <a:ext cx="3939089" cy="1217835"/>
          </a:xfrm>
          <a:custGeom>
            <a:avLst/>
            <a:gdLst/>
            <a:ahLst/>
            <a:cxnLst/>
            <a:rect l="l" t="t" r="r" b="b"/>
            <a:pathLst>
              <a:path w="3939089" h="1217835">
                <a:moveTo>
                  <a:pt x="0" y="0"/>
                </a:moveTo>
                <a:lnTo>
                  <a:pt x="3939088" y="0"/>
                </a:lnTo>
                <a:lnTo>
                  <a:pt x="3939088" y="1217835"/>
                </a:lnTo>
                <a:lnTo>
                  <a:pt x="0" y="1217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20251" y="122227"/>
            <a:ext cx="3858909" cy="1052682"/>
          </a:xfrm>
          <a:custGeom>
            <a:avLst/>
            <a:gdLst/>
            <a:ahLst/>
            <a:cxnLst/>
            <a:rect l="l" t="t" r="r" b="b"/>
            <a:pathLst>
              <a:path w="3858909" h="1052682">
                <a:moveTo>
                  <a:pt x="0" y="0"/>
                </a:moveTo>
                <a:lnTo>
                  <a:pt x="3858909" y="0"/>
                </a:lnTo>
                <a:lnTo>
                  <a:pt x="3858909" y="1052681"/>
                </a:lnTo>
                <a:lnTo>
                  <a:pt x="0" y="10526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48983" y="3220717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3"/>
                </a:lnTo>
                <a:lnTo>
                  <a:pt x="0" y="994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-4213" r="-421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48983" y="4878807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3"/>
                </a:lnTo>
                <a:lnTo>
                  <a:pt x="0" y="994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-4213" r="-421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48983" y="6592645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3"/>
                </a:lnTo>
                <a:lnTo>
                  <a:pt x="0" y="994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 l="-4213" r="-421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48983" y="8287434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2"/>
                </a:lnTo>
                <a:lnTo>
                  <a:pt x="0" y="994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-4213" r="-421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70802" y="1552668"/>
            <a:ext cx="10746135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Impactul regional al proiectelor (criterii)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2923" y="3053807"/>
            <a:ext cx="3828531" cy="6367482"/>
            <a:chOff x="0" y="0"/>
            <a:chExt cx="5104707" cy="848997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104707" cy="1751019"/>
              <a:chOff x="0" y="0"/>
              <a:chExt cx="1008337" cy="3458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2246319"/>
              <a:ext cx="5104707" cy="1751019"/>
              <a:chOff x="0" y="0"/>
              <a:chExt cx="1008337" cy="3458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4492638"/>
              <a:ext cx="5104707" cy="1751019"/>
              <a:chOff x="0" y="0"/>
              <a:chExt cx="1008337" cy="3458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6738957"/>
              <a:ext cx="5104707" cy="1751019"/>
              <a:chOff x="0" y="0"/>
              <a:chExt cx="1008337" cy="3458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363947" y="3044282"/>
            <a:ext cx="3669021" cy="1313264"/>
            <a:chOff x="0" y="0"/>
            <a:chExt cx="966327" cy="3458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363947" y="4729021"/>
            <a:ext cx="3669021" cy="1313264"/>
            <a:chOff x="0" y="0"/>
            <a:chExt cx="966327" cy="3458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363947" y="6413761"/>
            <a:ext cx="5759843" cy="1313264"/>
            <a:chOff x="0" y="0"/>
            <a:chExt cx="1516996" cy="3458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16996" cy="345880"/>
            </a:xfrm>
            <a:custGeom>
              <a:avLst/>
              <a:gdLst/>
              <a:ahLst/>
              <a:cxnLst/>
              <a:rect l="l" t="t" r="r" b="b"/>
              <a:pathLst>
                <a:path w="1516996" h="345880">
                  <a:moveTo>
                    <a:pt x="68550" y="0"/>
                  </a:moveTo>
                  <a:lnTo>
                    <a:pt x="1448446" y="0"/>
                  </a:lnTo>
                  <a:cubicBezTo>
                    <a:pt x="1466626" y="0"/>
                    <a:pt x="1484062" y="7222"/>
                    <a:pt x="1496918" y="20078"/>
                  </a:cubicBezTo>
                  <a:cubicBezTo>
                    <a:pt x="1509773" y="32934"/>
                    <a:pt x="1516996" y="50369"/>
                    <a:pt x="1516996" y="68550"/>
                  </a:cubicBezTo>
                  <a:lnTo>
                    <a:pt x="1516996" y="277330"/>
                  </a:lnTo>
                  <a:cubicBezTo>
                    <a:pt x="1516996" y="295511"/>
                    <a:pt x="1509773" y="312947"/>
                    <a:pt x="1496918" y="325802"/>
                  </a:cubicBezTo>
                  <a:cubicBezTo>
                    <a:pt x="1484062" y="338658"/>
                    <a:pt x="1466626" y="345880"/>
                    <a:pt x="1448446" y="345880"/>
                  </a:cubicBezTo>
                  <a:lnTo>
                    <a:pt x="68550" y="345880"/>
                  </a:lnTo>
                  <a:cubicBezTo>
                    <a:pt x="50369" y="345880"/>
                    <a:pt x="32934" y="338658"/>
                    <a:pt x="20078" y="325802"/>
                  </a:cubicBezTo>
                  <a:cubicBezTo>
                    <a:pt x="7222" y="312947"/>
                    <a:pt x="0" y="295511"/>
                    <a:pt x="0" y="277330"/>
                  </a:cubicBezTo>
                  <a:lnTo>
                    <a:pt x="0" y="68550"/>
                  </a:lnTo>
                  <a:cubicBezTo>
                    <a:pt x="0" y="50369"/>
                    <a:pt x="7222" y="32934"/>
                    <a:pt x="20078" y="20078"/>
                  </a:cubicBezTo>
                  <a:cubicBezTo>
                    <a:pt x="32934" y="7222"/>
                    <a:pt x="50369" y="0"/>
                    <a:pt x="68550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16996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363947" y="8098500"/>
            <a:ext cx="11539600" cy="1313264"/>
            <a:chOff x="0" y="0"/>
            <a:chExt cx="3039236" cy="3458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39236" cy="345880"/>
            </a:xfrm>
            <a:custGeom>
              <a:avLst/>
              <a:gdLst/>
              <a:ahLst/>
              <a:cxnLst/>
              <a:rect l="l" t="t" r="r" b="b"/>
              <a:pathLst>
                <a:path w="3039236" h="345880">
                  <a:moveTo>
                    <a:pt x="34216" y="0"/>
                  </a:moveTo>
                  <a:lnTo>
                    <a:pt x="3005020" y="0"/>
                  </a:lnTo>
                  <a:cubicBezTo>
                    <a:pt x="3023917" y="0"/>
                    <a:pt x="3039236" y="15319"/>
                    <a:pt x="3039236" y="34216"/>
                  </a:cubicBezTo>
                  <a:lnTo>
                    <a:pt x="3039236" y="311664"/>
                  </a:lnTo>
                  <a:cubicBezTo>
                    <a:pt x="3039236" y="330561"/>
                    <a:pt x="3023917" y="345880"/>
                    <a:pt x="3005020" y="345880"/>
                  </a:cubicBezTo>
                  <a:lnTo>
                    <a:pt x="34216" y="345880"/>
                  </a:lnTo>
                  <a:cubicBezTo>
                    <a:pt x="15319" y="345880"/>
                    <a:pt x="0" y="330561"/>
                    <a:pt x="0" y="311664"/>
                  </a:cubicBezTo>
                  <a:lnTo>
                    <a:pt x="0" y="34216"/>
                  </a:lnTo>
                  <a:cubicBezTo>
                    <a:pt x="0" y="15319"/>
                    <a:pt x="15319" y="0"/>
                    <a:pt x="34216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039236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289280" y="3076661"/>
            <a:ext cx="3669021" cy="1313264"/>
            <a:chOff x="0" y="0"/>
            <a:chExt cx="966327" cy="3458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289280" y="4761400"/>
            <a:ext cx="3669021" cy="1313264"/>
            <a:chOff x="0" y="0"/>
            <a:chExt cx="966327" cy="3458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234526" y="3076661"/>
            <a:ext cx="3669021" cy="1313264"/>
            <a:chOff x="0" y="0"/>
            <a:chExt cx="966327" cy="3458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234526" y="4761400"/>
            <a:ext cx="3669021" cy="1313264"/>
            <a:chOff x="0" y="0"/>
            <a:chExt cx="966327" cy="34588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-628792" y="3421171"/>
            <a:ext cx="5668564" cy="209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1.1</a:t>
            </a:r>
            <a:r>
              <a:rPr lang="en-US" sz="33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-789214" y="5076825"/>
            <a:ext cx="5919467" cy="209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1.3</a:t>
            </a:r>
            <a:r>
              <a:rPr lang="en-US" sz="33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-754244" y="6756464"/>
            <a:ext cx="5919467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2.3</a:t>
            </a:r>
            <a:r>
              <a:rPr lang="en-US" sz="32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-744719" y="8444538"/>
            <a:ext cx="5919467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3.1</a:t>
            </a:r>
            <a:r>
              <a:rPr lang="en-US" sz="32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476898" y="3072187"/>
            <a:ext cx="3443120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Serviciile create pot acoperi cel puțin 2 raioane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442544" y="3091237"/>
            <a:ext cx="3443120" cy="1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Rata de ocupare cu rezidenți este de cel mult 60%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4320251" y="3255010"/>
            <a:ext cx="3443120" cy="82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Proximitatea cu căile de transport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76898" y="4772181"/>
            <a:ext cx="3443120" cy="1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Serviciile create pot acoperi cel puțin 3 raioane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0423494" y="4966797"/>
            <a:ext cx="3443120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Proximitatea față de căile de transport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4272626" y="4920771"/>
            <a:ext cx="3557420" cy="147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3"/>
              </a:lnSpc>
            </a:pPr>
            <a:r>
              <a:rPr lang="en-US" sz="20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Obiectivul vizat este sau va fi introdus într-un circuit turistic</a:t>
            </a:r>
          </a:p>
          <a:p>
            <a:pPr algn="ctr">
              <a:lnSpc>
                <a:spcPts val="2933"/>
              </a:lnSpc>
            </a:pPr>
            <a:endParaRPr lang="en-US" sz="20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6476898" y="6601094"/>
            <a:ext cx="5358763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Acțiunile sunt concentrate pe o zonă degradată a orașului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831879" y="8130922"/>
            <a:ext cx="8664451" cy="1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Serviciile create implică mai multe localități (abordare intercomunitară) și un număr mare de beneficiari.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12325282" y="6391544"/>
            <a:ext cx="5578265" cy="1313264"/>
            <a:chOff x="0" y="0"/>
            <a:chExt cx="1469173" cy="34588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69173" cy="345880"/>
            </a:xfrm>
            <a:custGeom>
              <a:avLst/>
              <a:gdLst/>
              <a:ahLst/>
              <a:cxnLst/>
              <a:rect l="l" t="t" r="r" b="b"/>
              <a:pathLst>
                <a:path w="1469173" h="345880">
                  <a:moveTo>
                    <a:pt x="70781" y="0"/>
                  </a:moveTo>
                  <a:lnTo>
                    <a:pt x="1398391" y="0"/>
                  </a:lnTo>
                  <a:cubicBezTo>
                    <a:pt x="1417164" y="0"/>
                    <a:pt x="1435167" y="7457"/>
                    <a:pt x="1448441" y="20731"/>
                  </a:cubicBezTo>
                  <a:cubicBezTo>
                    <a:pt x="1461716" y="34006"/>
                    <a:pt x="1469173" y="52009"/>
                    <a:pt x="1469173" y="70781"/>
                  </a:cubicBezTo>
                  <a:lnTo>
                    <a:pt x="1469173" y="275099"/>
                  </a:lnTo>
                  <a:cubicBezTo>
                    <a:pt x="1469173" y="314190"/>
                    <a:pt x="1437483" y="345880"/>
                    <a:pt x="1398391" y="345880"/>
                  </a:cubicBezTo>
                  <a:lnTo>
                    <a:pt x="70781" y="345880"/>
                  </a:lnTo>
                  <a:cubicBezTo>
                    <a:pt x="31690" y="345880"/>
                    <a:pt x="0" y="314190"/>
                    <a:pt x="0" y="275099"/>
                  </a:cubicBezTo>
                  <a:lnTo>
                    <a:pt x="0" y="70781"/>
                  </a:lnTo>
                  <a:cubicBezTo>
                    <a:pt x="0" y="31690"/>
                    <a:pt x="31690" y="0"/>
                    <a:pt x="70781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469173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2533365" y="6582044"/>
            <a:ext cx="5230006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Zona vizată reprezintă cel puțin 30% din populația localității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89624" y="203599"/>
            <a:ext cx="5271504" cy="1438027"/>
          </a:xfrm>
          <a:custGeom>
            <a:avLst/>
            <a:gdLst/>
            <a:ahLst/>
            <a:cxnLst/>
            <a:rect l="l" t="t" r="r" b="b"/>
            <a:pathLst>
              <a:path w="5271504" h="1438027">
                <a:moveTo>
                  <a:pt x="0" y="0"/>
                </a:moveTo>
                <a:lnTo>
                  <a:pt x="5271504" y="0"/>
                </a:lnTo>
                <a:lnTo>
                  <a:pt x="5271504" y="1438027"/>
                </a:lnTo>
                <a:lnTo>
                  <a:pt x="0" y="1438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1182" y="203599"/>
            <a:ext cx="5308603" cy="1641243"/>
          </a:xfrm>
          <a:custGeom>
            <a:avLst/>
            <a:gdLst/>
            <a:ahLst/>
            <a:cxnLst/>
            <a:rect l="l" t="t" r="r" b="b"/>
            <a:pathLst>
              <a:path w="5308603" h="1641243">
                <a:moveTo>
                  <a:pt x="0" y="0"/>
                </a:moveTo>
                <a:lnTo>
                  <a:pt x="5308602" y="0"/>
                </a:lnTo>
                <a:lnTo>
                  <a:pt x="5308602" y="1641243"/>
                </a:lnTo>
                <a:lnTo>
                  <a:pt x="0" y="1641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85850" y="3977016"/>
            <a:ext cx="16352898" cy="2875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7514" spc="-263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Completarea și depunerea dosarului de aplicare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7832" y="119965"/>
            <a:ext cx="4846021" cy="1321958"/>
          </a:xfrm>
          <a:custGeom>
            <a:avLst/>
            <a:gdLst/>
            <a:ahLst/>
            <a:cxnLst/>
            <a:rect l="l" t="t" r="r" b="b"/>
            <a:pathLst>
              <a:path w="4846021" h="1321958">
                <a:moveTo>
                  <a:pt x="0" y="0"/>
                </a:moveTo>
                <a:lnTo>
                  <a:pt x="4846022" y="0"/>
                </a:lnTo>
                <a:lnTo>
                  <a:pt x="4846022" y="1321958"/>
                </a:lnTo>
                <a:lnTo>
                  <a:pt x="0" y="1321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093" y="119965"/>
            <a:ext cx="4520058" cy="1397451"/>
          </a:xfrm>
          <a:custGeom>
            <a:avLst/>
            <a:gdLst/>
            <a:ahLst/>
            <a:cxnLst/>
            <a:rect l="l" t="t" r="r" b="b"/>
            <a:pathLst>
              <a:path w="4520058" h="1397451">
                <a:moveTo>
                  <a:pt x="0" y="0"/>
                </a:moveTo>
                <a:lnTo>
                  <a:pt x="4520058" y="0"/>
                </a:lnTo>
                <a:lnTo>
                  <a:pt x="4520058" y="1397451"/>
                </a:lnTo>
                <a:lnTo>
                  <a:pt x="0" y="1397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6402" y="5347893"/>
            <a:ext cx="4204138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95354">
            <a:off x="14787829" y="10419180"/>
            <a:ext cx="1895244" cy="2518596"/>
          </a:xfrm>
          <a:custGeom>
            <a:avLst/>
            <a:gdLst/>
            <a:ahLst/>
            <a:cxnLst/>
            <a:rect l="l" t="t" r="r" b="b"/>
            <a:pathLst>
              <a:path w="1895244" h="2518596">
                <a:moveTo>
                  <a:pt x="0" y="0"/>
                </a:moveTo>
                <a:lnTo>
                  <a:pt x="1895244" y="0"/>
                </a:lnTo>
                <a:lnTo>
                  <a:pt x="1895244" y="2518596"/>
                </a:lnTo>
                <a:lnTo>
                  <a:pt x="0" y="2518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47835" y="5596923"/>
            <a:ext cx="7315200" cy="1179576"/>
          </a:xfrm>
          <a:custGeom>
            <a:avLst/>
            <a:gdLst/>
            <a:ahLst/>
            <a:cxnLst/>
            <a:rect l="l" t="t" r="r" b="b"/>
            <a:pathLst>
              <a:path w="7315200" h="1179576">
                <a:moveTo>
                  <a:pt x="0" y="0"/>
                </a:moveTo>
                <a:lnTo>
                  <a:pt x="7315200" y="0"/>
                </a:lnTo>
                <a:lnTo>
                  <a:pt x="7315200" y="1179576"/>
                </a:lnTo>
                <a:lnTo>
                  <a:pt x="0" y="1179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47835" y="7954566"/>
            <a:ext cx="7315200" cy="1179576"/>
          </a:xfrm>
          <a:custGeom>
            <a:avLst/>
            <a:gdLst/>
            <a:ahLst/>
            <a:cxnLst/>
            <a:rect l="l" t="t" r="r" b="b"/>
            <a:pathLst>
              <a:path w="7315200" h="1179576">
                <a:moveTo>
                  <a:pt x="0" y="0"/>
                </a:moveTo>
                <a:lnTo>
                  <a:pt x="7315200" y="0"/>
                </a:lnTo>
                <a:lnTo>
                  <a:pt x="7315200" y="1179576"/>
                </a:lnTo>
                <a:lnTo>
                  <a:pt x="0" y="1179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22767" y="1551229"/>
            <a:ext cx="16352898" cy="239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5"/>
              </a:lnSpc>
            </a:pPr>
            <a:r>
              <a:rPr lang="en-US" sz="6300" spc="-22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De unde obținem </a:t>
            </a:r>
          </a:p>
          <a:p>
            <a:pPr algn="ctr">
              <a:lnSpc>
                <a:spcPts val="9765"/>
              </a:lnSpc>
            </a:pPr>
            <a:r>
              <a:rPr lang="en-US" sz="6300" spc="-22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formularele de aplicare?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4719" y="5832161"/>
            <a:ext cx="5877779" cy="71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7"/>
              </a:lnSpc>
              <a:spcBef>
                <a:spcPct val="0"/>
              </a:spcBef>
            </a:pPr>
            <a:r>
              <a:rPr lang="en-US" sz="4283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www.midr.gov.md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64719" y="8146322"/>
            <a:ext cx="5877779" cy="71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7"/>
              </a:lnSpc>
              <a:spcBef>
                <a:spcPct val="0"/>
              </a:spcBef>
            </a:pPr>
            <a:r>
              <a:rPr lang="en-US" sz="4283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www.adrcentru.md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63843" y="172236"/>
            <a:ext cx="4849556" cy="1322923"/>
          </a:xfrm>
          <a:custGeom>
            <a:avLst/>
            <a:gdLst/>
            <a:ahLst/>
            <a:cxnLst/>
            <a:rect l="l" t="t" r="r" b="b"/>
            <a:pathLst>
              <a:path w="4849556" h="1322923">
                <a:moveTo>
                  <a:pt x="0" y="0"/>
                </a:moveTo>
                <a:lnTo>
                  <a:pt x="4849556" y="0"/>
                </a:lnTo>
                <a:lnTo>
                  <a:pt x="4849556" y="1322923"/>
                </a:lnTo>
                <a:lnTo>
                  <a:pt x="0" y="132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456" y="165729"/>
            <a:ext cx="4787749" cy="1480212"/>
          </a:xfrm>
          <a:custGeom>
            <a:avLst/>
            <a:gdLst/>
            <a:ahLst/>
            <a:cxnLst/>
            <a:rect l="l" t="t" r="r" b="b"/>
            <a:pathLst>
              <a:path w="4787749" h="1480212">
                <a:moveTo>
                  <a:pt x="0" y="0"/>
                </a:moveTo>
                <a:lnTo>
                  <a:pt x="4787749" y="0"/>
                </a:lnTo>
                <a:lnTo>
                  <a:pt x="4787749" y="1480213"/>
                </a:lnTo>
                <a:lnTo>
                  <a:pt x="0" y="1480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3236866"/>
            <a:ext cx="10902762" cy="7050134"/>
          </a:xfrm>
          <a:custGeom>
            <a:avLst/>
            <a:gdLst/>
            <a:ahLst/>
            <a:cxnLst/>
            <a:rect l="l" t="t" r="r" b="b"/>
            <a:pathLst>
              <a:path w="10902762" h="7007712">
                <a:moveTo>
                  <a:pt x="0" y="0"/>
                </a:moveTo>
                <a:lnTo>
                  <a:pt x="10902762" y="0"/>
                </a:lnTo>
                <a:lnTo>
                  <a:pt x="10902762" y="7007712"/>
                </a:lnTo>
                <a:lnTo>
                  <a:pt x="0" y="7007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5" name="TextBox 5"/>
          <p:cNvSpPr txBox="1"/>
          <p:nvPr/>
        </p:nvSpPr>
        <p:spPr>
          <a:xfrm>
            <a:off x="1424470" y="1660682"/>
            <a:ext cx="16352898" cy="115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2"/>
              </a:lnSpc>
            </a:pPr>
            <a:r>
              <a:rPr lang="en-US" sz="6214" spc="-217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Cum se face aplicarea?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64549" y="6162027"/>
            <a:ext cx="6947126" cy="172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7"/>
              </a:lnSpc>
              <a:spcBef>
                <a:spcPct val="0"/>
              </a:spcBef>
            </a:pPr>
            <a:r>
              <a:rPr lang="en-US" sz="3883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Depunerea Cererilor </a:t>
            </a:r>
          </a:p>
          <a:p>
            <a:pPr algn="ctr">
              <a:lnSpc>
                <a:spcPts val="5437"/>
              </a:lnSpc>
              <a:spcBef>
                <a:spcPct val="0"/>
              </a:spcBef>
            </a:pPr>
            <a:r>
              <a:rPr lang="en-US" sz="3883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 finanțare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(90 de zile calendaristice)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483823" y="4227138"/>
            <a:ext cx="5849479" cy="221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7"/>
              </a:lnSpc>
            </a:pPr>
            <a:r>
              <a:rPr lang="en-US" sz="3383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Depunerea Notelor conceptuale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(30 de zile calendaristice)</a:t>
            </a:r>
          </a:p>
          <a:p>
            <a:pPr algn="ctr">
              <a:lnSpc>
                <a:spcPts val="5437"/>
              </a:lnSpc>
              <a:spcBef>
                <a:spcPct val="0"/>
              </a:spcBef>
            </a:pPr>
            <a:endParaRPr lang="en-US" sz="1999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6618" y="142573"/>
            <a:ext cx="3671305" cy="1001505"/>
          </a:xfrm>
          <a:custGeom>
            <a:avLst/>
            <a:gdLst/>
            <a:ahLst/>
            <a:cxnLst/>
            <a:rect l="l" t="t" r="r" b="b"/>
            <a:pathLst>
              <a:path w="3671305" h="1001505">
                <a:moveTo>
                  <a:pt x="0" y="0"/>
                </a:moveTo>
                <a:lnTo>
                  <a:pt x="3671305" y="0"/>
                </a:lnTo>
                <a:lnTo>
                  <a:pt x="3671305" y="1001505"/>
                </a:lnTo>
                <a:lnTo>
                  <a:pt x="0" y="1001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261" y="0"/>
            <a:ext cx="3875355" cy="1198131"/>
          </a:xfrm>
          <a:custGeom>
            <a:avLst/>
            <a:gdLst/>
            <a:ahLst/>
            <a:cxnLst/>
            <a:rect l="l" t="t" r="r" b="b"/>
            <a:pathLst>
              <a:path w="3875355" h="1198131">
                <a:moveTo>
                  <a:pt x="0" y="0"/>
                </a:moveTo>
                <a:lnTo>
                  <a:pt x="3875355" y="0"/>
                </a:lnTo>
                <a:lnTo>
                  <a:pt x="3875355" y="1198131"/>
                </a:lnTo>
                <a:lnTo>
                  <a:pt x="0" y="1198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2289" y="2823197"/>
            <a:ext cx="2369166" cy="2369166"/>
          </a:xfrm>
          <a:custGeom>
            <a:avLst/>
            <a:gdLst/>
            <a:ahLst/>
            <a:cxnLst/>
            <a:rect l="l" t="t" r="r" b="b"/>
            <a:pathLst>
              <a:path w="2369166" h="2369166">
                <a:moveTo>
                  <a:pt x="0" y="0"/>
                </a:moveTo>
                <a:lnTo>
                  <a:pt x="2369166" y="0"/>
                </a:lnTo>
                <a:lnTo>
                  <a:pt x="2369166" y="2369166"/>
                </a:lnTo>
                <a:lnTo>
                  <a:pt x="0" y="2369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08248" y="2823197"/>
            <a:ext cx="2224607" cy="2224607"/>
          </a:xfrm>
          <a:custGeom>
            <a:avLst/>
            <a:gdLst/>
            <a:ahLst/>
            <a:cxnLst/>
            <a:rect l="l" t="t" r="r" b="b"/>
            <a:pathLst>
              <a:path w="2224607" h="2224607">
                <a:moveTo>
                  <a:pt x="0" y="0"/>
                </a:moveTo>
                <a:lnTo>
                  <a:pt x="2224607" y="0"/>
                </a:lnTo>
                <a:lnTo>
                  <a:pt x="2224607" y="2224607"/>
                </a:lnTo>
                <a:lnTo>
                  <a:pt x="0" y="2224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47490" y="6138181"/>
            <a:ext cx="2394419" cy="2394419"/>
          </a:xfrm>
          <a:custGeom>
            <a:avLst/>
            <a:gdLst/>
            <a:ahLst/>
            <a:cxnLst/>
            <a:rect l="l" t="t" r="r" b="b"/>
            <a:pathLst>
              <a:path w="2394419" h="2394419">
                <a:moveTo>
                  <a:pt x="0" y="0"/>
                </a:moveTo>
                <a:lnTo>
                  <a:pt x="2394419" y="0"/>
                </a:lnTo>
                <a:lnTo>
                  <a:pt x="2394419" y="2394418"/>
                </a:lnTo>
                <a:lnTo>
                  <a:pt x="0" y="23944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79045" y="5944934"/>
            <a:ext cx="2243741" cy="2243741"/>
          </a:xfrm>
          <a:custGeom>
            <a:avLst/>
            <a:gdLst/>
            <a:ahLst/>
            <a:cxnLst/>
            <a:rect l="l" t="t" r="r" b="b"/>
            <a:pathLst>
              <a:path w="2243741" h="2243741">
                <a:moveTo>
                  <a:pt x="0" y="0"/>
                </a:moveTo>
                <a:lnTo>
                  <a:pt x="2243741" y="0"/>
                </a:lnTo>
                <a:lnTo>
                  <a:pt x="2243741" y="2243741"/>
                </a:lnTo>
                <a:lnTo>
                  <a:pt x="0" y="2243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06402" y="1395107"/>
            <a:ext cx="16352898" cy="8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Dosarul</a:t>
            </a:r>
            <a:r>
              <a:rPr lang="en-US" sz="4514" spc="-158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aplicare</a:t>
            </a:r>
            <a:r>
              <a:rPr lang="en-US" sz="4514" spc="-158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Notei</a:t>
            </a:r>
            <a:r>
              <a:rPr lang="en-US" sz="4514" spc="-158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Conceptuale</a:t>
            </a:r>
            <a:endParaRPr lang="en-US" sz="4514" spc="-158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152400" y="5380876"/>
            <a:ext cx="5018304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Nota Conceptuală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(Formularul nr.1)</a:t>
            </a:r>
          </a:p>
          <a:p>
            <a:pPr algn="ctr">
              <a:lnSpc>
                <a:spcPts val="4283"/>
              </a:lnSpc>
            </a:pPr>
            <a:endParaRPr lang="en-US" sz="3399" spc="-5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384809" y="5124450"/>
            <a:ext cx="4071485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Tabelul de verificare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(Formularul nr.4)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29234" y="8302891"/>
            <a:ext cx="4143363" cy="216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Declarația Aplicantului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(Formularul nr.2)</a:t>
            </a:r>
          </a:p>
          <a:p>
            <a:pPr algn="ctr">
              <a:lnSpc>
                <a:spcPts val="4283"/>
              </a:lnSpc>
            </a:pPr>
            <a:endParaRPr lang="en-US" sz="3399" spc="-5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24947" y="8771608"/>
            <a:ext cx="7736240" cy="169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Lista partenerilor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(Formularul nr.3)</a:t>
            </a:r>
          </a:p>
          <a:p>
            <a:pPr algn="ctr">
              <a:lnSpc>
                <a:spcPts val="4942"/>
              </a:lnSpc>
            </a:pPr>
            <a:endParaRPr lang="en-US" sz="3399" spc="-5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04445" y="218158"/>
            <a:ext cx="4314387" cy="1176933"/>
          </a:xfrm>
          <a:custGeom>
            <a:avLst/>
            <a:gdLst/>
            <a:ahLst/>
            <a:cxnLst/>
            <a:rect l="l" t="t" r="r" b="b"/>
            <a:pathLst>
              <a:path w="4314387" h="1176933">
                <a:moveTo>
                  <a:pt x="0" y="0"/>
                </a:moveTo>
                <a:lnTo>
                  <a:pt x="4314387" y="0"/>
                </a:lnTo>
                <a:lnTo>
                  <a:pt x="4314387" y="1176933"/>
                </a:lnTo>
                <a:lnTo>
                  <a:pt x="0" y="1176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261" y="0"/>
            <a:ext cx="4512424" cy="1395091"/>
          </a:xfrm>
          <a:custGeom>
            <a:avLst/>
            <a:gdLst/>
            <a:ahLst/>
            <a:cxnLst/>
            <a:rect l="l" t="t" r="r" b="b"/>
            <a:pathLst>
              <a:path w="4512424" h="1395091">
                <a:moveTo>
                  <a:pt x="0" y="0"/>
                </a:moveTo>
                <a:lnTo>
                  <a:pt x="4512424" y="0"/>
                </a:lnTo>
                <a:lnTo>
                  <a:pt x="4512424" y="1395091"/>
                </a:lnTo>
                <a:lnTo>
                  <a:pt x="0" y="1395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4055165"/>
            <a:ext cx="3813048" cy="4114800"/>
          </a:xfrm>
          <a:custGeom>
            <a:avLst/>
            <a:gdLst/>
            <a:ahLst/>
            <a:cxnLst/>
            <a:rect l="l" t="t" r="r" b="b"/>
            <a:pathLst>
              <a:path w="3813048" h="4114800">
                <a:moveTo>
                  <a:pt x="0" y="0"/>
                </a:moveTo>
                <a:lnTo>
                  <a:pt x="3813048" y="0"/>
                </a:lnTo>
                <a:lnTo>
                  <a:pt x="38130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79742" y="7130339"/>
            <a:ext cx="924013" cy="924013"/>
          </a:xfrm>
          <a:custGeom>
            <a:avLst/>
            <a:gdLst/>
            <a:ahLst/>
            <a:cxnLst/>
            <a:rect l="l" t="t" r="r" b="b"/>
            <a:pathLst>
              <a:path w="924013" h="924013">
                <a:moveTo>
                  <a:pt x="0" y="0"/>
                </a:moveTo>
                <a:lnTo>
                  <a:pt x="924012" y="0"/>
                </a:lnTo>
                <a:lnTo>
                  <a:pt x="924012" y="924012"/>
                </a:lnTo>
                <a:lnTo>
                  <a:pt x="0" y="924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0702" y="2095500"/>
            <a:ext cx="16352898" cy="9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2"/>
              </a:lnSpc>
            </a:pP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Cum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vom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depune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dosarul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Notei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Conceptuale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37646" y="4884722"/>
            <a:ext cx="5392554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7"/>
              </a:lnSpc>
              <a:spcBef>
                <a:spcPct val="0"/>
              </a:spcBef>
            </a:pPr>
            <a:r>
              <a:rPr lang="en-US" sz="3783" dirty="0" err="1">
                <a:solidFill>
                  <a:srgbClr val="C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Depunere</a:t>
            </a:r>
            <a:r>
              <a:rPr lang="en-US" sz="3783" dirty="0">
                <a:solidFill>
                  <a:srgbClr val="C00000"/>
                </a:solidFill>
                <a:latin typeface="Poppins Bold"/>
                <a:ea typeface="Poppins Bold"/>
                <a:cs typeface="Poppins Bold"/>
                <a:sym typeface="Poppins Bold"/>
              </a:rPr>
              <a:t> on-line!!!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05972" y="6813835"/>
            <a:ext cx="832922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  <a:hlinkClick r:id="rId8" tooltip="https://mrdp.midr.gov.m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https://mrdp.midr.gov.md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18208" y="205299"/>
            <a:ext cx="3843809" cy="1048562"/>
          </a:xfrm>
          <a:custGeom>
            <a:avLst/>
            <a:gdLst/>
            <a:ahLst/>
            <a:cxnLst/>
            <a:rect l="l" t="t" r="r" b="b"/>
            <a:pathLst>
              <a:path w="3843809" h="1048562">
                <a:moveTo>
                  <a:pt x="0" y="0"/>
                </a:moveTo>
                <a:lnTo>
                  <a:pt x="3843809" y="0"/>
                </a:lnTo>
                <a:lnTo>
                  <a:pt x="3843809" y="1048562"/>
                </a:lnTo>
                <a:lnTo>
                  <a:pt x="0" y="1048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167" y="123998"/>
            <a:ext cx="3917515" cy="1211165"/>
          </a:xfrm>
          <a:custGeom>
            <a:avLst/>
            <a:gdLst/>
            <a:ahLst/>
            <a:cxnLst/>
            <a:rect l="l" t="t" r="r" b="b"/>
            <a:pathLst>
              <a:path w="3917515" h="1211165">
                <a:moveTo>
                  <a:pt x="0" y="0"/>
                </a:moveTo>
                <a:lnTo>
                  <a:pt x="3917515" y="0"/>
                </a:lnTo>
                <a:lnTo>
                  <a:pt x="3917515" y="1211165"/>
                </a:lnTo>
                <a:lnTo>
                  <a:pt x="0" y="1211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1390" y="4426949"/>
            <a:ext cx="4682128" cy="4682128"/>
          </a:xfrm>
          <a:custGeom>
            <a:avLst/>
            <a:gdLst/>
            <a:ahLst/>
            <a:cxnLst/>
            <a:rect l="l" t="t" r="r" b="b"/>
            <a:pathLst>
              <a:path w="4682128" h="4682128">
                <a:moveTo>
                  <a:pt x="0" y="0"/>
                </a:moveTo>
                <a:lnTo>
                  <a:pt x="4682128" y="0"/>
                </a:lnTo>
                <a:lnTo>
                  <a:pt x="4682128" y="4682128"/>
                </a:lnTo>
                <a:lnTo>
                  <a:pt x="0" y="4682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67551" y="1906350"/>
            <a:ext cx="16352898" cy="202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7"/>
              </a:lnSpc>
            </a:pPr>
            <a:r>
              <a:rPr lang="en-US" sz="5314" spc="-186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Termenul limită de depunere </a:t>
            </a:r>
          </a:p>
          <a:p>
            <a:pPr algn="ctr">
              <a:lnSpc>
                <a:spcPts val="8237"/>
              </a:lnSpc>
            </a:pPr>
            <a:r>
              <a:rPr lang="en-US" sz="5314" spc="-186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 Notei Conceptuale!!!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30146" y="5253387"/>
            <a:ext cx="7814653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33"/>
              </a:lnSpc>
              <a:spcBef>
                <a:spcPct val="0"/>
              </a:spcBef>
            </a:pPr>
            <a:r>
              <a:rPr lang="en-US" sz="8238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30 </a:t>
            </a:r>
            <a:r>
              <a:rPr lang="en-US" sz="8238" dirty="0" err="1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iulie</a:t>
            </a:r>
            <a:r>
              <a:rPr lang="en-US" sz="8238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2024,</a:t>
            </a:r>
          </a:p>
          <a:p>
            <a:pPr algn="ctr">
              <a:lnSpc>
                <a:spcPts val="11533"/>
              </a:lnSpc>
              <a:spcBef>
                <a:spcPct val="0"/>
              </a:spcBef>
            </a:pPr>
            <a:r>
              <a:rPr lang="en-US" sz="8238" dirty="0" err="1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ora</a:t>
            </a:r>
            <a:r>
              <a:rPr lang="en-US" sz="8238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17:00!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72221" y="121665"/>
            <a:ext cx="4193203" cy="1143874"/>
          </a:xfrm>
          <a:custGeom>
            <a:avLst/>
            <a:gdLst/>
            <a:ahLst/>
            <a:cxnLst/>
            <a:rect l="l" t="t" r="r" b="b"/>
            <a:pathLst>
              <a:path w="4193203" h="1143874">
                <a:moveTo>
                  <a:pt x="0" y="0"/>
                </a:moveTo>
                <a:lnTo>
                  <a:pt x="4193202" y="0"/>
                </a:lnTo>
                <a:lnTo>
                  <a:pt x="4193202" y="1143874"/>
                </a:lnTo>
                <a:lnTo>
                  <a:pt x="0" y="1143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261" y="0"/>
            <a:ext cx="4231350" cy="1308192"/>
          </a:xfrm>
          <a:custGeom>
            <a:avLst/>
            <a:gdLst/>
            <a:ahLst/>
            <a:cxnLst/>
            <a:rect l="l" t="t" r="r" b="b"/>
            <a:pathLst>
              <a:path w="4231350" h="1308192">
                <a:moveTo>
                  <a:pt x="0" y="0"/>
                </a:moveTo>
                <a:lnTo>
                  <a:pt x="4231350" y="0"/>
                </a:lnTo>
                <a:lnTo>
                  <a:pt x="4231350" y="1308192"/>
                </a:lnTo>
                <a:lnTo>
                  <a:pt x="0" y="1308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2000" y="3745396"/>
            <a:ext cx="541223" cy="5551004"/>
          </a:xfrm>
          <a:custGeom>
            <a:avLst/>
            <a:gdLst/>
            <a:ahLst/>
            <a:cxnLst/>
            <a:rect l="l" t="t" r="r" b="b"/>
            <a:pathLst>
              <a:path w="541223" h="5551004">
                <a:moveTo>
                  <a:pt x="0" y="0"/>
                </a:moveTo>
                <a:lnTo>
                  <a:pt x="541223" y="0"/>
                </a:lnTo>
                <a:lnTo>
                  <a:pt x="541223" y="5551004"/>
                </a:lnTo>
                <a:lnTo>
                  <a:pt x="0" y="5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791352"/>
            <a:ext cx="16352898" cy="171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514" spc="-158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Dosarul de aplicare a Cererii de Finanțare</a:t>
            </a:r>
          </a:p>
          <a:p>
            <a:pPr algn="ctr">
              <a:lnSpc>
                <a:spcPts val="6998"/>
              </a:lnSpc>
            </a:pPr>
            <a:endParaRPr lang="en-US" sz="4514" spc="-158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60373" y="3789616"/>
            <a:ext cx="7869585" cy="73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cererii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complete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finanțare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nr.5)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913" y="5445777"/>
            <a:ext cx="5214045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Bugetul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proiectului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nr.6)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3258" y="7174019"/>
            <a:ext cx="5753100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Declarația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aplicantului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nr.7)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6114" y="8845111"/>
            <a:ext cx="4922044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Lista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partenerilor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nr.8)</a:t>
            </a:r>
          </a:p>
        </p:txBody>
      </p:sp>
      <p:sp>
        <p:nvSpPr>
          <p:cNvPr id="10" name="Freeform 10"/>
          <p:cNvSpPr/>
          <p:nvPr/>
        </p:nvSpPr>
        <p:spPr>
          <a:xfrm>
            <a:off x="9991039" y="3763497"/>
            <a:ext cx="541223" cy="5551004"/>
          </a:xfrm>
          <a:custGeom>
            <a:avLst/>
            <a:gdLst/>
            <a:ahLst/>
            <a:cxnLst/>
            <a:rect l="l" t="t" r="r" b="b"/>
            <a:pathLst>
              <a:path w="541223" h="5551004">
                <a:moveTo>
                  <a:pt x="0" y="0"/>
                </a:moveTo>
                <a:lnTo>
                  <a:pt x="541223" y="0"/>
                </a:lnTo>
                <a:lnTo>
                  <a:pt x="541223" y="5551004"/>
                </a:lnTo>
                <a:lnTo>
                  <a:pt x="0" y="5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615101" y="3744447"/>
            <a:ext cx="5320457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Riscurile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proiectului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nr.9)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01558" y="5445777"/>
            <a:ext cx="7661970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Planul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acțiuni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privind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asigurarea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durabilității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proiectului</a:t>
            </a:r>
            <a:endParaRPr lang="en-US" sz="2800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nr.10)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8993" y="7193069"/>
            <a:ext cx="5452765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Tabelul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verificare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nr.11)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01558" y="8892736"/>
            <a:ext cx="5721846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Documentele</a:t>
            </a:r>
            <a:r>
              <a:rPr lang="en-US" sz="2800" dirty="0" smtClean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suport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cele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confirmative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3588" y="393588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93588" y="5143500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3588" y="637359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3588" y="7571685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448286"/>
            <a:ext cx="8644330" cy="2358109"/>
          </a:xfrm>
          <a:custGeom>
            <a:avLst/>
            <a:gdLst/>
            <a:ahLst/>
            <a:cxnLst/>
            <a:rect l="l" t="t" r="r" b="b"/>
            <a:pathLst>
              <a:path w="8644330" h="2358109">
                <a:moveTo>
                  <a:pt x="0" y="0"/>
                </a:moveTo>
                <a:lnTo>
                  <a:pt x="8644330" y="0"/>
                </a:lnTo>
                <a:lnTo>
                  <a:pt x="8644330" y="2358109"/>
                </a:lnTo>
                <a:lnTo>
                  <a:pt x="0" y="2358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or. Ialoveni, str. Alexandru cel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0" y="5143500"/>
            <a:ext cx="46977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8800" y="6369391"/>
            <a:ext cx="72885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8800" y="7658100"/>
            <a:ext cx="60693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facebook.com/</a:t>
            </a:r>
            <a:r>
              <a:rPr lang="en-US" sz="3500" dirty="0" err="1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</a:t>
            </a:r>
            <a:endParaRPr lang="en-US" sz="3500" dirty="0">
              <a:solidFill>
                <a:srgbClr val="1F4F7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2242" r="-224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4458" y="2704744"/>
            <a:ext cx="1876559" cy="187655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97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3426" y="2704744"/>
            <a:ext cx="1876559" cy="187655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F6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76225" y="2704744"/>
            <a:ext cx="1876559" cy="1876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846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43433" y="2704744"/>
            <a:ext cx="1876559" cy="187655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9D9C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79512" y="2733319"/>
            <a:ext cx="1876559" cy="187655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C697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2302737" y="4461182"/>
            <a:ext cx="0" cy="85634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5789804" y="4433951"/>
            <a:ext cx="1" cy="64010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610936" y="6252455"/>
            <a:ext cx="3383603" cy="765775"/>
            <a:chOff x="0" y="0"/>
            <a:chExt cx="4511471" cy="1021034"/>
          </a:xfrm>
        </p:grpSpPr>
        <p:grpSp>
          <p:nvGrpSpPr>
            <p:cNvPr id="20" name="Group 2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3882180" y="6252455"/>
            <a:ext cx="3383603" cy="765775"/>
            <a:chOff x="0" y="0"/>
            <a:chExt cx="4511471" cy="1021034"/>
          </a:xfrm>
        </p:grpSpPr>
        <p:grpSp>
          <p:nvGrpSpPr>
            <p:cNvPr id="30" name="Group 3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7157618" y="6291321"/>
            <a:ext cx="3383603" cy="765775"/>
            <a:chOff x="0" y="0"/>
            <a:chExt cx="4511471" cy="1021034"/>
          </a:xfrm>
        </p:grpSpPr>
        <p:grpSp>
          <p:nvGrpSpPr>
            <p:cNvPr id="40" name="Group 4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467212" y="6291321"/>
            <a:ext cx="3383603" cy="765775"/>
            <a:chOff x="0" y="0"/>
            <a:chExt cx="4511471" cy="1021034"/>
          </a:xfrm>
        </p:grpSpPr>
        <p:grpSp>
          <p:nvGrpSpPr>
            <p:cNvPr id="50" name="Group 5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59" name="Group 59"/>
          <p:cNvGrpSpPr/>
          <p:nvPr/>
        </p:nvGrpSpPr>
        <p:grpSpPr>
          <a:xfrm>
            <a:off x="13798955" y="6291321"/>
            <a:ext cx="3383603" cy="765775"/>
            <a:chOff x="0" y="0"/>
            <a:chExt cx="4511471" cy="1021034"/>
          </a:xfrm>
        </p:grpSpPr>
        <p:grpSp>
          <p:nvGrpSpPr>
            <p:cNvPr id="60" name="Group 6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69" name="AutoShape 69"/>
          <p:cNvSpPr/>
          <p:nvPr/>
        </p:nvSpPr>
        <p:spPr>
          <a:xfrm>
            <a:off x="9014504" y="4461182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12293913" y="4461183"/>
            <a:ext cx="0" cy="65193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>
            <a:off x="15317791" y="4461183"/>
            <a:ext cx="6842" cy="883860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2" name="Freeform 72"/>
          <p:cNvSpPr/>
          <p:nvPr/>
        </p:nvSpPr>
        <p:spPr>
          <a:xfrm>
            <a:off x="1854630" y="3087861"/>
            <a:ext cx="1063321" cy="959647"/>
          </a:xfrm>
          <a:custGeom>
            <a:avLst/>
            <a:gdLst/>
            <a:ahLst/>
            <a:cxnLst/>
            <a:rect l="l" t="t" r="r" b="b"/>
            <a:pathLst>
              <a:path w="1063321" h="959647">
                <a:moveTo>
                  <a:pt x="0" y="0"/>
                </a:moveTo>
                <a:lnTo>
                  <a:pt x="1063321" y="0"/>
                </a:lnTo>
                <a:lnTo>
                  <a:pt x="1063321" y="959647"/>
                </a:lnTo>
                <a:lnTo>
                  <a:pt x="0" y="95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5290638" y="3121554"/>
            <a:ext cx="998333" cy="892261"/>
          </a:xfrm>
          <a:custGeom>
            <a:avLst/>
            <a:gdLst/>
            <a:ahLst/>
            <a:cxnLst/>
            <a:rect l="l" t="t" r="r" b="b"/>
            <a:pathLst>
              <a:path w="998333" h="892261">
                <a:moveTo>
                  <a:pt x="0" y="0"/>
                </a:moveTo>
                <a:lnTo>
                  <a:pt x="998334" y="0"/>
                </a:lnTo>
                <a:lnTo>
                  <a:pt x="998334" y="892261"/>
                </a:lnTo>
                <a:lnTo>
                  <a:pt x="0" y="8922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8494669" y="3087861"/>
            <a:ext cx="1115869" cy="959647"/>
          </a:xfrm>
          <a:custGeom>
            <a:avLst/>
            <a:gdLst/>
            <a:ahLst/>
            <a:cxnLst/>
            <a:rect l="l" t="t" r="r" b="b"/>
            <a:pathLst>
              <a:path w="1115869" h="959647">
                <a:moveTo>
                  <a:pt x="0" y="0"/>
                </a:moveTo>
                <a:lnTo>
                  <a:pt x="1115869" y="0"/>
                </a:lnTo>
                <a:lnTo>
                  <a:pt x="1115869" y="959647"/>
                </a:lnTo>
                <a:lnTo>
                  <a:pt x="0" y="959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11790001" y="3155248"/>
            <a:ext cx="1049718" cy="892261"/>
          </a:xfrm>
          <a:custGeom>
            <a:avLst/>
            <a:gdLst/>
            <a:ahLst/>
            <a:cxnLst/>
            <a:rect l="l" t="t" r="r" b="b"/>
            <a:pathLst>
              <a:path w="1049718" h="892261">
                <a:moveTo>
                  <a:pt x="0" y="0"/>
                </a:moveTo>
                <a:lnTo>
                  <a:pt x="1049718" y="0"/>
                </a:lnTo>
                <a:lnTo>
                  <a:pt x="1049718" y="892260"/>
                </a:lnTo>
                <a:lnTo>
                  <a:pt x="0" y="892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14791617" y="3155248"/>
            <a:ext cx="1089912" cy="1091276"/>
          </a:xfrm>
          <a:custGeom>
            <a:avLst/>
            <a:gdLst/>
            <a:ahLst/>
            <a:cxnLst/>
            <a:rect l="l" t="t" r="r" b="b"/>
            <a:pathLst>
              <a:path w="1089912" h="1091276">
                <a:moveTo>
                  <a:pt x="0" y="0"/>
                </a:moveTo>
                <a:lnTo>
                  <a:pt x="1089912" y="0"/>
                </a:lnTo>
                <a:lnTo>
                  <a:pt x="1089912" y="1091276"/>
                </a:lnTo>
                <a:lnTo>
                  <a:pt x="0" y="10912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7" name="TextBox 77"/>
          <p:cNvSpPr txBox="1"/>
          <p:nvPr/>
        </p:nvSpPr>
        <p:spPr>
          <a:xfrm>
            <a:off x="1171407" y="5353454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Depunerea notelor conceptuale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648327" y="6285458"/>
            <a:ext cx="1456932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30 zile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023239" y="6291192"/>
            <a:ext cx="1456932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10 zile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546318" y="5065491"/>
            <a:ext cx="241077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E</a:t>
            </a:r>
            <a:r>
              <a:rPr lang="en-US" sz="2000" dirty="0" err="1" smtClean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valuarea</a:t>
            </a:r>
            <a:r>
              <a:rPr lang="en-US" sz="2000" dirty="0" smtClean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și</a:t>
            </a:r>
            <a:r>
              <a:rPr lang="en-US" sz="2000" dirty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aprobarea</a:t>
            </a:r>
            <a:r>
              <a:rPr lang="en-US" sz="2000" dirty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notelor</a:t>
            </a:r>
            <a:r>
              <a:rPr lang="en-US" sz="2000" dirty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conceptuale</a:t>
            </a:r>
            <a:endParaRPr lang="en-US" sz="2000" dirty="0">
              <a:solidFill>
                <a:srgbClr val="003F6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7776825" y="5269900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Depunerea Cererii de Finanțare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965523" y="5121204"/>
            <a:ext cx="2410773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Evaluarea și aprobarea CF la nivel regional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4157347" y="5297417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Evaluarea CF la nivel național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429000" y="1287192"/>
            <a:ext cx="10722718" cy="732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4603" dirty="0" err="1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Etapele</a:t>
            </a:r>
            <a:r>
              <a:rPr lang="en-US" sz="4603" dirty="0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603" dirty="0" err="1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apelului</a:t>
            </a:r>
            <a:r>
              <a:rPr lang="en-US" sz="4603" dirty="0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603" dirty="0" err="1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competitiv</a:t>
            </a:r>
            <a:endParaRPr lang="en-US" sz="4603" dirty="0">
              <a:solidFill>
                <a:srgbClr val="B6242A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8267831" y="6366102"/>
            <a:ext cx="1310415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90 zile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541346" y="6404968"/>
            <a:ext cx="158133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38 zile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4945656" y="6366102"/>
            <a:ext cx="1310415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13 zile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7157618" y="8973396"/>
            <a:ext cx="3952398" cy="894504"/>
            <a:chOff x="0" y="0"/>
            <a:chExt cx="5269864" cy="1192673"/>
          </a:xfrm>
        </p:grpSpPr>
        <p:grpSp>
          <p:nvGrpSpPr>
            <p:cNvPr id="89" name="Group 89"/>
            <p:cNvGrpSpPr/>
            <p:nvPr/>
          </p:nvGrpSpPr>
          <p:grpSpPr>
            <a:xfrm>
              <a:off x="714556" y="0"/>
              <a:ext cx="3566918" cy="1192673"/>
              <a:chOff x="0" y="0"/>
              <a:chExt cx="594422" cy="198757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3614093" y="0"/>
              <a:ext cx="1655771" cy="1192673"/>
              <a:chOff x="0" y="0"/>
              <a:chExt cx="576351" cy="415152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0"/>
              <a:ext cx="2335057" cy="1192673"/>
              <a:chOff x="0" y="0"/>
              <a:chExt cx="812800" cy="415152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98" name="TextBox 98"/>
          <p:cNvSpPr txBox="1"/>
          <p:nvPr/>
        </p:nvSpPr>
        <p:spPr>
          <a:xfrm>
            <a:off x="6995192" y="7618305"/>
            <a:ext cx="4114824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Aprobarea CF și elaborarea noului DUP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415534" y="9122079"/>
            <a:ext cx="1456932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24 zile</a:t>
            </a:r>
          </a:p>
        </p:txBody>
      </p:sp>
      <p:sp>
        <p:nvSpPr>
          <p:cNvPr id="100" name="Freeform 100"/>
          <p:cNvSpPr/>
          <p:nvPr/>
        </p:nvSpPr>
        <p:spPr>
          <a:xfrm>
            <a:off x="0" y="3591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8"/>
                </a:lnTo>
                <a:lnTo>
                  <a:pt x="0" y="1300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13944600" y="190500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30" y="0"/>
                </a:lnTo>
                <a:lnTo>
                  <a:pt x="4133130" y="1127487"/>
                </a:lnTo>
                <a:lnTo>
                  <a:pt x="0" y="11274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419600" y="1902686"/>
            <a:ext cx="875215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Măsurile</a:t>
            </a:r>
            <a:r>
              <a:rPr lang="en-US" sz="5400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de</a:t>
            </a:r>
            <a:r>
              <a:rPr lang="x-none" sz="5400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4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finanțare</a:t>
            </a:r>
            <a:endParaRPr lang="en-US" sz="54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78926" y="3376362"/>
            <a:ext cx="2552849" cy="85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Măsură</a:t>
            </a:r>
            <a:endParaRPr lang="en-US" sz="5000" u="sng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50889" y="3641940"/>
            <a:ext cx="568931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u="sng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Limite</a:t>
            </a:r>
            <a:r>
              <a:rPr lang="en-US" sz="4500" u="sng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4500" u="sng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alocări</a:t>
            </a:r>
            <a:endParaRPr lang="en-US" sz="4500" u="sng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3174" y="4899025"/>
            <a:ext cx="785022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1.1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Valorificarea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infrastructurilor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afaceri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53149" y="4899025"/>
            <a:ext cx="903795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10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 - maxim 25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3175" y="6195588"/>
            <a:ext cx="701202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1.3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Sporirea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atractivității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turistice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39457" y="6195588"/>
            <a:ext cx="905164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10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 - maxim 25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175" y="6968276"/>
            <a:ext cx="7181552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2.3</a:t>
            </a: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Revitalizare urbană și dezvoltarea infrastructurii spațiilor publice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39457" y="7489796"/>
            <a:ext cx="89192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10 milioane lei - maxim 30 milioane lei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3175" y="8715375"/>
            <a:ext cx="718155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3.1</a:t>
            </a: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Aprovizionare cu apă și sanitație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02477" y="8855037"/>
            <a:ext cx="898862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20 milioane lei - maxim 60 milioane 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7998" y="200495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30" y="0"/>
                </a:lnTo>
                <a:lnTo>
                  <a:pt x="4133130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0728" y="200495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8"/>
                </a:lnTo>
                <a:lnTo>
                  <a:pt x="0" y="130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6683" y="5754036"/>
            <a:ext cx="16244916" cy="242531"/>
            <a:chOff x="0" y="0"/>
            <a:chExt cx="4278496" cy="638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8496" cy="63876"/>
            </a:xfrm>
            <a:custGeom>
              <a:avLst/>
              <a:gdLst/>
              <a:ahLst/>
              <a:cxnLst/>
              <a:rect l="l" t="t" r="r" b="b"/>
              <a:pathLst>
                <a:path w="4278496" h="63876">
                  <a:moveTo>
                    <a:pt x="0" y="0"/>
                  </a:moveTo>
                  <a:lnTo>
                    <a:pt x="4278496" y="0"/>
                  </a:lnTo>
                  <a:lnTo>
                    <a:pt x="4278496" y="63876"/>
                  </a:lnTo>
                  <a:lnTo>
                    <a:pt x="0" y="63876"/>
                  </a:lnTo>
                  <a:close/>
                </a:path>
              </a:pathLst>
            </a:custGeom>
            <a:solidFill>
              <a:srgbClr val="003F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8496" cy="101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74608" y="1382196"/>
            <a:ext cx="5945237" cy="85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Aplicanții eligibili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4136391" y="4844316"/>
            <a:ext cx="0" cy="7215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8947227" y="6313958"/>
            <a:ext cx="0" cy="7215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14481733" y="4844316"/>
            <a:ext cx="0" cy="7215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749260" y="2714812"/>
            <a:ext cx="4774261" cy="177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738" spc="-56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1.1, 1.3, 3.1</a:t>
            </a:r>
          </a:p>
          <a:p>
            <a:pPr algn="ctr">
              <a:lnSpc>
                <a:spcPts val="4710"/>
              </a:lnSpc>
            </a:pPr>
            <a:endParaRPr lang="en-US" sz="3738" spc="-56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710"/>
              </a:lnSpc>
            </a:pPr>
            <a:r>
              <a:rPr lang="en-US" sz="3738" spc="-56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APL de nivelul I și II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7920" y="2413831"/>
            <a:ext cx="6547625" cy="223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2.3</a:t>
            </a:r>
          </a:p>
          <a:p>
            <a:pPr algn="ctr">
              <a:lnSpc>
                <a:spcPts val="4458"/>
              </a:lnSpc>
            </a:pPr>
            <a:endParaRPr lang="en-US" sz="3538" spc="-53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458"/>
              </a:lnSpc>
            </a:pP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orașele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ce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dispun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Program de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Revitalizare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urbană</a:t>
            </a:r>
            <a:endParaRPr lang="en-US" sz="3538" spc="-53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669691" y="7330775"/>
            <a:ext cx="10555072" cy="26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538" spc="-53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IMPORTANT !</a:t>
            </a:r>
          </a:p>
          <a:p>
            <a:pPr algn="ctr">
              <a:lnSpc>
                <a:spcPts val="4458"/>
              </a:lnSpc>
            </a:pPr>
            <a:endParaRPr lang="en-US" sz="3538" spc="-53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080"/>
              </a:lnSpc>
            </a:pPr>
            <a:r>
              <a:rPr lang="en-US" sz="3238" spc="-48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pentru măsra de finanțare 2.3, orașele vor putea depune doar proiectele incluse în anexa PRU, aprobat de Consiliul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1516" y="255871"/>
            <a:ext cx="3720025" cy="1014795"/>
          </a:xfrm>
          <a:custGeom>
            <a:avLst/>
            <a:gdLst/>
            <a:ahLst/>
            <a:cxnLst/>
            <a:rect l="l" t="t" r="r" b="b"/>
            <a:pathLst>
              <a:path w="3720025" h="1014795">
                <a:moveTo>
                  <a:pt x="0" y="0"/>
                </a:moveTo>
                <a:lnTo>
                  <a:pt x="3720025" y="0"/>
                </a:lnTo>
                <a:lnTo>
                  <a:pt x="3720025" y="1014795"/>
                </a:lnTo>
                <a:lnTo>
                  <a:pt x="0" y="1014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5271" y="178753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2798908"/>
            <a:ext cx="12826566" cy="695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 ce nu au asigurat cofinanțarea și durabilitatea proiectelor finanțate anterior din FNDRL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 ai căror conducători sunt în litigiu aflat spre examinare în instanțe judecătorești în ceea ce ține de obiectul investiției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Entitățile care au restanțe la bugetul public național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 în curs de lichidare, insolvabilitate sau reorganizare (entități de drept privat)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200384" y="4424250"/>
            <a:ext cx="3058916" cy="3058916"/>
          </a:xfrm>
          <a:custGeom>
            <a:avLst/>
            <a:gdLst/>
            <a:ahLst/>
            <a:cxnLst/>
            <a:rect l="l" t="t" r="r" b="b"/>
            <a:pathLst>
              <a:path w="3058916" h="3058916">
                <a:moveTo>
                  <a:pt x="0" y="0"/>
                </a:moveTo>
                <a:lnTo>
                  <a:pt x="3058916" y="0"/>
                </a:lnTo>
                <a:lnTo>
                  <a:pt x="3058916" y="3058916"/>
                </a:lnTo>
                <a:lnTo>
                  <a:pt x="0" y="305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4458" y="1239140"/>
            <a:ext cx="7679085" cy="94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Aplicanții neeligibili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365" y="172236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37538" y="172236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7"/>
                </a:lnTo>
                <a:lnTo>
                  <a:pt x="0" y="112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77082" y="4090580"/>
            <a:ext cx="5563769" cy="1543050"/>
            <a:chOff x="0" y="0"/>
            <a:chExt cx="146535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5355" cy="406400"/>
            </a:xfrm>
            <a:custGeom>
              <a:avLst/>
              <a:gdLst/>
              <a:ahLst/>
              <a:cxnLst/>
              <a:rect l="l" t="t" r="r" b="b"/>
              <a:pathLst>
                <a:path w="1465355" h="406400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335434"/>
                  </a:lnTo>
                  <a:cubicBezTo>
                    <a:pt x="1465355" y="354255"/>
                    <a:pt x="1457878" y="372306"/>
                    <a:pt x="1444569" y="385615"/>
                  </a:cubicBezTo>
                  <a:cubicBezTo>
                    <a:pt x="1431261" y="398923"/>
                    <a:pt x="1413210" y="406400"/>
                    <a:pt x="1394389" y="406400"/>
                  </a:cubicBezTo>
                  <a:lnTo>
                    <a:pt x="70966" y="406400"/>
                  </a:lnTo>
                  <a:cubicBezTo>
                    <a:pt x="52145" y="406400"/>
                    <a:pt x="34094" y="398923"/>
                    <a:pt x="20785" y="385615"/>
                  </a:cubicBezTo>
                  <a:cubicBezTo>
                    <a:pt x="7477" y="372306"/>
                    <a:pt x="0" y="354255"/>
                    <a:pt x="0" y="335434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653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178541" y="4328587"/>
            <a:ext cx="707501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</a:t>
            </a:r>
            <a:r>
              <a:rPr lang="en-US" sz="2999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1.1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Valorificarea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infrastructurilor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afaceri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88818" y="2786868"/>
            <a:ext cx="5563769" cy="758978"/>
            <a:chOff x="0" y="0"/>
            <a:chExt cx="1465355" cy="1998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818" y="4089241"/>
            <a:ext cx="5563769" cy="758978"/>
            <a:chOff x="0" y="0"/>
            <a:chExt cx="1465355" cy="1998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88818" y="5201636"/>
            <a:ext cx="5563769" cy="758978"/>
            <a:chOff x="0" y="0"/>
            <a:chExt cx="1465355" cy="1998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88818" y="6314032"/>
            <a:ext cx="5563769" cy="758978"/>
            <a:chOff x="0" y="0"/>
            <a:chExt cx="1465355" cy="1998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413300" y="3663458"/>
            <a:ext cx="4657367" cy="1240707"/>
            <a:chOff x="0" y="0"/>
            <a:chExt cx="1226632" cy="3267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6632" cy="326771"/>
            </a:xfrm>
            <a:custGeom>
              <a:avLst/>
              <a:gdLst/>
              <a:ahLst/>
              <a:cxnLst/>
              <a:rect l="l" t="t" r="r" b="b"/>
              <a:pathLst>
                <a:path w="1226632" h="326771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41994"/>
                  </a:lnTo>
                  <a:cubicBezTo>
                    <a:pt x="1226632" y="288815"/>
                    <a:pt x="1188676" y="326771"/>
                    <a:pt x="1141855" y="326771"/>
                  </a:cubicBezTo>
                  <a:lnTo>
                    <a:pt x="84777" y="326771"/>
                  </a:lnTo>
                  <a:cubicBezTo>
                    <a:pt x="37956" y="326771"/>
                    <a:pt x="0" y="288815"/>
                    <a:pt x="0" y="241994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26632" cy="364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413300" y="5489488"/>
            <a:ext cx="4657367" cy="1180739"/>
            <a:chOff x="0" y="0"/>
            <a:chExt cx="1226632" cy="3109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6632" cy="310976"/>
            </a:xfrm>
            <a:custGeom>
              <a:avLst/>
              <a:gdLst/>
              <a:ahLst/>
              <a:cxnLst/>
              <a:rect l="l" t="t" r="r" b="b"/>
              <a:pathLst>
                <a:path w="1226632" h="310976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26199"/>
                  </a:lnTo>
                  <a:cubicBezTo>
                    <a:pt x="1226632" y="273020"/>
                    <a:pt x="1188676" y="310976"/>
                    <a:pt x="1141855" y="310976"/>
                  </a:cubicBezTo>
                  <a:lnTo>
                    <a:pt x="84777" y="310976"/>
                  </a:lnTo>
                  <a:cubicBezTo>
                    <a:pt x="37956" y="310976"/>
                    <a:pt x="0" y="273020"/>
                    <a:pt x="0" y="226199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26632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6290729" y="4829169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7" name="Table 27"/>
          <p:cNvGraphicFramePr>
            <a:graphicFrameLocks noGrp="1"/>
          </p:cNvGraphicFramePr>
          <p:nvPr/>
        </p:nvGraphicFramePr>
        <p:xfrm>
          <a:off x="1996031" y="75587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 / Parteneri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nivelu I și II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36 luni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10 – 25 mln lei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5167787" y="1132704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219164" y="2885369"/>
            <a:ext cx="376728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Parcuri industriale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38906" y="4214586"/>
            <a:ext cx="50578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Zone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economice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libere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651365" y="5300138"/>
            <a:ext cx="463867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Incubatoare de afaceri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16055" y="6398764"/>
            <a:ext cx="530929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Platforme multifuncționale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248469" y="3841663"/>
            <a:ext cx="498702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rețele electrice/stații de transformare/gaze naturale/rețele de apeduct/stații de epurare/rezervoare construite/ reabilitate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248469" y="5766863"/>
            <a:ext cx="498702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Drum de acces construit, reabilitat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teritoriu amenajat</a:t>
            </a:r>
          </a:p>
          <a:p>
            <a:pPr algn="ctr">
              <a:lnSpc>
                <a:spcPts val="2659"/>
              </a:lnSpc>
            </a:pPr>
            <a:endParaRPr lang="en-US" sz="18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002" y="158902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8"/>
                </a:lnTo>
                <a:lnTo>
                  <a:pt x="0" y="1300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67928" y="158902"/>
            <a:ext cx="3919945" cy="1069332"/>
          </a:xfrm>
          <a:custGeom>
            <a:avLst/>
            <a:gdLst/>
            <a:ahLst/>
            <a:cxnLst/>
            <a:rect l="l" t="t" r="r" b="b"/>
            <a:pathLst>
              <a:path w="3919945" h="1069332">
                <a:moveTo>
                  <a:pt x="0" y="0"/>
                </a:moveTo>
                <a:lnTo>
                  <a:pt x="3919945" y="0"/>
                </a:lnTo>
                <a:lnTo>
                  <a:pt x="3919945" y="1069331"/>
                </a:lnTo>
                <a:lnTo>
                  <a:pt x="0" y="1069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77082" y="4090580"/>
            <a:ext cx="5563769" cy="1543050"/>
            <a:chOff x="0" y="0"/>
            <a:chExt cx="146535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5355" cy="406400"/>
            </a:xfrm>
            <a:custGeom>
              <a:avLst/>
              <a:gdLst/>
              <a:ahLst/>
              <a:cxnLst/>
              <a:rect l="l" t="t" r="r" b="b"/>
              <a:pathLst>
                <a:path w="1465355" h="406400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335434"/>
                  </a:lnTo>
                  <a:cubicBezTo>
                    <a:pt x="1465355" y="354255"/>
                    <a:pt x="1457878" y="372306"/>
                    <a:pt x="1444569" y="385615"/>
                  </a:cubicBezTo>
                  <a:cubicBezTo>
                    <a:pt x="1431261" y="398923"/>
                    <a:pt x="1413210" y="406400"/>
                    <a:pt x="1394389" y="406400"/>
                  </a:cubicBezTo>
                  <a:lnTo>
                    <a:pt x="70966" y="406400"/>
                  </a:lnTo>
                  <a:cubicBezTo>
                    <a:pt x="52145" y="406400"/>
                    <a:pt x="34094" y="398923"/>
                    <a:pt x="20785" y="385615"/>
                  </a:cubicBezTo>
                  <a:cubicBezTo>
                    <a:pt x="7477" y="372306"/>
                    <a:pt x="0" y="354255"/>
                    <a:pt x="0" y="335434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653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10407" y="4329112"/>
            <a:ext cx="5563769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1.3</a:t>
            </a: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Sporirea atractivității turistice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88818" y="2168755"/>
            <a:ext cx="5563769" cy="1028377"/>
            <a:chOff x="0" y="0"/>
            <a:chExt cx="1465355" cy="2708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270848"/>
            </a:xfrm>
            <a:custGeom>
              <a:avLst/>
              <a:gdLst/>
              <a:ahLst/>
              <a:cxnLst/>
              <a:rect l="l" t="t" r="r" b="b"/>
              <a:pathLst>
                <a:path w="1465355" h="270848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99882"/>
                  </a:lnTo>
                  <a:cubicBezTo>
                    <a:pt x="1465355" y="218704"/>
                    <a:pt x="1457878" y="236754"/>
                    <a:pt x="1444569" y="250063"/>
                  </a:cubicBezTo>
                  <a:cubicBezTo>
                    <a:pt x="1431261" y="263371"/>
                    <a:pt x="1413210" y="270848"/>
                    <a:pt x="1394389" y="270848"/>
                  </a:cubicBezTo>
                  <a:lnTo>
                    <a:pt x="70966" y="270848"/>
                  </a:lnTo>
                  <a:cubicBezTo>
                    <a:pt x="52145" y="270848"/>
                    <a:pt x="34094" y="263371"/>
                    <a:pt x="20785" y="250063"/>
                  </a:cubicBezTo>
                  <a:cubicBezTo>
                    <a:pt x="7477" y="236754"/>
                    <a:pt x="0" y="218704"/>
                    <a:pt x="0" y="199882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308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818" y="3397157"/>
            <a:ext cx="5563769" cy="1211017"/>
            <a:chOff x="0" y="0"/>
            <a:chExt cx="1465355" cy="318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318951"/>
            </a:xfrm>
            <a:custGeom>
              <a:avLst/>
              <a:gdLst/>
              <a:ahLst/>
              <a:cxnLst/>
              <a:rect l="l" t="t" r="r" b="b"/>
              <a:pathLst>
                <a:path w="1465355" h="318951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47985"/>
                  </a:lnTo>
                  <a:cubicBezTo>
                    <a:pt x="1465355" y="266806"/>
                    <a:pt x="1457878" y="284857"/>
                    <a:pt x="1444569" y="298165"/>
                  </a:cubicBezTo>
                  <a:cubicBezTo>
                    <a:pt x="1431261" y="311474"/>
                    <a:pt x="1413210" y="318951"/>
                    <a:pt x="1394389" y="318951"/>
                  </a:cubicBezTo>
                  <a:lnTo>
                    <a:pt x="70966" y="318951"/>
                  </a:lnTo>
                  <a:cubicBezTo>
                    <a:pt x="52145" y="318951"/>
                    <a:pt x="34094" y="311474"/>
                    <a:pt x="20785" y="298165"/>
                  </a:cubicBezTo>
                  <a:cubicBezTo>
                    <a:pt x="7477" y="284857"/>
                    <a:pt x="0" y="266806"/>
                    <a:pt x="0" y="247985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357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88818" y="4865349"/>
            <a:ext cx="5563769" cy="1205152"/>
            <a:chOff x="0" y="0"/>
            <a:chExt cx="1465355" cy="3174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355" cy="317406"/>
            </a:xfrm>
            <a:custGeom>
              <a:avLst/>
              <a:gdLst/>
              <a:ahLst/>
              <a:cxnLst/>
              <a:rect l="l" t="t" r="r" b="b"/>
              <a:pathLst>
                <a:path w="1465355" h="31740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46440"/>
                  </a:lnTo>
                  <a:cubicBezTo>
                    <a:pt x="1465355" y="265262"/>
                    <a:pt x="1457878" y="283312"/>
                    <a:pt x="1444569" y="296621"/>
                  </a:cubicBezTo>
                  <a:cubicBezTo>
                    <a:pt x="1431261" y="309930"/>
                    <a:pt x="1413210" y="317406"/>
                    <a:pt x="1394389" y="317406"/>
                  </a:cubicBezTo>
                  <a:lnTo>
                    <a:pt x="70966" y="317406"/>
                  </a:lnTo>
                  <a:cubicBezTo>
                    <a:pt x="52145" y="317406"/>
                    <a:pt x="34094" y="309930"/>
                    <a:pt x="20785" y="296621"/>
                  </a:cubicBezTo>
                  <a:cubicBezTo>
                    <a:pt x="7477" y="283312"/>
                    <a:pt x="0" y="265262"/>
                    <a:pt x="0" y="24644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355" cy="355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88818" y="6255187"/>
            <a:ext cx="5563769" cy="1150083"/>
            <a:chOff x="0" y="0"/>
            <a:chExt cx="1465355" cy="302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355" cy="302903"/>
            </a:xfrm>
            <a:custGeom>
              <a:avLst/>
              <a:gdLst/>
              <a:ahLst/>
              <a:cxnLst/>
              <a:rect l="l" t="t" r="r" b="b"/>
              <a:pathLst>
                <a:path w="1465355" h="302903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31937"/>
                  </a:lnTo>
                  <a:cubicBezTo>
                    <a:pt x="1465355" y="250758"/>
                    <a:pt x="1457878" y="268808"/>
                    <a:pt x="1444569" y="282117"/>
                  </a:cubicBezTo>
                  <a:cubicBezTo>
                    <a:pt x="1431261" y="295426"/>
                    <a:pt x="1413210" y="302903"/>
                    <a:pt x="1394389" y="302903"/>
                  </a:cubicBezTo>
                  <a:lnTo>
                    <a:pt x="70966" y="302903"/>
                  </a:lnTo>
                  <a:cubicBezTo>
                    <a:pt x="52145" y="302903"/>
                    <a:pt x="34094" y="295426"/>
                    <a:pt x="20785" y="282117"/>
                  </a:cubicBezTo>
                  <a:cubicBezTo>
                    <a:pt x="7477" y="268808"/>
                    <a:pt x="0" y="250758"/>
                    <a:pt x="0" y="231937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355" cy="34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84725" y="3326689"/>
            <a:ext cx="4657367" cy="1240707"/>
            <a:chOff x="0" y="0"/>
            <a:chExt cx="1226632" cy="3267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6632" cy="326771"/>
            </a:xfrm>
            <a:custGeom>
              <a:avLst/>
              <a:gdLst/>
              <a:ahLst/>
              <a:cxnLst/>
              <a:rect l="l" t="t" r="r" b="b"/>
              <a:pathLst>
                <a:path w="1226632" h="326771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41994"/>
                  </a:lnTo>
                  <a:cubicBezTo>
                    <a:pt x="1226632" y="288815"/>
                    <a:pt x="1188676" y="326771"/>
                    <a:pt x="1141855" y="326771"/>
                  </a:cubicBezTo>
                  <a:lnTo>
                    <a:pt x="84777" y="326771"/>
                  </a:lnTo>
                  <a:cubicBezTo>
                    <a:pt x="37956" y="326771"/>
                    <a:pt x="0" y="288815"/>
                    <a:pt x="0" y="241994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26632" cy="364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84725" y="5152719"/>
            <a:ext cx="4657367" cy="1180739"/>
            <a:chOff x="0" y="0"/>
            <a:chExt cx="1226632" cy="3109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6632" cy="310976"/>
            </a:xfrm>
            <a:custGeom>
              <a:avLst/>
              <a:gdLst/>
              <a:ahLst/>
              <a:cxnLst/>
              <a:rect l="l" t="t" r="r" b="b"/>
              <a:pathLst>
                <a:path w="1226632" h="310976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26199"/>
                  </a:lnTo>
                  <a:cubicBezTo>
                    <a:pt x="1226632" y="273020"/>
                    <a:pt x="1188676" y="310976"/>
                    <a:pt x="1141855" y="310976"/>
                  </a:cubicBezTo>
                  <a:lnTo>
                    <a:pt x="84777" y="310976"/>
                  </a:lnTo>
                  <a:cubicBezTo>
                    <a:pt x="37956" y="310976"/>
                    <a:pt x="0" y="273020"/>
                    <a:pt x="0" y="226199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26632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6290729" y="4803688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7" name="Table 27"/>
          <p:cNvGraphicFramePr>
            <a:graphicFrameLocks noGrp="1"/>
          </p:cNvGraphicFramePr>
          <p:nvPr/>
        </p:nvGraphicFramePr>
        <p:xfrm>
          <a:off x="1996031" y="76349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</a:t>
                      </a:r>
                      <a:r>
                        <a:rPr lang="en-US" sz="2299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/ </a:t>
                      </a: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Parteneri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nivelu I și II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36 luni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10 – 25 mln lei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 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4782383" y="1076566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252436" y="2264389"/>
            <a:ext cx="5436532" cy="133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Reabilitarea infrastructurii de agrement</a:t>
            </a:r>
          </a:p>
          <a:p>
            <a:pPr algn="ctr">
              <a:lnSpc>
                <a:spcPts val="4059"/>
              </a:lnSpc>
            </a:pPr>
            <a:endParaRPr lang="en-US" sz="24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125199" y="3415009"/>
            <a:ext cx="5563769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Reabilitarea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drumurilor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acces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ro-RO" sz="2200" dirty="0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ă</a:t>
            </a:r>
            <a:r>
              <a:rPr lang="en-US" sz="2200" dirty="0" err="1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tre</a:t>
            </a:r>
            <a:r>
              <a:rPr lang="en-US" sz="2200" dirty="0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obiectivele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turistice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importanță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regională</a:t>
            </a:r>
            <a:endParaRPr lang="en-US" sz="2200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188818" y="4916706"/>
            <a:ext cx="550015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obiectivelor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turistice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naturale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antropice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utilitate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publică</a:t>
            </a:r>
            <a:endParaRPr lang="en-US" sz="2200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220627" y="6327676"/>
            <a:ext cx="5500150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Restaurarea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valorificarea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durabilă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patrimoniului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cultural, precum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infrastructurii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conexe</a:t>
            </a:r>
            <a:endParaRPr lang="en-US" sz="2000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200844" y="3405920"/>
            <a:ext cx="4987029" cy="133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Nr de atracții turistice renovate/amenajate;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Teritoriu amenajat;</a:t>
            </a:r>
          </a:p>
          <a:p>
            <a:pPr algn="ctr">
              <a:lnSpc>
                <a:spcPts val="2379"/>
              </a:lnSpc>
            </a:pPr>
            <a:endParaRPr lang="en-US" sz="1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200844" y="5375810"/>
            <a:ext cx="498702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Drum construit/reabilitat;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Locuri de cazare create</a:t>
            </a:r>
          </a:p>
          <a:p>
            <a:pPr algn="ctr">
              <a:lnSpc>
                <a:spcPts val="2659"/>
              </a:lnSpc>
            </a:pPr>
            <a:endParaRPr lang="en-US" sz="18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456" y="106630"/>
            <a:ext cx="3968820" cy="1227027"/>
          </a:xfrm>
          <a:custGeom>
            <a:avLst/>
            <a:gdLst/>
            <a:ahLst/>
            <a:cxnLst/>
            <a:rect l="l" t="t" r="r" b="b"/>
            <a:pathLst>
              <a:path w="3968820" h="1227027">
                <a:moveTo>
                  <a:pt x="0" y="0"/>
                </a:moveTo>
                <a:lnTo>
                  <a:pt x="3968821" y="0"/>
                </a:lnTo>
                <a:lnTo>
                  <a:pt x="3968821" y="1227027"/>
                </a:lnTo>
                <a:lnTo>
                  <a:pt x="0" y="1227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95909" y="192956"/>
            <a:ext cx="3827944" cy="1044235"/>
          </a:xfrm>
          <a:custGeom>
            <a:avLst/>
            <a:gdLst/>
            <a:ahLst/>
            <a:cxnLst/>
            <a:rect l="l" t="t" r="r" b="b"/>
            <a:pathLst>
              <a:path w="3827944" h="1044235">
                <a:moveTo>
                  <a:pt x="0" y="0"/>
                </a:moveTo>
                <a:lnTo>
                  <a:pt x="3827945" y="0"/>
                </a:lnTo>
                <a:lnTo>
                  <a:pt x="3827945" y="1044235"/>
                </a:lnTo>
                <a:lnTo>
                  <a:pt x="0" y="104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5518" y="3947043"/>
            <a:ext cx="5755333" cy="1543050"/>
            <a:chOff x="0" y="0"/>
            <a:chExt cx="1515808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5808" cy="406400"/>
            </a:xfrm>
            <a:custGeom>
              <a:avLst/>
              <a:gdLst/>
              <a:ahLst/>
              <a:cxnLst/>
              <a:rect l="l" t="t" r="r" b="b"/>
              <a:pathLst>
                <a:path w="1515808" h="406400">
                  <a:moveTo>
                    <a:pt x="68604" y="0"/>
                  </a:moveTo>
                  <a:lnTo>
                    <a:pt x="1447204" y="0"/>
                  </a:lnTo>
                  <a:cubicBezTo>
                    <a:pt x="1485093" y="0"/>
                    <a:pt x="1515808" y="30715"/>
                    <a:pt x="1515808" y="68604"/>
                  </a:cubicBezTo>
                  <a:lnTo>
                    <a:pt x="1515808" y="337796"/>
                  </a:lnTo>
                  <a:cubicBezTo>
                    <a:pt x="1515808" y="375685"/>
                    <a:pt x="1485093" y="406400"/>
                    <a:pt x="1447204" y="406400"/>
                  </a:cubicBezTo>
                  <a:lnTo>
                    <a:pt x="68604" y="406400"/>
                  </a:lnTo>
                  <a:cubicBezTo>
                    <a:pt x="30715" y="406400"/>
                    <a:pt x="0" y="375685"/>
                    <a:pt x="0" y="337796"/>
                  </a:cubicBezTo>
                  <a:lnTo>
                    <a:pt x="0" y="68604"/>
                  </a:lnTo>
                  <a:cubicBezTo>
                    <a:pt x="0" y="30715"/>
                    <a:pt x="30715" y="0"/>
                    <a:pt x="68604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158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1262" y="4039107"/>
            <a:ext cx="5919467" cy="240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2.3</a:t>
            </a:r>
            <a:r>
              <a:rPr lang="en-US" sz="25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Revitalizare urbană 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 dezvoltarea infrastructurii spațiilor publice</a:t>
            </a:r>
          </a:p>
          <a:p>
            <a:pPr algn="ctr">
              <a:lnSpc>
                <a:spcPts val="4199"/>
              </a:lnSpc>
            </a:pPr>
            <a:endParaRPr lang="en-US" sz="25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25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88818" y="2053816"/>
            <a:ext cx="5563769" cy="1295934"/>
            <a:chOff x="0" y="0"/>
            <a:chExt cx="1465355" cy="3413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341316"/>
            </a:xfrm>
            <a:custGeom>
              <a:avLst/>
              <a:gdLst/>
              <a:ahLst/>
              <a:cxnLst/>
              <a:rect l="l" t="t" r="r" b="b"/>
              <a:pathLst>
                <a:path w="1465355" h="34131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70350"/>
                  </a:lnTo>
                  <a:cubicBezTo>
                    <a:pt x="1465355" y="289171"/>
                    <a:pt x="1457878" y="307222"/>
                    <a:pt x="1444569" y="320531"/>
                  </a:cubicBezTo>
                  <a:cubicBezTo>
                    <a:pt x="1431261" y="333839"/>
                    <a:pt x="1413210" y="341316"/>
                    <a:pt x="1394389" y="341316"/>
                  </a:cubicBezTo>
                  <a:lnTo>
                    <a:pt x="70966" y="341316"/>
                  </a:lnTo>
                  <a:cubicBezTo>
                    <a:pt x="52145" y="341316"/>
                    <a:pt x="34094" y="333839"/>
                    <a:pt x="20785" y="320531"/>
                  </a:cubicBezTo>
                  <a:cubicBezTo>
                    <a:pt x="7477" y="307222"/>
                    <a:pt x="0" y="289171"/>
                    <a:pt x="0" y="27035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37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818" y="3597401"/>
            <a:ext cx="5563769" cy="852163"/>
            <a:chOff x="0" y="0"/>
            <a:chExt cx="1465355" cy="224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224438"/>
            </a:xfrm>
            <a:custGeom>
              <a:avLst/>
              <a:gdLst/>
              <a:ahLst/>
              <a:cxnLst/>
              <a:rect l="l" t="t" r="r" b="b"/>
              <a:pathLst>
                <a:path w="1465355" h="224438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53472"/>
                  </a:lnTo>
                  <a:cubicBezTo>
                    <a:pt x="1465355" y="172293"/>
                    <a:pt x="1457878" y="190344"/>
                    <a:pt x="1444569" y="203653"/>
                  </a:cubicBezTo>
                  <a:cubicBezTo>
                    <a:pt x="1431261" y="216961"/>
                    <a:pt x="1413210" y="224438"/>
                    <a:pt x="1394389" y="224438"/>
                  </a:cubicBezTo>
                  <a:lnTo>
                    <a:pt x="70966" y="224438"/>
                  </a:lnTo>
                  <a:cubicBezTo>
                    <a:pt x="52145" y="224438"/>
                    <a:pt x="34094" y="216961"/>
                    <a:pt x="20785" y="203653"/>
                  </a:cubicBezTo>
                  <a:cubicBezTo>
                    <a:pt x="7477" y="190344"/>
                    <a:pt x="0" y="172293"/>
                    <a:pt x="0" y="153472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262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88818" y="4722690"/>
            <a:ext cx="5563769" cy="1205152"/>
            <a:chOff x="0" y="0"/>
            <a:chExt cx="1465355" cy="3174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355" cy="317406"/>
            </a:xfrm>
            <a:custGeom>
              <a:avLst/>
              <a:gdLst/>
              <a:ahLst/>
              <a:cxnLst/>
              <a:rect l="l" t="t" r="r" b="b"/>
              <a:pathLst>
                <a:path w="1465355" h="31740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46440"/>
                  </a:lnTo>
                  <a:cubicBezTo>
                    <a:pt x="1465355" y="265262"/>
                    <a:pt x="1457878" y="283312"/>
                    <a:pt x="1444569" y="296621"/>
                  </a:cubicBezTo>
                  <a:cubicBezTo>
                    <a:pt x="1431261" y="309930"/>
                    <a:pt x="1413210" y="317406"/>
                    <a:pt x="1394389" y="317406"/>
                  </a:cubicBezTo>
                  <a:lnTo>
                    <a:pt x="70966" y="317406"/>
                  </a:lnTo>
                  <a:cubicBezTo>
                    <a:pt x="52145" y="317406"/>
                    <a:pt x="34094" y="309930"/>
                    <a:pt x="20785" y="296621"/>
                  </a:cubicBezTo>
                  <a:cubicBezTo>
                    <a:pt x="7477" y="283312"/>
                    <a:pt x="0" y="265262"/>
                    <a:pt x="0" y="24644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355" cy="355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88818" y="6196611"/>
            <a:ext cx="5563769" cy="1150083"/>
            <a:chOff x="0" y="0"/>
            <a:chExt cx="1465355" cy="302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355" cy="302903"/>
            </a:xfrm>
            <a:custGeom>
              <a:avLst/>
              <a:gdLst/>
              <a:ahLst/>
              <a:cxnLst/>
              <a:rect l="l" t="t" r="r" b="b"/>
              <a:pathLst>
                <a:path w="1465355" h="302903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31937"/>
                  </a:lnTo>
                  <a:cubicBezTo>
                    <a:pt x="1465355" y="250758"/>
                    <a:pt x="1457878" y="268808"/>
                    <a:pt x="1444569" y="282117"/>
                  </a:cubicBezTo>
                  <a:cubicBezTo>
                    <a:pt x="1431261" y="295426"/>
                    <a:pt x="1413210" y="302903"/>
                    <a:pt x="1394389" y="302903"/>
                  </a:cubicBezTo>
                  <a:lnTo>
                    <a:pt x="70966" y="302903"/>
                  </a:lnTo>
                  <a:cubicBezTo>
                    <a:pt x="52145" y="302903"/>
                    <a:pt x="34094" y="295426"/>
                    <a:pt x="20785" y="282117"/>
                  </a:cubicBezTo>
                  <a:cubicBezTo>
                    <a:pt x="7477" y="268808"/>
                    <a:pt x="0" y="250758"/>
                    <a:pt x="0" y="231937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355" cy="34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84725" y="3326689"/>
            <a:ext cx="4657367" cy="1240707"/>
            <a:chOff x="0" y="0"/>
            <a:chExt cx="1226632" cy="3267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6632" cy="326771"/>
            </a:xfrm>
            <a:custGeom>
              <a:avLst/>
              <a:gdLst/>
              <a:ahLst/>
              <a:cxnLst/>
              <a:rect l="l" t="t" r="r" b="b"/>
              <a:pathLst>
                <a:path w="1226632" h="326771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41994"/>
                  </a:lnTo>
                  <a:cubicBezTo>
                    <a:pt x="1226632" y="288815"/>
                    <a:pt x="1188676" y="326771"/>
                    <a:pt x="1141855" y="326771"/>
                  </a:cubicBezTo>
                  <a:lnTo>
                    <a:pt x="84777" y="326771"/>
                  </a:lnTo>
                  <a:cubicBezTo>
                    <a:pt x="37956" y="326771"/>
                    <a:pt x="0" y="288815"/>
                    <a:pt x="0" y="241994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26632" cy="364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84725" y="5032209"/>
            <a:ext cx="4657367" cy="1180739"/>
            <a:chOff x="0" y="0"/>
            <a:chExt cx="1226632" cy="3109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6632" cy="310976"/>
            </a:xfrm>
            <a:custGeom>
              <a:avLst/>
              <a:gdLst/>
              <a:ahLst/>
              <a:cxnLst/>
              <a:rect l="l" t="t" r="r" b="b"/>
              <a:pathLst>
                <a:path w="1226632" h="310976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26199"/>
                  </a:lnTo>
                  <a:cubicBezTo>
                    <a:pt x="1226632" y="273020"/>
                    <a:pt x="1188676" y="310976"/>
                    <a:pt x="1141855" y="310976"/>
                  </a:cubicBezTo>
                  <a:lnTo>
                    <a:pt x="84777" y="310976"/>
                  </a:lnTo>
                  <a:cubicBezTo>
                    <a:pt x="37956" y="310976"/>
                    <a:pt x="0" y="273020"/>
                    <a:pt x="0" y="226199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26632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6290729" y="4598202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7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05383"/>
              </p:ext>
            </p:extLst>
          </p:nvPr>
        </p:nvGraphicFramePr>
        <p:xfrm>
          <a:off x="1996031" y="76349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</a:t>
                      </a:r>
                      <a:r>
                        <a:rPr lang="en-US" sz="2299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/ </a:t>
                      </a: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Parteneri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</a:t>
                      </a: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nivelu I și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24 </a:t>
                      </a:r>
                      <a:r>
                        <a:rPr lang="en-US" sz="2000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luni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10 – 30 </a:t>
                      </a:r>
                      <a:r>
                        <a:rPr lang="en-US" sz="2000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mln</a:t>
                      </a: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lei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smtClean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</a:t>
                      </a:r>
                      <a:endParaRPr lang="en-US" sz="2000" kern="1200" dirty="0">
                        <a:solidFill>
                          <a:srgbClr val="003F67"/>
                        </a:solidFill>
                        <a:latin typeface="Poppins Bold"/>
                        <a:ea typeface="Poppins Bold"/>
                        <a:cs typeface="Poppins Bol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5052789" y="837802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054013" y="2098399"/>
            <a:ext cx="5634955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 zonelor de agrement/parcuri/alei/spații publice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188818" y="3807020"/>
            <a:ext cx="556376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 stațiilor/parcărilor</a:t>
            </a:r>
          </a:p>
          <a:p>
            <a:pPr algn="ctr">
              <a:lnSpc>
                <a:spcPts val="3080"/>
              </a:lnSpc>
            </a:pPr>
            <a:endParaRPr lang="en-US" sz="22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188818" y="4895025"/>
            <a:ext cx="550015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 complexelor multifuncționale, clădiri publice</a:t>
            </a:r>
          </a:p>
          <a:p>
            <a:pPr algn="ctr">
              <a:lnSpc>
                <a:spcPts val="3080"/>
              </a:lnSpc>
            </a:pPr>
            <a:endParaRPr lang="en-US" sz="22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201577" y="6183374"/>
            <a:ext cx="5500150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Reprofilarea și dezvoltarea unor centre  de servicii, afaceri, cultură, comunicare, media, educație</a:t>
            </a: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200844" y="3558440"/>
            <a:ext cx="4987029" cy="133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de zone de recreere la scară mare/ complexe sportive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379"/>
              </a:lnSpc>
            </a:pPr>
            <a:endParaRPr lang="en-US" sz="1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510380" y="5105400"/>
            <a:ext cx="442510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Nr de curți ale blocurilor de locuințe amenajate;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de stații de transport amenajate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728" y="169462"/>
            <a:ext cx="4022432" cy="1243602"/>
          </a:xfrm>
          <a:custGeom>
            <a:avLst/>
            <a:gdLst/>
            <a:ahLst/>
            <a:cxnLst/>
            <a:rect l="l" t="t" r="r" b="b"/>
            <a:pathLst>
              <a:path w="4022432" h="1243602">
                <a:moveTo>
                  <a:pt x="0" y="0"/>
                </a:moveTo>
                <a:lnTo>
                  <a:pt x="4022431" y="0"/>
                </a:lnTo>
                <a:lnTo>
                  <a:pt x="4022431" y="1243602"/>
                </a:lnTo>
                <a:lnTo>
                  <a:pt x="0" y="12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62799" y="169462"/>
            <a:ext cx="3779293" cy="1030963"/>
          </a:xfrm>
          <a:custGeom>
            <a:avLst/>
            <a:gdLst/>
            <a:ahLst/>
            <a:cxnLst/>
            <a:rect l="l" t="t" r="r" b="b"/>
            <a:pathLst>
              <a:path w="3779293" h="1030963">
                <a:moveTo>
                  <a:pt x="0" y="0"/>
                </a:moveTo>
                <a:lnTo>
                  <a:pt x="3779293" y="0"/>
                </a:lnTo>
                <a:lnTo>
                  <a:pt x="3779293" y="1030963"/>
                </a:lnTo>
                <a:lnTo>
                  <a:pt x="0" y="1030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5518" y="4013718"/>
            <a:ext cx="5755333" cy="1378224"/>
            <a:chOff x="0" y="0"/>
            <a:chExt cx="1515808" cy="3629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5808" cy="362989"/>
            </a:xfrm>
            <a:custGeom>
              <a:avLst/>
              <a:gdLst/>
              <a:ahLst/>
              <a:cxnLst/>
              <a:rect l="l" t="t" r="r" b="b"/>
              <a:pathLst>
                <a:path w="1515808" h="362989">
                  <a:moveTo>
                    <a:pt x="68604" y="0"/>
                  </a:moveTo>
                  <a:lnTo>
                    <a:pt x="1447204" y="0"/>
                  </a:lnTo>
                  <a:cubicBezTo>
                    <a:pt x="1485093" y="0"/>
                    <a:pt x="1515808" y="30715"/>
                    <a:pt x="1515808" y="68604"/>
                  </a:cubicBezTo>
                  <a:lnTo>
                    <a:pt x="1515808" y="294385"/>
                  </a:lnTo>
                  <a:cubicBezTo>
                    <a:pt x="1515808" y="332274"/>
                    <a:pt x="1485093" y="362989"/>
                    <a:pt x="1447204" y="362989"/>
                  </a:cubicBezTo>
                  <a:lnTo>
                    <a:pt x="68604" y="362989"/>
                  </a:lnTo>
                  <a:cubicBezTo>
                    <a:pt x="50409" y="362989"/>
                    <a:pt x="32959" y="355761"/>
                    <a:pt x="20094" y="342895"/>
                  </a:cubicBezTo>
                  <a:cubicBezTo>
                    <a:pt x="7228" y="330030"/>
                    <a:pt x="0" y="312580"/>
                    <a:pt x="0" y="294385"/>
                  </a:cubicBezTo>
                  <a:lnTo>
                    <a:pt x="0" y="68604"/>
                  </a:lnTo>
                  <a:cubicBezTo>
                    <a:pt x="0" y="30715"/>
                    <a:pt x="30715" y="0"/>
                    <a:pt x="68604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15808" cy="401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3451" y="4227986"/>
            <a:ext cx="5919467" cy="242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3.1</a:t>
            </a:r>
            <a:r>
              <a:rPr lang="en-US" sz="26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Aprovizionarea cu apă și sanitație</a:t>
            </a:r>
          </a:p>
          <a:p>
            <a:pPr algn="ctr">
              <a:lnSpc>
                <a:spcPts val="3639"/>
              </a:lnSpc>
            </a:pPr>
            <a:endParaRPr lang="en-US" sz="26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26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26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965515" y="2874913"/>
            <a:ext cx="5563769" cy="1295934"/>
            <a:chOff x="0" y="0"/>
            <a:chExt cx="1465355" cy="3413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341316"/>
            </a:xfrm>
            <a:custGeom>
              <a:avLst/>
              <a:gdLst/>
              <a:ahLst/>
              <a:cxnLst/>
              <a:rect l="l" t="t" r="r" b="b"/>
              <a:pathLst>
                <a:path w="1465355" h="34131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70350"/>
                  </a:lnTo>
                  <a:cubicBezTo>
                    <a:pt x="1465355" y="289171"/>
                    <a:pt x="1457878" y="307222"/>
                    <a:pt x="1444569" y="320531"/>
                  </a:cubicBezTo>
                  <a:cubicBezTo>
                    <a:pt x="1431261" y="333839"/>
                    <a:pt x="1413210" y="341316"/>
                    <a:pt x="1394389" y="341316"/>
                  </a:cubicBezTo>
                  <a:lnTo>
                    <a:pt x="70966" y="341316"/>
                  </a:lnTo>
                  <a:cubicBezTo>
                    <a:pt x="52145" y="341316"/>
                    <a:pt x="34094" y="333839"/>
                    <a:pt x="20785" y="320531"/>
                  </a:cubicBezTo>
                  <a:cubicBezTo>
                    <a:pt x="7477" y="307222"/>
                    <a:pt x="0" y="289171"/>
                    <a:pt x="0" y="27035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37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41715" y="5198334"/>
            <a:ext cx="5563769" cy="1265022"/>
            <a:chOff x="0" y="0"/>
            <a:chExt cx="1465355" cy="3331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333174"/>
            </a:xfrm>
            <a:custGeom>
              <a:avLst/>
              <a:gdLst/>
              <a:ahLst/>
              <a:cxnLst/>
              <a:rect l="l" t="t" r="r" b="b"/>
              <a:pathLst>
                <a:path w="1465355" h="333174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62209"/>
                  </a:lnTo>
                  <a:cubicBezTo>
                    <a:pt x="1465355" y="281030"/>
                    <a:pt x="1457878" y="299080"/>
                    <a:pt x="1444569" y="312389"/>
                  </a:cubicBezTo>
                  <a:cubicBezTo>
                    <a:pt x="1431261" y="325698"/>
                    <a:pt x="1413210" y="333174"/>
                    <a:pt x="1394389" y="333174"/>
                  </a:cubicBezTo>
                  <a:lnTo>
                    <a:pt x="70966" y="333174"/>
                  </a:lnTo>
                  <a:cubicBezTo>
                    <a:pt x="52145" y="333174"/>
                    <a:pt x="34094" y="325698"/>
                    <a:pt x="20785" y="312389"/>
                  </a:cubicBezTo>
                  <a:cubicBezTo>
                    <a:pt x="7477" y="299080"/>
                    <a:pt x="0" y="281030"/>
                    <a:pt x="0" y="26220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371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38883" y="3110221"/>
            <a:ext cx="4903209" cy="1342875"/>
            <a:chOff x="0" y="0"/>
            <a:chExt cx="1291380" cy="3536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91380" cy="353679"/>
            </a:xfrm>
            <a:custGeom>
              <a:avLst/>
              <a:gdLst/>
              <a:ahLst/>
              <a:cxnLst/>
              <a:rect l="l" t="t" r="r" b="b"/>
              <a:pathLst>
                <a:path w="1291380" h="353679">
                  <a:moveTo>
                    <a:pt x="80526" y="0"/>
                  </a:moveTo>
                  <a:lnTo>
                    <a:pt x="1210854" y="0"/>
                  </a:lnTo>
                  <a:cubicBezTo>
                    <a:pt x="1255327" y="0"/>
                    <a:pt x="1291380" y="36053"/>
                    <a:pt x="1291380" y="80526"/>
                  </a:cubicBezTo>
                  <a:lnTo>
                    <a:pt x="1291380" y="273153"/>
                  </a:lnTo>
                  <a:cubicBezTo>
                    <a:pt x="1291380" y="294509"/>
                    <a:pt x="1282896" y="314992"/>
                    <a:pt x="1267794" y="330093"/>
                  </a:cubicBezTo>
                  <a:cubicBezTo>
                    <a:pt x="1252693" y="345195"/>
                    <a:pt x="1232211" y="353679"/>
                    <a:pt x="1210854" y="353679"/>
                  </a:cubicBezTo>
                  <a:lnTo>
                    <a:pt x="80526" y="353679"/>
                  </a:lnTo>
                  <a:cubicBezTo>
                    <a:pt x="36053" y="353679"/>
                    <a:pt x="0" y="317626"/>
                    <a:pt x="0" y="273153"/>
                  </a:cubicBezTo>
                  <a:lnTo>
                    <a:pt x="0" y="80526"/>
                  </a:lnTo>
                  <a:cubicBezTo>
                    <a:pt x="0" y="36053"/>
                    <a:pt x="36053" y="0"/>
                    <a:pt x="8052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91380" cy="391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38883" y="4917909"/>
            <a:ext cx="4903209" cy="1180739"/>
            <a:chOff x="0" y="0"/>
            <a:chExt cx="1291380" cy="3109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91380" cy="310976"/>
            </a:xfrm>
            <a:custGeom>
              <a:avLst/>
              <a:gdLst/>
              <a:ahLst/>
              <a:cxnLst/>
              <a:rect l="l" t="t" r="r" b="b"/>
              <a:pathLst>
                <a:path w="1291380" h="310976">
                  <a:moveTo>
                    <a:pt x="80526" y="0"/>
                  </a:moveTo>
                  <a:lnTo>
                    <a:pt x="1210854" y="0"/>
                  </a:lnTo>
                  <a:cubicBezTo>
                    <a:pt x="1255327" y="0"/>
                    <a:pt x="1291380" y="36053"/>
                    <a:pt x="1291380" y="80526"/>
                  </a:cubicBezTo>
                  <a:lnTo>
                    <a:pt x="1291380" y="230450"/>
                  </a:lnTo>
                  <a:cubicBezTo>
                    <a:pt x="1291380" y="274924"/>
                    <a:pt x="1255327" y="310976"/>
                    <a:pt x="1210854" y="310976"/>
                  </a:cubicBezTo>
                  <a:lnTo>
                    <a:pt x="80526" y="310976"/>
                  </a:lnTo>
                  <a:cubicBezTo>
                    <a:pt x="59169" y="310976"/>
                    <a:pt x="38687" y="302492"/>
                    <a:pt x="23586" y="287391"/>
                  </a:cubicBezTo>
                  <a:cubicBezTo>
                    <a:pt x="8484" y="272289"/>
                    <a:pt x="0" y="251807"/>
                    <a:pt x="0" y="230450"/>
                  </a:cubicBezTo>
                  <a:lnTo>
                    <a:pt x="0" y="80526"/>
                  </a:lnTo>
                  <a:cubicBezTo>
                    <a:pt x="0" y="36053"/>
                    <a:pt x="36053" y="0"/>
                    <a:pt x="8052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91380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6319304" y="4693304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2646"/>
              </p:ext>
            </p:extLst>
          </p:nvPr>
        </p:nvGraphicFramePr>
        <p:xfrm>
          <a:off x="1996031" y="76349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</a:t>
                      </a:r>
                      <a:r>
                        <a:rPr lang="en-US" sz="2299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/ </a:t>
                      </a: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Parteneri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nivelu I și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36 luni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20 – 60 mln lei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smtClean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 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4782383" y="1201699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30709" y="3048167"/>
            <a:ext cx="5634955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Construcția sistemelor de canalizare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003615" y="5386705"/>
            <a:ext cx="5500150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Construcția sistemelor de apeduct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031389" y="3314534"/>
            <a:ext cx="5118198" cy="157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Km de rețele de apeduct/canalizare;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stații de tratare/pompare/epurare a apei;</a:t>
            </a:r>
          </a:p>
          <a:p>
            <a:pPr algn="ctr">
              <a:lnSpc>
                <a:spcPts val="2799"/>
              </a:lnSpc>
            </a:pPr>
            <a:endParaRPr lang="en-US" sz="17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379"/>
              </a:lnSpc>
            </a:pPr>
            <a:endParaRPr lang="en-US" sz="17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396058" y="5038725"/>
            <a:ext cx="4425108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Nr castele de apă construite;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rezervoare de apă  construite/reabilitate; </a:t>
            </a:r>
          </a:p>
          <a:p>
            <a:pPr algn="ctr">
              <a:lnSpc>
                <a:spcPts val="2519"/>
              </a:lnSpc>
            </a:pPr>
            <a:endParaRPr lang="en-US" sz="17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041715" y="7045523"/>
            <a:ext cx="1118407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*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cu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sursa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din ape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subterane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nu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vor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fi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admise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844</Words>
  <Application>Microsoft Office PowerPoint</Application>
  <PresentationFormat>Произвольный</PresentationFormat>
  <Paragraphs>184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Canva Sans Bold</vt:lpstr>
      <vt:lpstr>Inter Bold</vt:lpstr>
      <vt:lpstr>Poppins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User</dc:creator>
  <cp:lastModifiedBy>User</cp:lastModifiedBy>
  <cp:revision>21</cp:revision>
  <cp:lastPrinted>2024-07-08T06:46:31Z</cp:lastPrinted>
  <dcterms:created xsi:type="dcterms:W3CDTF">2006-08-16T00:00:00Z</dcterms:created>
  <dcterms:modified xsi:type="dcterms:W3CDTF">2024-07-09T05:15:01Z</dcterms:modified>
  <dc:identifier>DAGJrZ7RXiE</dc:identifier>
</cp:coreProperties>
</file>