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1" r:id="rId1"/>
  </p:sldMasterIdLst>
  <p:notesMasterIdLst>
    <p:notesMasterId r:id="rId33"/>
  </p:notesMasterIdLst>
  <p:handoutMasterIdLst>
    <p:handoutMasterId r:id="rId34"/>
  </p:handoutMasterIdLst>
  <p:sldIdLst>
    <p:sldId id="276" r:id="rId2"/>
    <p:sldId id="447" r:id="rId3"/>
    <p:sldId id="414" r:id="rId4"/>
    <p:sldId id="415" r:id="rId5"/>
    <p:sldId id="456" r:id="rId6"/>
    <p:sldId id="455" r:id="rId7"/>
    <p:sldId id="454" r:id="rId8"/>
    <p:sldId id="457" r:id="rId9"/>
    <p:sldId id="458" r:id="rId10"/>
    <p:sldId id="459" r:id="rId11"/>
    <p:sldId id="460" r:id="rId12"/>
    <p:sldId id="461" r:id="rId13"/>
    <p:sldId id="462" r:id="rId14"/>
    <p:sldId id="463" r:id="rId15"/>
    <p:sldId id="464" r:id="rId16"/>
    <p:sldId id="465" r:id="rId17"/>
    <p:sldId id="466" r:id="rId18"/>
    <p:sldId id="467" r:id="rId19"/>
    <p:sldId id="468" r:id="rId20"/>
    <p:sldId id="469" r:id="rId21"/>
    <p:sldId id="470" r:id="rId22"/>
    <p:sldId id="471" r:id="rId23"/>
    <p:sldId id="472" r:id="rId24"/>
    <p:sldId id="473" r:id="rId25"/>
    <p:sldId id="474" r:id="rId26"/>
    <p:sldId id="475" r:id="rId27"/>
    <p:sldId id="477" r:id="rId28"/>
    <p:sldId id="450" r:id="rId29"/>
    <p:sldId id="411" r:id="rId30"/>
    <p:sldId id="451" r:id="rId31"/>
    <p:sldId id="406" r:id="rId32"/>
  </p:sldIdLst>
  <p:sldSz cx="9144000" cy="6858000" type="screen4x3"/>
  <p:notesSz cx="6858000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58">
          <p15:clr>
            <a:srgbClr val="A4A3A4"/>
          </p15:clr>
        </p15:guide>
        <p15:guide id="2" orient="horz" pos="388">
          <p15:clr>
            <a:srgbClr val="A4A3A4"/>
          </p15:clr>
        </p15:guide>
        <p15:guide id="3" pos="288">
          <p15:clr>
            <a:srgbClr val="A4A3A4"/>
          </p15:clr>
        </p15:guide>
        <p15:guide id="4" pos="102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a Bohantova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7F2D"/>
    <a:srgbClr val="6E6452"/>
    <a:srgbClr val="E5DBA1"/>
    <a:srgbClr val="BABA93"/>
    <a:srgbClr val="BABB93"/>
    <a:srgbClr val="DEDEAF"/>
    <a:srgbClr val="999999"/>
    <a:srgbClr val="D9D9D9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2385" autoAdjust="0"/>
  </p:normalViewPr>
  <p:slideViewPr>
    <p:cSldViewPr snapToGrid="0">
      <p:cViewPr>
        <p:scale>
          <a:sx n="75" d="100"/>
          <a:sy n="75" d="100"/>
        </p:scale>
        <p:origin x="-1302" y="138"/>
      </p:cViewPr>
      <p:guideLst>
        <p:guide orient="horz" pos="658"/>
        <p:guide orient="horz" pos="388"/>
        <p:guide pos="288"/>
        <p:guide pos="10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8" d="100"/>
          <a:sy n="108" d="100"/>
        </p:scale>
        <p:origin x="-4140" y="-102"/>
      </p:cViewPr>
      <p:guideLst>
        <p:guide orient="horz" pos="3126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54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dirty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453" y="0"/>
            <a:ext cx="297254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dirty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7254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dirty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453" y="9431338"/>
            <a:ext cx="297254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4BBF79D3-D540-4A1F-9847-1559C7AB9D71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9918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54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dirty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453" y="0"/>
            <a:ext cx="297254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dirty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7738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508" y="4714876"/>
            <a:ext cx="5028986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dirty="0" smtClean="0"/>
              <a:t>Klicken Sie, um die Formate des Vorlagentextes zu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  <a:p>
            <a:pPr lvl="3"/>
            <a:r>
              <a:rPr lang="de-DE" noProof="0" dirty="0" smtClean="0"/>
              <a:t>Vierte Ebene</a:t>
            </a:r>
          </a:p>
          <a:p>
            <a:pPr lvl="4"/>
            <a:r>
              <a:rPr lang="de-DE" noProof="0" dirty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7254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dirty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453" y="9431338"/>
            <a:ext cx="297254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>
                <a:solidFill>
                  <a:schemeClr val="tx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FCC8D018-2849-4367-944E-648FA90DDE54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01759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4338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o-RO" smtClean="0"/>
              <a:t>Activitatea CRS MDS în</a:t>
            </a:r>
            <a:r>
              <a:rPr lang="ro-RO" baseline="0" smtClean="0"/>
              <a:t> perioada de după ședința CRD Centru din 15 martie 2018.</a:t>
            </a:r>
            <a:endParaRPr lang="ru-RU" dirty="0" smtClean="0"/>
          </a:p>
        </p:txBody>
      </p:sp>
      <p:sp>
        <p:nvSpPr>
          <p:cNvPr id="14339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EDE548-DF9B-4E76-ACA4-911F7D69B6F5}" type="slidenum">
              <a:rPr lang="de-DE">
                <a:cs typeface="Arial" charset="0"/>
              </a:rPr>
              <a:pPr/>
              <a:t>1</a:t>
            </a:fld>
            <a:endParaRPr lang="de-DE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205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dirty="0" smtClean="0"/>
              <a:t>Componența CRS MDS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8D018-2849-4367-944E-648FA90DDE54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6788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dirty="0" smtClean="0"/>
              <a:t>Subiectele de pe agenda ședinței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8D018-2849-4367-944E-648FA90DDE54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0806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dirty="0" smtClean="0"/>
              <a:t>Concluziile formulate la sfârșitul</a:t>
            </a:r>
            <a:r>
              <a:rPr lang="ro-RO" baseline="0" dirty="0" smtClean="0"/>
              <a:t> ședinței. Ședința nu a fost deliberativă, erau prezenți doar 2 membri din 7. Planul de activitate nu a putut și aprobat.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8D018-2849-4367-944E-648FA90DDE54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95624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8D018-2849-4367-944E-648FA90DDE54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5544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dirty="0" smtClean="0"/>
              <a:t>Imagini de la obiectivele vizitate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8D018-2849-4367-944E-648FA90DDE54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6588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dirty="0" smtClean="0"/>
              <a:t>Subiectele</a:t>
            </a:r>
            <a:r>
              <a:rPr lang="ro-RO" baseline="0" dirty="0" smtClean="0"/>
              <a:t> de pe ordinea de zi a ședinței.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C8D018-2849-4367-944E-648FA90DDE54}" type="slidenum">
              <a:rPr lang="de-DE" smtClean="0"/>
              <a:pPr>
                <a:defRPr/>
              </a:pPr>
              <a:t>28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9835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dirty="0" smtClean="0"/>
              <a:t>Образец заголовка</a:t>
            </a:r>
            <a:endParaRPr lang="de-DE" noProof="0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684000" y="2448000"/>
            <a:ext cx="7776000" cy="381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1A5A60-FFC1-4DD6-B034-06B726499F40}" type="datetime1">
              <a:rPr lang="en-GB"/>
              <a:pPr>
                <a:defRPr/>
              </a:pPr>
              <a:t>10/10/2018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, Subhead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dirty="0" smtClean="0"/>
              <a:t>Образец заголовка</a:t>
            </a:r>
            <a:endParaRPr lang="de-DE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84000" y="2448000"/>
            <a:ext cx="7776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7B01B-C2E8-4CD6-B726-44287C896096}" type="datetime1">
              <a:rPr lang="en-GB"/>
              <a:pPr>
                <a:defRPr/>
              </a:pPr>
              <a:t>10/10/2018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, Subhead, Bulletpoints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dirty="0" smtClean="0"/>
              <a:t>Образец заголовка</a:t>
            </a:r>
            <a:endParaRPr lang="de-DE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84000" y="2448000"/>
            <a:ext cx="5760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</p:txBody>
      </p:sp>
      <p:sp>
        <p:nvSpPr>
          <p:cNvPr id="6" name="Bildplatzhalter 2"/>
          <p:cNvSpPr>
            <a:spLocks noGrp="1"/>
          </p:cNvSpPr>
          <p:nvPr>
            <p:ph type="pic" idx="12"/>
          </p:nvPr>
        </p:nvSpPr>
        <p:spPr>
          <a:xfrm>
            <a:off x="6786000" y="2448001"/>
            <a:ext cx="2358000" cy="20520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GB" noProof="0" dirty="0" smtClean="0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1188A-33A2-4652-B861-6B898985BDA5}" type="datetime1">
              <a:rPr lang="en-GB"/>
              <a:pPr>
                <a:defRPr/>
              </a:pPr>
              <a:t>10/10/2018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, Subhead, Bulletpoints, großes Bil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dirty="0" smtClean="0"/>
              <a:t>Образец заголовка</a:t>
            </a:r>
            <a:endParaRPr lang="de-DE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84000" y="2448000"/>
            <a:ext cx="5760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2"/>
          </p:nvPr>
        </p:nvSpPr>
        <p:spPr>
          <a:xfrm>
            <a:off x="6786000" y="2448001"/>
            <a:ext cx="2358000" cy="33480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GB" noProof="0" dirty="0" smtClean="0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31B3F-98C9-477F-8A19-E86B62010671}" type="datetime1">
              <a:rPr lang="en-GB"/>
              <a:pPr>
                <a:defRPr/>
              </a:pPr>
              <a:t>10/10/2018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, 2 Spalten, Subheadline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000" y="1483200"/>
            <a:ext cx="7776000" cy="617928"/>
          </a:xfrm>
        </p:spPr>
        <p:txBody>
          <a:bodyPr/>
          <a:lstStyle/>
          <a:p>
            <a:r>
              <a:rPr lang="ru-RU" noProof="0" dirty="0" smtClean="0"/>
              <a:t>Образец заголовка</a:t>
            </a:r>
            <a:endParaRPr lang="de-DE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84000" y="2448000"/>
            <a:ext cx="3780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2"/>
          </p:nvPr>
        </p:nvSpPr>
        <p:spPr>
          <a:xfrm>
            <a:off x="4680000" y="2448000"/>
            <a:ext cx="3780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4D77F8-03E1-499A-AFE8-B8E68698775C}" type="datetime1">
              <a:rPr lang="en-GB"/>
              <a:pPr>
                <a:defRPr/>
              </a:pPr>
              <a:t>10/10/2018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, 2 Spalten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000" y="1483200"/>
            <a:ext cx="7776000" cy="617928"/>
          </a:xfrm>
        </p:spPr>
        <p:txBody>
          <a:bodyPr/>
          <a:lstStyle/>
          <a:p>
            <a:r>
              <a:rPr lang="ru-RU" noProof="0" dirty="0" smtClean="0"/>
              <a:t>Образец заголовка</a:t>
            </a:r>
            <a:endParaRPr lang="de-DE" noProof="0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683999" y="2448000"/>
            <a:ext cx="3780000" cy="381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idx="12"/>
          </p:nvPr>
        </p:nvSpPr>
        <p:spPr>
          <a:xfrm>
            <a:off x="4680000" y="2448000"/>
            <a:ext cx="3780000" cy="3816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D8158-1737-45DB-8ECC-2C3A89813773}" type="datetime1">
              <a:rPr lang="en-GB"/>
              <a:pPr>
                <a:defRPr/>
              </a:pPr>
              <a:t>10/10/2018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2005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495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gi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gi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 6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1588"/>
            <a:ext cx="914400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Grafik 8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5851525"/>
            <a:ext cx="91440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2447925"/>
            <a:ext cx="777557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layer</a:t>
            </a:r>
          </a:p>
          <a:p>
            <a:pPr lvl="1"/>
            <a:r>
              <a:rPr lang="en-GB" smtClean="0"/>
              <a:t>Second layer</a:t>
            </a:r>
          </a:p>
          <a:p>
            <a:pPr lvl="2"/>
            <a:r>
              <a:rPr lang="en-GB" smtClean="0"/>
              <a:t>Third layer</a:t>
            </a:r>
          </a:p>
          <a:p>
            <a:pPr lvl="3"/>
            <a:r>
              <a:rPr lang="en-GB" smtClean="0"/>
              <a:t>Fourth layer</a:t>
            </a: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7704138" y="6581775"/>
            <a:ext cx="9271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000" b="0" dirty="0" smtClean="0">
                <a:solidFill>
                  <a:srgbClr val="6E6452"/>
                </a:solidFill>
                <a:latin typeface="Arial Narrow" pitchFamily="34" charset="0"/>
              </a:rPr>
              <a:t>Page </a:t>
            </a:r>
            <a:fld id="{9BC64416-FE4D-4747-9892-1848A6515E88}" type="slidenum">
              <a:rPr lang="en-GB" sz="1000" b="0" smtClean="0">
                <a:solidFill>
                  <a:srgbClr val="6E6452"/>
                </a:solidFill>
                <a:latin typeface="Arial Narrow" pitchFamily="34" charset="0"/>
              </a:rPr>
              <a:pPr>
                <a:defRPr/>
              </a:pPr>
              <a:t>‹#›</a:t>
            </a:fld>
            <a:endParaRPr lang="en-GB" sz="1000" b="0" dirty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62263" y="6581775"/>
            <a:ext cx="34194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eaLnBrk="0" hangingPunct="0">
              <a:defRPr sz="1000" b="1" spc="70" baseline="0" dirty="0">
                <a:solidFill>
                  <a:srgbClr val="6E645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9450" y="6581775"/>
            <a:ext cx="1295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 b="0" smtClean="0">
                <a:solidFill>
                  <a:srgbClr val="6E6452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6CC72D31-0A1F-4446-B251-5763FDFFC8B0}" type="datetime1">
              <a:rPr lang="en-GB"/>
              <a:pPr>
                <a:defRPr/>
              </a:pPr>
              <a:t>10/10/2018</a:t>
            </a:fld>
            <a:endParaRPr lang="en-GB" dirty="0"/>
          </a:p>
        </p:txBody>
      </p:sp>
      <p:sp>
        <p:nvSpPr>
          <p:cNvPr id="1032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482725"/>
            <a:ext cx="77755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here to add title</a:t>
            </a:r>
            <a:endParaRPr lang="de-DE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99" r:id="rId2"/>
    <p:sldLayoutId id="2147483698" r:id="rId3"/>
    <p:sldLayoutId id="2147483697" r:id="rId4"/>
    <p:sldLayoutId id="2147483696" r:id="rId5"/>
    <p:sldLayoutId id="2147483695" r:id="rId6"/>
    <p:sldLayoutId id="2147483701" r:id="rId7"/>
    <p:sldLayoutId id="2147483702" r:id="rId8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rgbClr val="6E645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9pPr>
    </p:titleStyle>
    <p:bodyStyle>
      <a:lvl1pPr marL="358775" indent="-358775" algn="l" rtl="0" fontAlgn="base">
        <a:spcBef>
          <a:spcPts val="400"/>
        </a:spcBef>
        <a:spcAft>
          <a:spcPts val="800"/>
        </a:spcAft>
        <a:buClr>
          <a:srgbClr val="C80F0F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  <a:ea typeface="+mn-ea"/>
          <a:cs typeface="+mn-cs"/>
        </a:defRPr>
      </a:lvl1pPr>
      <a:lvl2pPr marL="719138" indent="-358775" algn="l" rtl="0" fontAlgn="base">
        <a:spcBef>
          <a:spcPts val="400"/>
        </a:spcBef>
        <a:spcAft>
          <a:spcPts val="800"/>
        </a:spcAft>
        <a:buClr>
          <a:srgbClr val="6E6452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</a:defRPr>
      </a:lvl2pPr>
      <a:lvl3pPr marL="1079500" indent="-358775" algn="l" rtl="0" fontAlgn="base">
        <a:spcBef>
          <a:spcPts val="400"/>
        </a:spcBef>
        <a:spcAft>
          <a:spcPts val="800"/>
        </a:spcAft>
        <a:buClr>
          <a:srgbClr val="6E6452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</a:defRPr>
      </a:lvl3pPr>
      <a:lvl4pPr marL="1439863" indent="-358775" algn="l" rtl="0" fontAlgn="base">
        <a:spcBef>
          <a:spcPts val="400"/>
        </a:spcBef>
        <a:spcAft>
          <a:spcPts val="800"/>
        </a:spcAft>
        <a:buClr>
          <a:srgbClr val="6E6452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</a:defRPr>
      </a:lvl4pPr>
      <a:lvl5pPr marL="1798638" indent="-358775" algn="l" rtl="0" fontAlgn="base">
        <a:spcBef>
          <a:spcPts val="400"/>
        </a:spcBef>
        <a:spcAft>
          <a:spcPts val="800"/>
        </a:spcAft>
        <a:buClr>
          <a:srgbClr val="6E6452"/>
        </a:buClr>
        <a:buFont typeface="Arial" charset="0"/>
        <a:buChar char="•"/>
        <a:tabLst>
          <a:tab pos="2190750" algn="l"/>
        </a:tabLst>
        <a:defRPr>
          <a:solidFill>
            <a:srgbClr val="6E6452"/>
          </a:solidFill>
          <a:latin typeface="+mn-lt"/>
        </a:defRPr>
      </a:lvl5pPr>
      <a:lvl6pPr marL="216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6pPr>
      <a:lvl7pPr marL="252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7pPr>
      <a:lvl8pPr marL="288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8pPr>
      <a:lvl9pPr marL="324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el 15"/>
          <p:cNvSpPr>
            <a:spLocks noGrp="1"/>
          </p:cNvSpPr>
          <p:nvPr>
            <p:ph type="title"/>
          </p:nvPr>
        </p:nvSpPr>
        <p:spPr>
          <a:xfrm>
            <a:off x="2286001" y="812799"/>
            <a:ext cx="3670300" cy="762001"/>
          </a:xfrm>
        </p:spPr>
        <p:txBody>
          <a:bodyPr/>
          <a:lstStyle/>
          <a:p>
            <a:pPr algn="ctr"/>
            <a:r>
              <a:rPr lang="ro-RO" sz="2000" b="1" dirty="0" smtClean="0">
                <a:solidFill>
                  <a:schemeClr val="tx1"/>
                </a:solidFill>
              </a:rPr>
              <a:t>Consiliul Regional pentru Dezvoltare Centru</a:t>
            </a:r>
          </a:p>
        </p:txBody>
      </p:sp>
      <p:sp>
        <p:nvSpPr>
          <p:cNvPr id="13314" name="Inhaltsplatzhalter 16"/>
          <p:cNvSpPr>
            <a:spLocks noGrp="1"/>
          </p:cNvSpPr>
          <p:nvPr>
            <p:ph idx="1"/>
          </p:nvPr>
        </p:nvSpPr>
        <p:spPr>
          <a:xfrm>
            <a:off x="647700" y="2832100"/>
            <a:ext cx="7789741" cy="2197100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800" dirty="0" smtClean="0">
                <a:solidFill>
                  <a:schemeClr val="tx1"/>
                </a:solidFill>
                <a:ea typeface="Calibri"/>
                <a:cs typeface="Times New Roman"/>
              </a:rPr>
              <a:t>Comisia Regională Sectorială (CRS)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1400" dirty="0" smtClean="0">
                <a:solidFill>
                  <a:schemeClr val="tx1"/>
                </a:solidFill>
                <a:ea typeface="Calibri"/>
                <a:cs typeface="Times New Roman"/>
              </a:rPr>
              <a:t>pentru domeniul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400" b="1" dirty="0" smtClean="0">
                <a:solidFill>
                  <a:srgbClr val="397F2D"/>
                </a:solidFill>
                <a:ea typeface="Calibri"/>
                <a:cs typeface="Times New Roman"/>
              </a:rPr>
              <a:t>Managementul Deșeurilor Solide</a:t>
            </a:r>
          </a:p>
          <a:p>
            <a:pPr algn="ctr"/>
            <a:endParaRPr lang="es-E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de-DE" dirty="0" smtClean="0">
              <a:solidFill>
                <a:schemeClr val="tx1"/>
              </a:solidFill>
            </a:endParaRPr>
          </a:p>
          <a:p>
            <a:endParaRPr lang="de-DE" dirty="0" smtClean="0"/>
          </a:p>
        </p:txBody>
      </p:sp>
      <p:pic>
        <p:nvPicPr>
          <p:cNvPr id="13316" name="Picture 2" descr="D:\docs\desktop\ELdZ_Mol_cmyk_rum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2341" y="5337445"/>
            <a:ext cx="2089988" cy="1520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F:\Branding\EU\jau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1056" y="5624205"/>
            <a:ext cx="136525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" descr="H:\bn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3648" y="5563206"/>
            <a:ext cx="1016000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8991" y="5624205"/>
            <a:ext cx="1639887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feld 9"/>
          <p:cNvSpPr txBox="1">
            <a:spLocks noChangeArrowheads="1"/>
          </p:cNvSpPr>
          <p:nvPr/>
        </p:nvSpPr>
        <p:spPr bwMode="auto">
          <a:xfrm>
            <a:off x="427152" y="5399463"/>
            <a:ext cx="6683585" cy="215900"/>
          </a:xfrm>
          <a:prstGeom prst="rect">
            <a:avLst/>
          </a:prstGeom>
          <a:noFill/>
          <a:ln w="3175"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o-RO" sz="800" b="0" dirty="0" smtClean="0">
                <a:solidFill>
                  <a:schemeClr val="tx2">
                    <a:lumMod val="75000"/>
                  </a:schemeClr>
                </a:solidFill>
              </a:rPr>
              <a:t>Proiect co-finanțat de</a:t>
            </a:r>
            <a:endParaRPr lang="en-GB" sz="800" b="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" name="Picture 1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444500"/>
            <a:ext cx="1587500" cy="1752600"/>
          </a:xfrm>
          <a:prstGeom prst="rect">
            <a:avLst/>
          </a:prstGeom>
        </p:spPr>
      </p:pic>
      <p:pic>
        <p:nvPicPr>
          <p:cNvPr id="14" name="Picture 13" descr="D:\Users\Desktop\logotype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664" y="5850359"/>
            <a:ext cx="1958975" cy="569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A\Desktop\adr-centru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44022" y="745817"/>
            <a:ext cx="2707878" cy="864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23700" y="2247900"/>
            <a:ext cx="7776000" cy="3835400"/>
          </a:xfrm>
        </p:spPr>
        <p:txBody>
          <a:bodyPr/>
          <a:lstStyle/>
          <a:p>
            <a:r>
              <a:rPr lang="ro-RO" sz="2400" dirty="0" smtClean="0">
                <a:solidFill>
                  <a:schemeClr val="tx1"/>
                </a:solidFill>
              </a:rPr>
              <a:t> </a:t>
            </a:r>
            <a:r>
              <a:rPr lang="ro-RO" sz="2200" dirty="0" smtClean="0">
                <a:solidFill>
                  <a:schemeClr val="tx1"/>
                </a:solidFill>
              </a:rPr>
              <a:t>- </a:t>
            </a:r>
            <a:r>
              <a:rPr lang="ro-RO" sz="2200" b="1" dirty="0" smtClean="0">
                <a:solidFill>
                  <a:schemeClr val="tx1"/>
                </a:solidFill>
              </a:rPr>
              <a:t>7 membri ai CRS </a:t>
            </a:r>
            <a:r>
              <a:rPr lang="ro-RO" sz="2200" dirty="0" smtClean="0">
                <a:solidFill>
                  <a:schemeClr val="tx1"/>
                </a:solidFill>
              </a:rPr>
              <a:t>(inclusiv un copreședinte din partea MADRM și un copreședinte din partea CRD Centru)</a:t>
            </a:r>
          </a:p>
          <a:p>
            <a:r>
              <a:rPr lang="ro-RO" sz="2200" dirty="0" smtClean="0">
                <a:solidFill>
                  <a:schemeClr val="tx1"/>
                </a:solidFill>
              </a:rPr>
              <a:t> - </a:t>
            </a:r>
            <a:r>
              <a:rPr lang="ro-RO" sz="2200" b="1" dirty="0" smtClean="0">
                <a:solidFill>
                  <a:schemeClr val="tx1"/>
                </a:solidFill>
              </a:rPr>
              <a:t>13 specialiști </a:t>
            </a:r>
            <a:r>
              <a:rPr lang="ro-RO" sz="2200" dirty="0" smtClean="0">
                <a:solidFill>
                  <a:schemeClr val="tx1"/>
                </a:solidFill>
              </a:rPr>
              <a:t>din Grupul de suport tehnic în domeniul MDS, delegați de Consiliile raionale din Regiunea Centru</a:t>
            </a:r>
          </a:p>
          <a:p>
            <a:r>
              <a:rPr lang="ro-RO" sz="2200" dirty="0" smtClean="0">
                <a:solidFill>
                  <a:schemeClr val="tx1"/>
                </a:solidFill>
              </a:rPr>
              <a:t>- </a:t>
            </a:r>
            <a:r>
              <a:rPr lang="ro-RO" sz="2200" b="1" dirty="0" smtClean="0">
                <a:solidFill>
                  <a:schemeClr val="tx1"/>
                </a:solidFill>
              </a:rPr>
              <a:t>Copreședinte </a:t>
            </a:r>
            <a:r>
              <a:rPr lang="ro-RO" sz="2200" b="1" dirty="0">
                <a:solidFill>
                  <a:schemeClr val="tx1"/>
                </a:solidFill>
              </a:rPr>
              <a:t>al CRS </a:t>
            </a:r>
            <a:r>
              <a:rPr lang="ro-RO" sz="2200" dirty="0">
                <a:solidFill>
                  <a:schemeClr val="tx1"/>
                </a:solidFill>
              </a:rPr>
              <a:t>din partea CRD Centru: </a:t>
            </a:r>
            <a:r>
              <a:rPr lang="ro-RO" sz="2200" dirty="0" smtClean="0">
                <a:solidFill>
                  <a:schemeClr val="tx1"/>
                </a:solidFill>
              </a:rPr>
              <a:t>  </a:t>
            </a:r>
            <a:r>
              <a:rPr lang="ro-RO" sz="2200" dirty="0" smtClean="0">
                <a:solidFill>
                  <a:schemeClr val="tx1"/>
                </a:solidFill>
              </a:rPr>
              <a:t>              </a:t>
            </a:r>
            <a:r>
              <a:rPr lang="ro-RO" sz="2200" i="1" dirty="0" smtClean="0">
                <a:solidFill>
                  <a:srgbClr val="397F2D"/>
                </a:solidFill>
              </a:rPr>
              <a:t>Ion Plămădeală</a:t>
            </a:r>
            <a:r>
              <a:rPr lang="ro-RO" sz="2200" i="1" dirty="0" smtClean="0">
                <a:solidFill>
                  <a:schemeClr val="tx1"/>
                </a:solidFill>
              </a:rPr>
              <a:t>, primarul satului Izbiște (Criuleni)</a:t>
            </a:r>
          </a:p>
          <a:p>
            <a:r>
              <a:rPr lang="ro-RO" sz="2200" dirty="0">
                <a:solidFill>
                  <a:schemeClr val="tx1"/>
                </a:solidFill>
              </a:rPr>
              <a:t>- </a:t>
            </a:r>
            <a:r>
              <a:rPr lang="ro-RO" sz="2200" b="1" dirty="0">
                <a:solidFill>
                  <a:schemeClr val="tx1"/>
                </a:solidFill>
              </a:rPr>
              <a:t>Copreședinte al CRS </a:t>
            </a:r>
            <a:r>
              <a:rPr lang="ro-RO" sz="2200" dirty="0">
                <a:solidFill>
                  <a:schemeClr val="tx1"/>
                </a:solidFill>
              </a:rPr>
              <a:t>din </a:t>
            </a:r>
            <a:r>
              <a:rPr lang="ro-RO" sz="2200" dirty="0" smtClean="0">
                <a:solidFill>
                  <a:schemeClr val="tx1"/>
                </a:solidFill>
              </a:rPr>
              <a:t>partea MADRM:    </a:t>
            </a:r>
            <a:r>
              <a:rPr lang="ro-RO" sz="2200" dirty="0" smtClean="0">
                <a:solidFill>
                  <a:schemeClr val="tx1"/>
                </a:solidFill>
              </a:rPr>
              <a:t>          </a:t>
            </a:r>
            <a:r>
              <a:rPr lang="ro-RO" sz="2200" i="1" dirty="0" smtClean="0">
                <a:solidFill>
                  <a:srgbClr val="397F2D"/>
                </a:solidFill>
              </a:rPr>
              <a:t>Svetlana Bolocan</a:t>
            </a:r>
            <a:r>
              <a:rPr lang="ro-RO" sz="2200" i="1" dirty="0" smtClean="0">
                <a:solidFill>
                  <a:schemeClr val="tx1"/>
                </a:solidFill>
              </a:rPr>
              <a:t>, ș</a:t>
            </a:r>
            <a:r>
              <a:rPr lang="vi-VN" sz="2200" i="1" dirty="0" smtClean="0">
                <a:solidFill>
                  <a:schemeClr val="tx1"/>
                </a:solidFill>
              </a:rPr>
              <a:t>ef</a:t>
            </a:r>
            <a:r>
              <a:rPr lang="ro-RO" sz="2200" i="1" dirty="0" smtClean="0">
                <a:solidFill>
                  <a:schemeClr val="tx1"/>
                </a:solidFill>
              </a:rPr>
              <a:t>a</a:t>
            </a:r>
            <a:r>
              <a:rPr lang="vi-VN" sz="2200" i="1" dirty="0" smtClean="0">
                <a:solidFill>
                  <a:schemeClr val="tx1"/>
                </a:solidFill>
              </a:rPr>
              <a:t> </a:t>
            </a:r>
            <a:r>
              <a:rPr lang="vi-VN" sz="2200" i="1" dirty="0">
                <a:solidFill>
                  <a:schemeClr val="tx1"/>
                </a:solidFill>
              </a:rPr>
              <a:t>Direcției </a:t>
            </a:r>
            <a:r>
              <a:rPr lang="vi-VN" sz="2200" i="1" dirty="0" smtClean="0">
                <a:solidFill>
                  <a:schemeClr val="tx1"/>
                </a:solidFill>
              </a:rPr>
              <a:t>prevenirii </a:t>
            </a:r>
            <a:r>
              <a:rPr lang="vi-VN" sz="2200" i="1" dirty="0">
                <a:solidFill>
                  <a:schemeClr val="tx1"/>
                </a:solidFill>
              </a:rPr>
              <a:t>poluării și managementului deșeurilor </a:t>
            </a:r>
            <a:endParaRPr lang="en-US" sz="2200" i="1" dirty="0">
              <a:solidFill>
                <a:schemeClr val="tx1"/>
              </a:solidFill>
            </a:endParaRPr>
          </a:p>
          <a:p>
            <a:endParaRPr lang="en-US" sz="2400" dirty="0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 bwMode="auto">
          <a:xfrm>
            <a:off x="277813" y="1279525"/>
            <a:ext cx="77755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CRS</a:t>
            </a:r>
            <a:r>
              <a:rPr kumimoji="0" lang="ro-RO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</a:t>
            </a:r>
            <a:r>
              <a:rPr kumimoji="0" lang="ro-RO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97F2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Managementul Deșeurilor Solide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397F2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 noGrp="1"/>
          </p:cNvSpPr>
          <p:nvPr>
            <p:ph type="title"/>
          </p:nvPr>
        </p:nvSpPr>
        <p:spPr bwMode="auto">
          <a:xfrm>
            <a:off x="341313" y="1317625"/>
            <a:ext cx="77755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CRS</a:t>
            </a:r>
            <a:r>
              <a:rPr kumimoji="0" lang="ro-RO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</a:t>
            </a:r>
            <a:r>
              <a:rPr kumimoji="0" lang="ro-RO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97F2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Managementul Deșeurilor Solide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397F2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4"/>
          <p:cNvSpPr>
            <a:spLocks noGrp="1"/>
          </p:cNvSpPr>
          <p:nvPr>
            <p:ph idx="1"/>
          </p:nvPr>
        </p:nvSpPr>
        <p:spPr>
          <a:xfrm>
            <a:off x="660400" y="2105100"/>
            <a:ext cx="8128000" cy="3902000"/>
          </a:xfrm>
        </p:spPr>
        <p:txBody>
          <a:bodyPr/>
          <a:lstStyle/>
          <a:p>
            <a:r>
              <a:rPr lang="ro-RO" sz="2700" dirty="0" smtClean="0">
                <a:solidFill>
                  <a:schemeClr val="tx1"/>
                </a:solidFill>
              </a:rPr>
              <a:t>Ședința CRS MDS nr.</a:t>
            </a:r>
            <a:r>
              <a:rPr lang="ro-RO" sz="2700" b="1" dirty="0" smtClean="0">
                <a:solidFill>
                  <a:schemeClr val="tx1"/>
                </a:solidFill>
              </a:rPr>
              <a:t>2/2018</a:t>
            </a:r>
            <a:r>
              <a:rPr lang="ro-RO" sz="2700" dirty="0" smtClean="0">
                <a:solidFill>
                  <a:schemeClr val="tx1"/>
                </a:solidFill>
              </a:rPr>
              <a:t> din 8 iunie 2018</a:t>
            </a:r>
            <a:r>
              <a:rPr lang="ro-RO" sz="2700" dirty="0" smtClean="0">
                <a:solidFill>
                  <a:schemeClr val="tx1"/>
                </a:solidFill>
              </a:rPr>
              <a:t>:</a:t>
            </a:r>
          </a:p>
          <a:p>
            <a:endParaRPr lang="ro-RO" sz="8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o-RO" sz="2200" dirty="0" smtClean="0">
                <a:solidFill>
                  <a:schemeClr val="tx1"/>
                </a:solidFill>
              </a:rPr>
              <a:t>Prezentarea </a:t>
            </a:r>
            <a:r>
              <a:rPr lang="ro-RO" sz="2200" dirty="0" smtClean="0">
                <a:solidFill>
                  <a:schemeClr val="tx1"/>
                </a:solidFill>
              </a:rPr>
              <a:t>raportului privind starea actuală în domeniul MDS în Regiunea Centru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o-RO" sz="2200" dirty="0" smtClean="0">
                <a:solidFill>
                  <a:schemeClr val="tx1"/>
                </a:solidFill>
              </a:rPr>
              <a:t>Prezentarea noilor cerințe față de activitățile de depozitare a deșeurilor și de autorizarea lor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o-RO" sz="2200" dirty="0" smtClean="0">
                <a:solidFill>
                  <a:schemeClr val="tx1"/>
                </a:solidFill>
              </a:rPr>
              <a:t>Prioritățile aplicate la selectarea depozitelor temporarea printre gunoiștile existente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o-RO" sz="2200" dirty="0" smtClean="0">
                <a:solidFill>
                  <a:schemeClr val="tx1"/>
                </a:solidFill>
              </a:rPr>
              <a:t>Prezentarea și aprobarea Planului de activitate al </a:t>
            </a:r>
            <a:r>
              <a:rPr lang="ro-RO" sz="2200" dirty="0" smtClean="0">
                <a:solidFill>
                  <a:schemeClr val="tx1"/>
                </a:solidFill>
              </a:rPr>
              <a:t>CRS </a:t>
            </a:r>
            <a:r>
              <a:rPr lang="ro-RO" sz="2200" dirty="0" smtClean="0">
                <a:solidFill>
                  <a:schemeClr val="tx1"/>
                </a:solidFill>
              </a:rPr>
              <a:t>MDS</a:t>
            </a:r>
          </a:p>
          <a:p>
            <a:endParaRPr lang="ro-RO" sz="20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48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635000" y="2333700"/>
            <a:ext cx="8242300" cy="3816000"/>
          </a:xfrm>
        </p:spPr>
        <p:txBody>
          <a:bodyPr/>
          <a:lstStyle/>
          <a:p>
            <a:r>
              <a:rPr lang="ro-RO" sz="2400" b="1" dirty="0" smtClean="0">
                <a:solidFill>
                  <a:schemeClr val="tx1"/>
                </a:solidFill>
              </a:rPr>
              <a:t>Concluziile</a:t>
            </a:r>
            <a:r>
              <a:rPr lang="ro-RO" sz="2400" dirty="0" smtClean="0">
                <a:solidFill>
                  <a:schemeClr val="tx1"/>
                </a:solidFill>
              </a:rPr>
              <a:t> formulate de participanții la ședința CRS MDS nr.</a:t>
            </a:r>
            <a:r>
              <a:rPr lang="ro-RO" sz="2400" b="1" dirty="0" smtClean="0">
                <a:solidFill>
                  <a:schemeClr val="tx1"/>
                </a:solidFill>
              </a:rPr>
              <a:t>2/2018</a:t>
            </a:r>
            <a:r>
              <a:rPr lang="ro-RO" sz="2400" dirty="0" smtClean="0">
                <a:solidFill>
                  <a:schemeClr val="tx1"/>
                </a:solidFill>
              </a:rPr>
              <a:t> din 8 iunie 2018:</a:t>
            </a:r>
          </a:p>
          <a:p>
            <a:endParaRPr lang="ro-RO" sz="800" dirty="0" smtClean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o-RO" sz="2200" dirty="0" smtClean="0">
                <a:solidFill>
                  <a:schemeClr val="tx1"/>
                </a:solidFill>
              </a:rPr>
              <a:t>Este necesară o </a:t>
            </a:r>
            <a:r>
              <a:rPr lang="ro-RO" sz="2200" b="1" dirty="0" smtClean="0">
                <a:solidFill>
                  <a:schemeClr val="tx1"/>
                </a:solidFill>
              </a:rPr>
              <a:t>claritate</a:t>
            </a:r>
            <a:r>
              <a:rPr lang="ro-RO" sz="2200" dirty="0" smtClean="0">
                <a:solidFill>
                  <a:schemeClr val="tx1"/>
                </a:solidFill>
              </a:rPr>
              <a:t> în ceea ce privește intențiile administrației centrale în domeniul MDS </a:t>
            </a:r>
            <a:endParaRPr lang="ro-MO" sz="22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o-MO" sz="2200" dirty="0" smtClean="0">
                <a:solidFill>
                  <a:schemeClr val="tx1"/>
                </a:solidFill>
              </a:rPr>
              <a:t>Organizarea unei </a:t>
            </a:r>
            <a:r>
              <a:rPr lang="ro-MO" sz="2200" b="1" dirty="0" smtClean="0">
                <a:solidFill>
                  <a:schemeClr val="tx1"/>
                </a:solidFill>
              </a:rPr>
              <a:t>ședințe comune </a:t>
            </a:r>
            <a:r>
              <a:rPr lang="ro-MO" sz="2200" dirty="0" smtClean="0">
                <a:solidFill>
                  <a:schemeClr val="tx1"/>
                </a:solidFill>
              </a:rPr>
              <a:t>a CRS MDS din toate Regiunile de Dezvoltare, a Comisiei Parlamentare de resort, a MADRM, la care să fie luată o decizie cu privire la perspectiva </a:t>
            </a:r>
            <a:r>
              <a:rPr lang="ro-RO" sz="2200" dirty="0">
                <a:solidFill>
                  <a:schemeClr val="tx1"/>
                </a:solidFill>
              </a:rPr>
              <a:t>dezvoltării sectorului MDS 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 noGrp="1"/>
          </p:cNvSpPr>
          <p:nvPr>
            <p:ph type="title"/>
          </p:nvPr>
        </p:nvSpPr>
        <p:spPr bwMode="auto">
          <a:xfrm>
            <a:off x="328613" y="1444625"/>
            <a:ext cx="77755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CRS</a:t>
            </a:r>
            <a:r>
              <a:rPr kumimoji="0" lang="ro-RO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</a:t>
            </a:r>
            <a:r>
              <a:rPr kumimoji="0" lang="ro-RO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97F2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Managementul Deșeurilor Solide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397F2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674708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8039100" cy="890735"/>
          </a:xfrm>
        </p:spPr>
        <p:txBody>
          <a:bodyPr>
            <a:normAutofit/>
          </a:bodyPr>
          <a:lstStyle/>
          <a:p>
            <a:pPr algn="ctr"/>
            <a:r>
              <a:rPr lang="ro-RO" dirty="0" smtClean="0">
                <a:solidFill>
                  <a:srgbClr val="397F2D"/>
                </a:solidFill>
              </a:rPr>
              <a:t>Vizita </a:t>
            </a:r>
            <a:r>
              <a:rPr lang="ro-RO" dirty="0">
                <a:solidFill>
                  <a:srgbClr val="397F2D"/>
                </a:solidFill>
              </a:rPr>
              <a:t>de </a:t>
            </a:r>
            <a:r>
              <a:rPr lang="ro-RO" dirty="0" smtClean="0">
                <a:solidFill>
                  <a:srgbClr val="397F2D"/>
                </a:solidFill>
              </a:rPr>
              <a:t>studiu </a:t>
            </a:r>
            <a:r>
              <a:rPr lang="ro-RO" dirty="0">
                <a:solidFill>
                  <a:srgbClr val="397F2D"/>
                </a:solidFill>
              </a:rPr>
              <a:t>întreprinsă de membrii Comisiilor Regionale Sectoriale în </a:t>
            </a:r>
            <a:r>
              <a:rPr lang="ro-RO" b="1" dirty="0" smtClean="0">
                <a:solidFill>
                  <a:srgbClr val="397F2D"/>
                </a:solidFill>
              </a:rPr>
              <a:t>Regiunea </a:t>
            </a:r>
            <a:r>
              <a:rPr lang="ro-RO" b="1" dirty="0">
                <a:solidFill>
                  <a:srgbClr val="397F2D"/>
                </a:solidFill>
              </a:rPr>
              <a:t>Centru - România</a:t>
            </a:r>
            <a:endParaRPr lang="ru-RU" b="1" dirty="0">
              <a:solidFill>
                <a:srgbClr val="397F2D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1371600"/>
            <a:ext cx="7632848" cy="431800"/>
          </a:xfrm>
        </p:spPr>
        <p:txBody>
          <a:bodyPr>
            <a:noAutofit/>
          </a:bodyPr>
          <a:lstStyle/>
          <a:p>
            <a:r>
              <a:rPr lang="ro-RO" sz="2400" dirty="0" smtClean="0">
                <a:solidFill>
                  <a:schemeClr val="tx1"/>
                </a:solidFill>
              </a:rPr>
              <a:t>17-20 iulie 2018   </a:t>
            </a:r>
            <a:endParaRPr lang="ro-RO" sz="240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67" y="2056656"/>
            <a:ext cx="7935181" cy="431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2528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1482725"/>
            <a:ext cx="7775575" cy="447675"/>
          </a:xfrm>
        </p:spPr>
        <p:txBody>
          <a:bodyPr/>
          <a:lstStyle/>
          <a:p>
            <a:pPr algn="ctr"/>
            <a:r>
              <a:rPr lang="ro-RO" b="1" dirty="0" smtClean="0">
                <a:solidFill>
                  <a:srgbClr val="397F2D"/>
                </a:solidFill>
              </a:rPr>
              <a:t>Scopul vizitei de studiu</a:t>
            </a:r>
            <a:endParaRPr lang="ru-RU" dirty="0">
              <a:solidFill>
                <a:srgbClr val="397F2D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000" y="2448000"/>
            <a:ext cx="7776000" cy="308920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o-RO" sz="2400" b="1" dirty="0">
                <a:solidFill>
                  <a:schemeClr val="tx1"/>
                </a:solidFill>
              </a:rPr>
              <a:t>Transferul de experiență și bune practici în domeniul managementului deșeurilor </a:t>
            </a:r>
            <a:r>
              <a:rPr lang="ro-RO" sz="2400" dirty="0">
                <a:solidFill>
                  <a:schemeClr val="tx1"/>
                </a:solidFill>
              </a:rPr>
              <a:t>și al sistemelor de aprovizionare cu apă și canalizare, în conformitate cu </a:t>
            </a:r>
            <a:r>
              <a:rPr lang="ro-RO" sz="2400" b="1" dirty="0">
                <a:solidFill>
                  <a:schemeClr val="tx1"/>
                </a:solidFill>
              </a:rPr>
              <a:t>Planurile de activitate pentru anul 2018 </a:t>
            </a:r>
            <a:r>
              <a:rPr lang="ro-RO" sz="2400" dirty="0">
                <a:solidFill>
                  <a:schemeClr val="tx1"/>
                </a:solidFill>
              </a:rPr>
              <a:t>ale Comisiilor Regionale Sectoriale. 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5698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000" y="2448000"/>
            <a:ext cx="7776000" cy="3330500"/>
          </a:xfrm>
        </p:spPr>
        <p:txBody>
          <a:bodyPr/>
          <a:lstStyle/>
          <a:p>
            <a:pPr lvl="0"/>
            <a:r>
              <a:rPr lang="ro-RO" sz="2000" dirty="0"/>
              <a:t>Agenția pentru Protecția Mediului Sibiu      </a:t>
            </a:r>
            <a:r>
              <a:rPr lang="ro-RO" sz="2000" u="sng" dirty="0">
                <a:solidFill>
                  <a:srgbClr val="0070C0"/>
                </a:solidFill>
              </a:rPr>
              <a:t>http://apmsb.anpm.ro</a:t>
            </a:r>
            <a:r>
              <a:rPr lang="ro-RO" sz="2000" dirty="0">
                <a:solidFill>
                  <a:srgbClr val="0070C0"/>
                </a:solidFill>
              </a:rPr>
              <a:t> </a:t>
            </a:r>
            <a:endParaRPr lang="ru-RU" sz="2000" dirty="0">
              <a:solidFill>
                <a:srgbClr val="0070C0"/>
              </a:solidFill>
            </a:endParaRPr>
          </a:p>
          <a:p>
            <a:pPr lvl="0"/>
            <a:r>
              <a:rPr lang="ro-RO" sz="2000" dirty="0"/>
              <a:t>Consiliul Județean Sibiu       </a:t>
            </a:r>
            <a:r>
              <a:rPr lang="ro-RO" sz="2000" dirty="0" smtClean="0"/>
              <a:t>                         </a:t>
            </a:r>
            <a:r>
              <a:rPr lang="ro-RO" sz="2000" u="sng" dirty="0">
                <a:solidFill>
                  <a:srgbClr val="0070C0"/>
                </a:solidFill>
              </a:rPr>
              <a:t>http://www.cjsibiu.ro</a:t>
            </a:r>
            <a:endParaRPr lang="ru-RU" sz="2000" dirty="0">
              <a:solidFill>
                <a:srgbClr val="0070C0"/>
              </a:solidFill>
            </a:endParaRPr>
          </a:p>
          <a:p>
            <a:pPr lvl="0"/>
            <a:r>
              <a:rPr lang="ro-RO" sz="2000" dirty="0"/>
              <a:t>SC Apă-Canal S.A. Sibiu      </a:t>
            </a:r>
            <a:r>
              <a:rPr lang="ro-RO" sz="2000" dirty="0" smtClean="0"/>
              <a:t>                    </a:t>
            </a:r>
            <a:r>
              <a:rPr lang="ro-RO" sz="2000" u="sng" dirty="0">
                <a:solidFill>
                  <a:srgbClr val="0070C0"/>
                </a:solidFill>
              </a:rPr>
              <a:t>http://www.apacansb.ro</a:t>
            </a:r>
            <a:endParaRPr lang="ru-RU" sz="2000" dirty="0">
              <a:solidFill>
                <a:srgbClr val="0070C0"/>
              </a:solidFill>
            </a:endParaRPr>
          </a:p>
          <a:p>
            <a:pPr lvl="0"/>
            <a:r>
              <a:rPr lang="ro-RO" sz="2000" dirty="0"/>
              <a:t>SC Apa CTTA S.A.  Alba     </a:t>
            </a:r>
            <a:r>
              <a:rPr lang="ro-RO" sz="2000" dirty="0" smtClean="0"/>
              <a:t>                               </a:t>
            </a:r>
            <a:r>
              <a:rPr lang="ro-RO" sz="2000" u="sng" dirty="0">
                <a:solidFill>
                  <a:srgbClr val="0070C0"/>
                </a:solidFill>
              </a:rPr>
              <a:t>https://apaalba.ro</a:t>
            </a:r>
            <a:r>
              <a:rPr lang="ro-RO" sz="2000" dirty="0">
                <a:solidFill>
                  <a:srgbClr val="0070C0"/>
                </a:solidFill>
              </a:rPr>
              <a:t>  </a:t>
            </a:r>
            <a:endParaRPr lang="ru-RU" sz="2000" dirty="0">
              <a:solidFill>
                <a:srgbClr val="0070C0"/>
              </a:solidFill>
            </a:endParaRPr>
          </a:p>
          <a:p>
            <a:pPr lvl="0"/>
            <a:r>
              <a:rPr lang="ro-RO" sz="2000" dirty="0"/>
              <a:t>Consiliul Județean Mureș    </a:t>
            </a:r>
            <a:r>
              <a:rPr lang="ro-RO" sz="2000" dirty="0" smtClean="0"/>
              <a:t>                         </a:t>
            </a:r>
            <a:r>
              <a:rPr lang="ro-RO" sz="2000" u="sng" dirty="0">
                <a:solidFill>
                  <a:srgbClr val="0070C0"/>
                </a:solidFill>
              </a:rPr>
              <a:t>http://www.cjmures.ro</a:t>
            </a:r>
            <a:endParaRPr lang="ru-RU" sz="2000" dirty="0">
              <a:solidFill>
                <a:srgbClr val="0070C0"/>
              </a:solidFill>
            </a:endParaRPr>
          </a:p>
          <a:p>
            <a:pPr lvl="0"/>
            <a:r>
              <a:rPr lang="ro-RO" sz="2000" dirty="0"/>
              <a:t>SC Compania Aquaserv S.A. Târgu </a:t>
            </a:r>
            <a:r>
              <a:rPr lang="ro-RO" sz="2000" dirty="0" smtClean="0"/>
              <a:t>Mureș       </a:t>
            </a:r>
            <a:r>
              <a:rPr lang="ro-RO" sz="2000" u="sng" dirty="0">
                <a:solidFill>
                  <a:srgbClr val="0070C0"/>
                </a:solidFill>
              </a:rPr>
              <a:t>https://aquaserv.ro</a:t>
            </a:r>
            <a:endParaRPr lang="ru-RU" sz="2000" dirty="0">
              <a:solidFill>
                <a:srgbClr val="0070C0"/>
              </a:solidFill>
            </a:endParaRPr>
          </a:p>
          <a:p>
            <a:pPr lvl="0"/>
            <a:r>
              <a:rPr lang="ro-RO" sz="2000" dirty="0"/>
              <a:t>Compania Apă Brașov S.A.                    </a:t>
            </a:r>
            <a:r>
              <a:rPr lang="ro-RO" sz="2000" u="sng" dirty="0" smtClean="0">
                <a:solidFill>
                  <a:srgbClr val="0070C0"/>
                </a:solidFill>
              </a:rPr>
              <a:t>https</a:t>
            </a:r>
            <a:r>
              <a:rPr lang="ro-RO" sz="2000" u="sng" dirty="0">
                <a:solidFill>
                  <a:srgbClr val="0070C0"/>
                </a:solidFill>
              </a:rPr>
              <a:t>://www.apabrasov.ro</a:t>
            </a:r>
            <a:endParaRPr lang="ru-RU" sz="20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o-RO" b="1" dirty="0">
                <a:solidFill>
                  <a:srgbClr val="397F2D"/>
                </a:solidFill>
              </a:rPr>
              <a:t>Instituții </a:t>
            </a:r>
            <a:r>
              <a:rPr lang="ro-RO" b="1" dirty="0" smtClean="0">
                <a:solidFill>
                  <a:srgbClr val="397F2D"/>
                </a:solidFill>
              </a:rPr>
              <a:t>vizitate</a:t>
            </a:r>
            <a:endParaRPr lang="ru-RU" dirty="0">
              <a:solidFill>
                <a:srgbClr val="397F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0112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8513" y="682625"/>
            <a:ext cx="7775575" cy="841375"/>
          </a:xfrm>
        </p:spPr>
        <p:txBody>
          <a:bodyPr>
            <a:noAutofit/>
          </a:bodyPr>
          <a:lstStyle/>
          <a:p>
            <a:pPr algn="ctr"/>
            <a:r>
              <a:rPr lang="ro-RO" b="1" dirty="0">
                <a:solidFill>
                  <a:srgbClr val="397F2D"/>
                </a:solidFill>
              </a:rPr>
              <a:t>Centrul de management integrat al </a:t>
            </a:r>
            <a:r>
              <a:rPr lang="ro-RO" b="1" dirty="0" smtClean="0">
                <a:solidFill>
                  <a:srgbClr val="397F2D"/>
                </a:solidFill>
              </a:rPr>
              <a:t>deșeurilor</a:t>
            </a:r>
            <a:br>
              <a:rPr lang="ro-RO" b="1" dirty="0" smtClean="0">
                <a:solidFill>
                  <a:srgbClr val="397F2D"/>
                </a:solidFill>
              </a:rPr>
            </a:br>
            <a:r>
              <a:rPr lang="ro-RO" b="1" dirty="0" smtClean="0">
                <a:solidFill>
                  <a:srgbClr val="397F2D"/>
                </a:solidFill>
              </a:rPr>
              <a:t>în </a:t>
            </a:r>
            <a:r>
              <a:rPr lang="ro-RO" b="1" dirty="0">
                <a:solidFill>
                  <a:srgbClr val="397F2D"/>
                </a:solidFill>
              </a:rPr>
              <a:t>județul Alba</a:t>
            </a:r>
            <a:endParaRPr lang="ru-RU" b="1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92" y="1651000"/>
            <a:ext cx="7426920" cy="5054600"/>
          </a:xfrm>
        </p:spPr>
      </p:pic>
    </p:spTree>
    <p:extLst>
      <p:ext uri="{BB962C8B-B14F-4D97-AF65-F5344CB8AC3E}">
        <p14:creationId xmlns:p14="http://schemas.microsoft.com/office/powerpoint/2010/main" val="416110641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65138"/>
            <a:ext cx="8229600" cy="512762"/>
          </a:xfrm>
        </p:spPr>
        <p:txBody>
          <a:bodyPr>
            <a:normAutofit fontScale="90000"/>
          </a:bodyPr>
          <a:lstStyle/>
          <a:p>
            <a:pPr algn="ctr"/>
            <a:r>
              <a:rPr lang="ro-RO" sz="2800" dirty="0" smtClean="0">
                <a:solidFill>
                  <a:srgbClr val="397F2D"/>
                </a:solidFill>
              </a:rPr>
              <a:t>Depozitul ecologic</a:t>
            </a:r>
            <a:endParaRPr lang="ru-RU" sz="2800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24744"/>
            <a:ext cx="7848872" cy="5232582"/>
          </a:xfrm>
        </p:spPr>
      </p:pic>
    </p:spTree>
    <p:extLst>
      <p:ext uri="{BB962C8B-B14F-4D97-AF65-F5344CB8AC3E}">
        <p14:creationId xmlns:p14="http://schemas.microsoft.com/office/powerpoint/2010/main" val="339884174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1638"/>
            <a:ext cx="8229600" cy="614362"/>
          </a:xfrm>
        </p:spPr>
        <p:txBody>
          <a:bodyPr>
            <a:normAutofit/>
          </a:bodyPr>
          <a:lstStyle/>
          <a:p>
            <a:pPr algn="ctr"/>
            <a:r>
              <a:rPr lang="ro-RO" sz="2800" dirty="0" smtClean="0">
                <a:solidFill>
                  <a:srgbClr val="397F2D"/>
                </a:solidFill>
              </a:rPr>
              <a:t>Depozitul ecologic (drumul de acces)</a:t>
            </a:r>
            <a:endParaRPr lang="ru-RU" sz="2800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68760"/>
            <a:ext cx="7354912" cy="4903275"/>
          </a:xfrm>
        </p:spPr>
      </p:pic>
    </p:spTree>
    <p:extLst>
      <p:ext uri="{BB962C8B-B14F-4D97-AF65-F5344CB8AC3E}">
        <p14:creationId xmlns:p14="http://schemas.microsoft.com/office/powerpoint/2010/main" val="12200225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ctr"/>
            <a:r>
              <a:rPr lang="ro-RO" sz="2800" dirty="0" smtClean="0">
                <a:solidFill>
                  <a:srgbClr val="397F2D"/>
                </a:solidFill>
              </a:rPr>
              <a:t>Bazinul pentru levigat</a:t>
            </a:r>
            <a:endParaRPr lang="ru-RU" sz="2800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52736"/>
            <a:ext cx="7920880" cy="5280587"/>
          </a:xfrm>
        </p:spPr>
      </p:pic>
    </p:spTree>
    <p:extLst>
      <p:ext uri="{BB962C8B-B14F-4D97-AF65-F5344CB8AC3E}">
        <p14:creationId xmlns:p14="http://schemas.microsoft.com/office/powerpoint/2010/main" val="370910394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ctr"/>
            <a:r>
              <a:rPr lang="ro-RO" sz="2800" dirty="0" smtClean="0">
                <a:solidFill>
                  <a:srgbClr val="397F2D"/>
                </a:solidFill>
              </a:rPr>
              <a:t>Stația de epurare a levigatului</a:t>
            </a:r>
            <a:endParaRPr lang="ru-RU" sz="2800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80" y="1174883"/>
            <a:ext cx="7786960" cy="5191307"/>
          </a:xfrm>
        </p:spPr>
      </p:pic>
    </p:spTree>
    <p:extLst>
      <p:ext uri="{BB962C8B-B14F-4D97-AF65-F5344CB8AC3E}">
        <p14:creationId xmlns:p14="http://schemas.microsoft.com/office/powerpoint/2010/main" val="292944442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ctr"/>
            <a:r>
              <a:rPr lang="ro-RO" sz="2800" dirty="0">
                <a:solidFill>
                  <a:srgbClr val="397F2D"/>
                </a:solidFill>
              </a:rPr>
              <a:t>Instalația de </a:t>
            </a:r>
            <a:r>
              <a:rPr lang="ro-RO" sz="2800" dirty="0" smtClean="0">
                <a:solidFill>
                  <a:srgbClr val="397F2D"/>
                </a:solidFill>
              </a:rPr>
              <a:t>epurare </a:t>
            </a:r>
            <a:r>
              <a:rPr lang="ro-RO" sz="2800" dirty="0">
                <a:solidFill>
                  <a:srgbClr val="397F2D"/>
                </a:solidFill>
              </a:rPr>
              <a:t>a levigatului</a:t>
            </a:r>
            <a:endParaRPr lang="ru-RU" sz="2800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96752"/>
            <a:ext cx="7642944" cy="5095296"/>
          </a:xfrm>
        </p:spPr>
      </p:pic>
    </p:spTree>
    <p:extLst>
      <p:ext uri="{BB962C8B-B14F-4D97-AF65-F5344CB8AC3E}">
        <p14:creationId xmlns:p14="http://schemas.microsoft.com/office/powerpoint/2010/main" val="24999410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o-RO" sz="2800" dirty="0" smtClean="0">
                <a:solidFill>
                  <a:srgbClr val="397F2D"/>
                </a:solidFill>
              </a:rPr>
              <a:t>Încăpere pentru întreținerea și deservirea utilajelor</a:t>
            </a:r>
            <a:endParaRPr lang="ru-RU" sz="2800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80728"/>
            <a:ext cx="8136904" cy="5424603"/>
          </a:xfrm>
        </p:spPr>
      </p:pic>
    </p:spTree>
    <p:extLst>
      <p:ext uri="{BB962C8B-B14F-4D97-AF65-F5344CB8AC3E}">
        <p14:creationId xmlns:p14="http://schemas.microsoft.com/office/powerpoint/2010/main" val="68128843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ctr"/>
            <a:r>
              <a:rPr lang="ro-RO" sz="2800" dirty="0" smtClean="0">
                <a:solidFill>
                  <a:srgbClr val="397F2D"/>
                </a:solidFill>
              </a:rPr>
              <a:t>Rezervor pentru apă potabilă</a:t>
            </a:r>
            <a:endParaRPr lang="ru-RU" sz="2800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52736"/>
            <a:ext cx="7848872" cy="5232581"/>
          </a:xfrm>
        </p:spPr>
      </p:pic>
    </p:spTree>
    <p:extLst>
      <p:ext uri="{BB962C8B-B14F-4D97-AF65-F5344CB8AC3E}">
        <p14:creationId xmlns:p14="http://schemas.microsoft.com/office/powerpoint/2010/main" val="245011202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63538"/>
            <a:ext cx="8229600" cy="634082"/>
          </a:xfrm>
        </p:spPr>
        <p:txBody>
          <a:bodyPr>
            <a:normAutofit/>
          </a:bodyPr>
          <a:lstStyle/>
          <a:p>
            <a:pPr algn="ctr"/>
            <a:r>
              <a:rPr lang="ro-RO" sz="2800" dirty="0" smtClean="0">
                <a:solidFill>
                  <a:srgbClr val="397F2D"/>
                </a:solidFill>
              </a:rPr>
              <a:t>Zona administrativă a Centrului</a:t>
            </a:r>
            <a:endParaRPr lang="ru-RU" sz="2800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96752"/>
            <a:ext cx="7848872" cy="5232582"/>
          </a:xfrm>
        </p:spPr>
      </p:pic>
    </p:spTree>
    <p:extLst>
      <p:ext uri="{BB962C8B-B14F-4D97-AF65-F5344CB8AC3E}">
        <p14:creationId xmlns:p14="http://schemas.microsoft.com/office/powerpoint/2010/main" val="339763337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ctr"/>
            <a:r>
              <a:rPr lang="ro-RO" sz="2800" dirty="0" smtClean="0">
                <a:solidFill>
                  <a:srgbClr val="397F2D"/>
                </a:solidFill>
              </a:rPr>
              <a:t>Zona de sortare a deșeurilor reciclabile</a:t>
            </a:r>
            <a:endParaRPr lang="ru-RU" sz="2800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52736"/>
            <a:ext cx="8064896" cy="5376597"/>
          </a:xfrm>
        </p:spPr>
      </p:pic>
    </p:spTree>
    <p:extLst>
      <p:ext uri="{BB962C8B-B14F-4D97-AF65-F5344CB8AC3E}">
        <p14:creationId xmlns:p14="http://schemas.microsoft.com/office/powerpoint/2010/main" val="317963231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pPr algn="ctr"/>
            <a:r>
              <a:rPr lang="ro-RO" sz="2800" dirty="0" smtClean="0">
                <a:solidFill>
                  <a:srgbClr val="397F2D"/>
                </a:solidFill>
              </a:rPr>
              <a:t>Utilaj de compactare a deșeurilor</a:t>
            </a:r>
            <a:endParaRPr lang="ru-RU" sz="2800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08720"/>
            <a:ext cx="8208912" cy="5472609"/>
          </a:xfrm>
        </p:spPr>
      </p:pic>
    </p:spTree>
    <p:extLst>
      <p:ext uri="{BB962C8B-B14F-4D97-AF65-F5344CB8AC3E}">
        <p14:creationId xmlns:p14="http://schemas.microsoft.com/office/powerpoint/2010/main" val="384865029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ctr"/>
            <a:r>
              <a:rPr lang="ro-RO" sz="2800" dirty="0" smtClean="0">
                <a:solidFill>
                  <a:srgbClr val="397F2D"/>
                </a:solidFill>
              </a:rPr>
              <a:t>Echipamentul de sortare</a:t>
            </a:r>
            <a:endParaRPr lang="ru-RU" sz="2800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24744"/>
            <a:ext cx="8002984" cy="5335323"/>
          </a:xfrm>
        </p:spPr>
      </p:pic>
    </p:spTree>
    <p:extLst>
      <p:ext uri="{BB962C8B-B14F-4D97-AF65-F5344CB8AC3E}">
        <p14:creationId xmlns:p14="http://schemas.microsoft.com/office/powerpoint/2010/main" val="279682522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ctr"/>
            <a:r>
              <a:rPr lang="ro-RO" sz="2800" dirty="0" smtClean="0">
                <a:solidFill>
                  <a:srgbClr val="397F2D"/>
                </a:solidFill>
              </a:rPr>
              <a:t>Depozite pentru compostare</a:t>
            </a:r>
            <a:endParaRPr lang="ru-RU" sz="2800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1124744"/>
            <a:ext cx="7992887" cy="5328592"/>
          </a:xfrm>
        </p:spPr>
      </p:pic>
    </p:spTree>
    <p:extLst>
      <p:ext uri="{BB962C8B-B14F-4D97-AF65-F5344CB8AC3E}">
        <p14:creationId xmlns:p14="http://schemas.microsoft.com/office/powerpoint/2010/main" val="342535248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ctr"/>
            <a:r>
              <a:rPr lang="ro-RO" sz="2800" dirty="0" smtClean="0">
                <a:solidFill>
                  <a:srgbClr val="397F2D"/>
                </a:solidFill>
              </a:rPr>
              <a:t>Platformă pentru compostare</a:t>
            </a:r>
            <a:endParaRPr lang="ru-RU" sz="2800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96752"/>
            <a:ext cx="7848872" cy="5232581"/>
          </a:xfrm>
        </p:spPr>
      </p:pic>
    </p:spTree>
    <p:extLst>
      <p:ext uri="{BB962C8B-B14F-4D97-AF65-F5344CB8AC3E}">
        <p14:creationId xmlns:p14="http://schemas.microsoft.com/office/powerpoint/2010/main" val="3012497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o-RO" b="1" dirty="0">
                <a:solidFill>
                  <a:srgbClr val="397F2D"/>
                </a:solidFill>
              </a:rPr>
              <a:t>Centrul de management integrat al deșeurilor </a:t>
            </a:r>
            <a:r>
              <a:rPr lang="ro-RO" b="1" dirty="0" smtClean="0">
                <a:solidFill>
                  <a:srgbClr val="397F2D"/>
                </a:solidFill>
              </a:rPr>
              <a:t/>
            </a:r>
            <a:br>
              <a:rPr lang="ro-RO" b="1" dirty="0" smtClean="0">
                <a:solidFill>
                  <a:srgbClr val="397F2D"/>
                </a:solidFill>
              </a:rPr>
            </a:br>
            <a:r>
              <a:rPr lang="ro-RO" b="1" dirty="0" smtClean="0">
                <a:solidFill>
                  <a:srgbClr val="397F2D"/>
                </a:solidFill>
              </a:rPr>
              <a:t>din </a:t>
            </a:r>
            <a:r>
              <a:rPr lang="ro-RO" b="1" dirty="0">
                <a:solidFill>
                  <a:srgbClr val="397F2D"/>
                </a:solidFill>
              </a:rPr>
              <a:t>comuna </a:t>
            </a:r>
            <a:r>
              <a:rPr lang="ro-RO" b="1" dirty="0" smtClean="0">
                <a:solidFill>
                  <a:srgbClr val="397F2D"/>
                </a:solidFill>
              </a:rPr>
              <a:t>Sânpaul (Mureș)</a:t>
            </a:r>
            <a:endParaRPr lang="ru-RU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68760"/>
            <a:ext cx="7776864" cy="5184576"/>
          </a:xfrm>
        </p:spPr>
      </p:pic>
    </p:spTree>
    <p:extLst>
      <p:ext uri="{BB962C8B-B14F-4D97-AF65-F5344CB8AC3E}">
        <p14:creationId xmlns:p14="http://schemas.microsoft.com/office/powerpoint/2010/main" val="39642046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662"/>
          </a:xfrm>
        </p:spPr>
        <p:txBody>
          <a:bodyPr>
            <a:normAutofit/>
          </a:bodyPr>
          <a:lstStyle/>
          <a:p>
            <a:pPr algn="ctr"/>
            <a:r>
              <a:rPr lang="ro-RO" sz="2800" dirty="0" smtClean="0">
                <a:solidFill>
                  <a:srgbClr val="397F2D"/>
                </a:solidFill>
              </a:rPr>
              <a:t>Intrarea pe depozitul ecologic</a:t>
            </a:r>
            <a:endParaRPr lang="ru-RU" sz="2800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24744"/>
            <a:ext cx="7992888" cy="5328592"/>
          </a:xfrm>
        </p:spPr>
      </p:pic>
    </p:spTree>
    <p:extLst>
      <p:ext uri="{BB962C8B-B14F-4D97-AF65-F5344CB8AC3E}">
        <p14:creationId xmlns:p14="http://schemas.microsoft.com/office/powerpoint/2010/main" val="399480907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8962"/>
          </a:xfrm>
        </p:spPr>
        <p:txBody>
          <a:bodyPr>
            <a:normAutofit/>
          </a:bodyPr>
          <a:lstStyle/>
          <a:p>
            <a:pPr algn="ctr"/>
            <a:r>
              <a:rPr lang="ro-RO" sz="2800" dirty="0" smtClean="0">
                <a:solidFill>
                  <a:srgbClr val="397F2D"/>
                </a:solidFill>
              </a:rPr>
              <a:t>Celula de depozitare</a:t>
            </a:r>
            <a:endParaRPr lang="ru-RU" sz="2800" dirty="0">
              <a:solidFill>
                <a:srgbClr val="397F2D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24744"/>
            <a:ext cx="7786960" cy="5191307"/>
          </a:xfrm>
        </p:spPr>
      </p:pic>
    </p:spTree>
    <p:extLst>
      <p:ext uri="{BB962C8B-B14F-4D97-AF65-F5344CB8AC3E}">
        <p14:creationId xmlns:p14="http://schemas.microsoft.com/office/powerpoint/2010/main" val="98706535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dirty="0" smtClean="0">
                <a:solidFill>
                  <a:srgbClr val="397F2D"/>
                </a:solidFill>
              </a:rPr>
              <a:t>Concluzii </a:t>
            </a:r>
            <a:r>
              <a:rPr lang="ro-RO" dirty="0" smtClean="0">
                <a:solidFill>
                  <a:srgbClr val="397F2D"/>
                </a:solidFill>
              </a:rPr>
              <a:t>în urma vizitei de studiu</a:t>
            </a:r>
            <a:endParaRPr lang="ru-RU" dirty="0">
              <a:solidFill>
                <a:srgbClr val="397F2D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3" y="2447925"/>
            <a:ext cx="7775575" cy="3482975"/>
          </a:xfrm>
        </p:spPr>
        <p:txBody>
          <a:bodyPr>
            <a:normAutofit/>
          </a:bodyPr>
          <a:lstStyle/>
          <a:p>
            <a:pPr lvl="0"/>
            <a:r>
              <a:rPr lang="ro-RO" sz="2400" b="1" dirty="0">
                <a:solidFill>
                  <a:schemeClr val="tx1"/>
                </a:solidFill>
              </a:rPr>
              <a:t>Asocierea intercomunitară </a:t>
            </a:r>
            <a:r>
              <a:rPr lang="ro-RO" sz="2400" dirty="0">
                <a:solidFill>
                  <a:schemeClr val="tx1"/>
                </a:solidFill>
              </a:rPr>
              <a:t>este un factor esențial pentru crearea și dezvoltarea unui serviciu public regional de calitate</a:t>
            </a:r>
            <a:r>
              <a:rPr lang="ro-RO" sz="2400" dirty="0" smtClean="0">
                <a:solidFill>
                  <a:schemeClr val="tx1"/>
                </a:solidFill>
              </a:rPr>
              <a:t>.</a:t>
            </a:r>
          </a:p>
          <a:p>
            <a:pPr marL="0" lvl="0" indent="0">
              <a:buNone/>
            </a:pPr>
            <a:endParaRPr lang="ru-RU" sz="900" dirty="0">
              <a:solidFill>
                <a:schemeClr val="tx1"/>
              </a:solidFill>
            </a:endParaRPr>
          </a:p>
          <a:p>
            <a:pPr lvl="0"/>
            <a:r>
              <a:rPr lang="ro-RO" sz="2400" dirty="0">
                <a:solidFill>
                  <a:schemeClr val="tx1"/>
                </a:solidFill>
              </a:rPr>
              <a:t>Elementul crucial pentru succesul managementului integrat al deșeurilor este </a:t>
            </a:r>
            <a:r>
              <a:rPr lang="ro-RO" sz="2400" b="1" dirty="0">
                <a:solidFill>
                  <a:schemeClr val="tx1"/>
                </a:solidFill>
              </a:rPr>
              <a:t>conștientizarea populației și informarea </a:t>
            </a:r>
            <a:r>
              <a:rPr lang="ro-RO" sz="2400" dirty="0">
                <a:solidFill>
                  <a:schemeClr val="tx1"/>
                </a:solidFill>
              </a:rPr>
              <a:t>(începând de pe băncile școlilor și din grădinițe</a:t>
            </a:r>
            <a:r>
              <a:rPr lang="ro-RO" sz="2400" dirty="0" smtClean="0">
                <a:solidFill>
                  <a:schemeClr val="tx1"/>
                </a:solidFill>
              </a:rPr>
              <a:t>).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99580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95400"/>
            <a:ext cx="8229600" cy="619100"/>
          </a:xfrm>
        </p:spPr>
        <p:txBody>
          <a:bodyPr/>
          <a:lstStyle/>
          <a:p>
            <a:pPr algn="ctr"/>
            <a:r>
              <a:rPr lang="ro-RO" dirty="0" smtClean="0">
                <a:solidFill>
                  <a:srgbClr val="397F2D"/>
                </a:solidFill>
              </a:rPr>
              <a:t>Concluzii </a:t>
            </a:r>
            <a:endParaRPr lang="ru-RU" dirty="0">
              <a:solidFill>
                <a:srgbClr val="397F2D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020543"/>
          </a:xfrm>
        </p:spPr>
        <p:txBody>
          <a:bodyPr/>
          <a:lstStyle/>
          <a:p>
            <a:pPr lvl="0"/>
            <a:r>
              <a:rPr lang="ro-RO" sz="2200" dirty="0">
                <a:solidFill>
                  <a:schemeClr val="tx1"/>
                </a:solidFill>
              </a:rPr>
              <a:t>Implementarea unor </a:t>
            </a:r>
            <a:r>
              <a:rPr lang="ro-RO" sz="2200" b="1" dirty="0">
                <a:solidFill>
                  <a:schemeClr val="tx1"/>
                </a:solidFill>
              </a:rPr>
              <a:t>proiecte „mici” </a:t>
            </a:r>
            <a:r>
              <a:rPr lang="ro-RO" sz="2200" dirty="0">
                <a:solidFill>
                  <a:schemeClr val="tx1"/>
                </a:solidFill>
              </a:rPr>
              <a:t>în domeniul MDS (construcția unor stații de transfer, stații de sortare sau inițierea unor campanii de conștientizare) nu reduc posibilitatea implementării în viitor a proiectelor regionale de MDS. Dimpotrivă, aceste realizări pot constitui o </a:t>
            </a:r>
            <a:r>
              <a:rPr lang="ro-RO" sz="2200" b="1" dirty="0">
                <a:solidFill>
                  <a:schemeClr val="tx1"/>
                </a:solidFill>
              </a:rPr>
              <a:t>contribuție importantă</a:t>
            </a:r>
            <a:r>
              <a:rPr lang="ro-RO" sz="2200" dirty="0">
                <a:solidFill>
                  <a:schemeClr val="tx1"/>
                </a:solidFill>
              </a:rPr>
              <a:t> pentru viitoarele investiții</a:t>
            </a:r>
            <a:r>
              <a:rPr lang="ro-RO" sz="22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o-RO" sz="2200" dirty="0">
                <a:solidFill>
                  <a:schemeClr val="tx1"/>
                </a:solidFill>
              </a:rPr>
              <a:t>Cea mai mare </a:t>
            </a:r>
            <a:r>
              <a:rPr lang="ro-RO" sz="2200" b="1" dirty="0">
                <a:solidFill>
                  <a:schemeClr val="tx1"/>
                </a:solidFill>
              </a:rPr>
              <a:t>problemă</a:t>
            </a:r>
            <a:r>
              <a:rPr lang="ro-RO" sz="2200" dirty="0">
                <a:solidFill>
                  <a:schemeClr val="tx1"/>
                </a:solidFill>
              </a:rPr>
              <a:t> în implementarea proiectelor investiționale în domeniul MDS s-a dovedit a fi </a:t>
            </a:r>
            <a:r>
              <a:rPr lang="ro-RO" sz="2200" b="1" dirty="0">
                <a:solidFill>
                  <a:schemeClr val="tx1"/>
                </a:solidFill>
              </a:rPr>
              <a:t>supraestimarea cantităților </a:t>
            </a:r>
            <a:r>
              <a:rPr lang="ro-RO" sz="2200" dirty="0">
                <a:solidFill>
                  <a:schemeClr val="tx1"/>
                </a:solidFill>
              </a:rPr>
              <a:t>de deșeuri generate de populație. De aceea, acest aspect necesită o documentare și o planificare mai minuțioasă</a:t>
            </a:r>
            <a:r>
              <a:rPr lang="ro-RO" sz="2200" dirty="0" smtClean="0">
                <a:solidFill>
                  <a:schemeClr val="tx1"/>
                </a:solidFill>
              </a:rPr>
              <a:t>.</a:t>
            </a:r>
            <a:endParaRPr lang="ru-R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89374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1190625"/>
            <a:ext cx="7775575" cy="447675"/>
          </a:xfrm>
        </p:spPr>
        <p:txBody>
          <a:bodyPr/>
          <a:lstStyle/>
          <a:p>
            <a:pPr algn="ctr"/>
            <a:r>
              <a:rPr lang="ro-RO" dirty="0" smtClean="0">
                <a:solidFill>
                  <a:srgbClr val="397F2D"/>
                </a:solidFill>
              </a:rPr>
              <a:t>Concluzii </a:t>
            </a:r>
            <a:endParaRPr lang="ru-RU" dirty="0">
              <a:solidFill>
                <a:srgbClr val="397F2D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3" y="2016125"/>
            <a:ext cx="7775575" cy="3816350"/>
          </a:xfrm>
        </p:spPr>
        <p:txBody>
          <a:bodyPr>
            <a:normAutofit/>
          </a:bodyPr>
          <a:lstStyle/>
          <a:p>
            <a:pPr lvl="0"/>
            <a:r>
              <a:rPr lang="ro-RO" sz="2200" dirty="0">
                <a:solidFill>
                  <a:schemeClr val="tx1"/>
                </a:solidFill>
              </a:rPr>
              <a:t>Cea mai </a:t>
            </a:r>
            <a:r>
              <a:rPr lang="ro-RO" sz="2200" b="1" dirty="0">
                <a:solidFill>
                  <a:schemeClr val="tx1"/>
                </a:solidFill>
              </a:rPr>
              <a:t>eficientă </a:t>
            </a:r>
            <a:r>
              <a:rPr lang="ro-RO" sz="2200" dirty="0">
                <a:solidFill>
                  <a:schemeClr val="tx1"/>
                </a:solidFill>
              </a:rPr>
              <a:t>metodă de sortare (și management ulterior) a deșeurilor s-a dovedit a fi selecționarea gunoiului în două fracții: </a:t>
            </a:r>
            <a:r>
              <a:rPr lang="ro-RO" sz="2200" b="1" dirty="0">
                <a:solidFill>
                  <a:schemeClr val="tx1"/>
                </a:solidFill>
              </a:rPr>
              <a:t>umedă</a:t>
            </a:r>
            <a:r>
              <a:rPr lang="ro-RO" sz="2200" dirty="0">
                <a:solidFill>
                  <a:schemeClr val="tx1"/>
                </a:solidFill>
              </a:rPr>
              <a:t> și </a:t>
            </a:r>
            <a:r>
              <a:rPr lang="ro-RO" sz="2200" b="1" dirty="0">
                <a:solidFill>
                  <a:schemeClr val="tx1"/>
                </a:solidFill>
              </a:rPr>
              <a:t>uscată</a:t>
            </a:r>
            <a:r>
              <a:rPr lang="ro-RO" sz="2200" dirty="0" smtClean="0">
                <a:solidFill>
                  <a:schemeClr val="tx1"/>
                </a:solidFill>
              </a:rPr>
              <a:t>.</a:t>
            </a:r>
          </a:p>
          <a:p>
            <a:pPr marL="0" lvl="0" indent="0">
              <a:buNone/>
            </a:pPr>
            <a:endParaRPr lang="ru-RU" sz="900" dirty="0">
              <a:solidFill>
                <a:schemeClr val="tx1"/>
              </a:solidFill>
            </a:endParaRPr>
          </a:p>
          <a:p>
            <a:pPr lvl="0"/>
            <a:r>
              <a:rPr lang="ro-RO" sz="2200" dirty="0">
                <a:solidFill>
                  <a:schemeClr val="tx1"/>
                </a:solidFill>
              </a:rPr>
              <a:t>La elaborarea planului tarifar pentru serviciile publice, este imperativ ca tarifele să fie </a:t>
            </a:r>
            <a:r>
              <a:rPr lang="ro-RO" sz="2200" b="1" dirty="0">
                <a:solidFill>
                  <a:schemeClr val="tx1"/>
                </a:solidFill>
              </a:rPr>
              <a:t>accesbile</a:t>
            </a:r>
            <a:r>
              <a:rPr lang="ro-RO" sz="2200" dirty="0">
                <a:solidFill>
                  <a:schemeClr val="tx1"/>
                </a:solidFill>
              </a:rPr>
              <a:t> și pentru categoriile de populație cu cele mai mici venituri</a:t>
            </a:r>
            <a:r>
              <a:rPr lang="ro-RO" sz="2200" dirty="0" smtClean="0">
                <a:solidFill>
                  <a:schemeClr val="tx1"/>
                </a:solidFill>
              </a:rPr>
              <a:t>.</a:t>
            </a:r>
          </a:p>
          <a:p>
            <a:pPr marL="0" lvl="0" indent="0">
              <a:buNone/>
            </a:pPr>
            <a:endParaRPr lang="ro-RO" sz="900" dirty="0" smtClean="0">
              <a:solidFill>
                <a:schemeClr val="tx1"/>
              </a:solidFill>
            </a:endParaRPr>
          </a:p>
          <a:p>
            <a:r>
              <a:rPr lang="ro-RO" sz="2200" dirty="0">
                <a:solidFill>
                  <a:schemeClr val="tx1"/>
                </a:solidFill>
              </a:rPr>
              <a:t>Orice </a:t>
            </a:r>
            <a:r>
              <a:rPr lang="ro-RO" sz="2200" b="1" dirty="0">
                <a:solidFill>
                  <a:schemeClr val="tx1"/>
                </a:solidFill>
              </a:rPr>
              <a:t>instalație</a:t>
            </a:r>
            <a:r>
              <a:rPr lang="ro-RO" sz="2200" dirty="0">
                <a:solidFill>
                  <a:schemeClr val="tx1"/>
                </a:solidFill>
              </a:rPr>
              <a:t> construită este o dezvoltare pentru comunitate și o posibilitate de </a:t>
            </a:r>
            <a:r>
              <a:rPr lang="ro-RO" sz="2200" b="1" dirty="0">
                <a:solidFill>
                  <a:schemeClr val="tx1"/>
                </a:solidFill>
              </a:rPr>
              <a:t>creștere</a:t>
            </a:r>
            <a:r>
              <a:rPr lang="ro-RO" sz="2200" dirty="0">
                <a:solidFill>
                  <a:schemeClr val="tx1"/>
                </a:solidFill>
              </a:rPr>
              <a:t> a calității vieții</a:t>
            </a:r>
            <a:r>
              <a:rPr lang="ro-RO" sz="2200" dirty="0" smtClean="0">
                <a:solidFill>
                  <a:schemeClr val="tx1"/>
                </a:solidFill>
              </a:rPr>
              <a:t>.</a:t>
            </a:r>
            <a:endParaRPr lang="ru-R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94628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113" y="1393825"/>
            <a:ext cx="7775575" cy="619125"/>
          </a:xfrm>
        </p:spPr>
        <p:txBody>
          <a:bodyPr/>
          <a:lstStyle/>
          <a:p>
            <a:r>
              <a:rPr lang="ro-RO" b="1" dirty="0">
                <a:solidFill>
                  <a:schemeClr val="tx1"/>
                </a:solidFill>
              </a:rPr>
              <a:t>CRS</a:t>
            </a:r>
            <a:r>
              <a:rPr lang="ro-RO" b="1" dirty="0">
                <a:solidFill>
                  <a:srgbClr val="0070C0"/>
                </a:solidFill>
              </a:rPr>
              <a:t>     </a:t>
            </a:r>
            <a:r>
              <a:rPr lang="ro-RO" b="1" dirty="0">
                <a:solidFill>
                  <a:srgbClr val="397F2D"/>
                </a:solidFill>
              </a:rPr>
              <a:t>Managementul Deșeurilor </a:t>
            </a:r>
            <a:r>
              <a:rPr lang="ro-RO" b="1" dirty="0" smtClean="0">
                <a:solidFill>
                  <a:srgbClr val="397F2D"/>
                </a:solidFill>
              </a:rPr>
              <a:t>Solide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400" y="2489200"/>
            <a:ext cx="8509000" cy="3378200"/>
          </a:xfrm>
        </p:spPr>
        <p:txBody>
          <a:bodyPr/>
          <a:lstStyle/>
          <a:p>
            <a:r>
              <a:rPr lang="ro-RO" sz="2700" dirty="0">
                <a:solidFill>
                  <a:schemeClr val="tx1"/>
                </a:solidFill>
              </a:rPr>
              <a:t>Ședința CRS MDS </a:t>
            </a:r>
            <a:r>
              <a:rPr lang="ro-RO" sz="2700" dirty="0" smtClean="0">
                <a:solidFill>
                  <a:schemeClr val="tx1"/>
                </a:solidFill>
              </a:rPr>
              <a:t>nr.</a:t>
            </a:r>
            <a:r>
              <a:rPr lang="ro-RO" sz="2700" b="1" dirty="0" smtClean="0">
                <a:solidFill>
                  <a:schemeClr val="tx1"/>
                </a:solidFill>
              </a:rPr>
              <a:t>3/2018</a:t>
            </a:r>
            <a:r>
              <a:rPr lang="ro-RO" sz="2700" dirty="0" smtClean="0">
                <a:solidFill>
                  <a:schemeClr val="tx1"/>
                </a:solidFill>
              </a:rPr>
              <a:t> </a:t>
            </a:r>
            <a:r>
              <a:rPr lang="ro-RO" sz="2700" dirty="0">
                <a:solidFill>
                  <a:schemeClr val="tx1"/>
                </a:solidFill>
              </a:rPr>
              <a:t>din </a:t>
            </a:r>
            <a:r>
              <a:rPr lang="ro-RO" sz="2700" dirty="0" smtClean="0">
                <a:solidFill>
                  <a:schemeClr val="tx1"/>
                </a:solidFill>
              </a:rPr>
              <a:t>20 septembrie 2018</a:t>
            </a:r>
            <a:r>
              <a:rPr lang="ro-RO" sz="2700" dirty="0">
                <a:solidFill>
                  <a:schemeClr val="tx1"/>
                </a:solidFill>
              </a:rPr>
              <a:t>:</a:t>
            </a:r>
          </a:p>
          <a:p>
            <a:endParaRPr lang="ro-RO" sz="8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o-RO" sz="2400" dirty="0">
                <a:solidFill>
                  <a:schemeClr val="tx1"/>
                </a:solidFill>
              </a:rPr>
              <a:t>Prezentarea </a:t>
            </a:r>
            <a:r>
              <a:rPr lang="ro-RO" sz="2400" dirty="0" smtClean="0">
                <a:solidFill>
                  <a:schemeClr val="tx1"/>
                </a:solidFill>
              </a:rPr>
              <a:t>rezultatelor vizitei de studiu privind MDS </a:t>
            </a:r>
            <a:r>
              <a:rPr lang="ro-RO" sz="2400" dirty="0">
                <a:solidFill>
                  <a:schemeClr val="tx1"/>
                </a:solidFill>
              </a:rPr>
              <a:t>în Regiunea </a:t>
            </a:r>
            <a:r>
              <a:rPr lang="ro-RO" sz="2400" dirty="0" smtClean="0">
                <a:solidFill>
                  <a:schemeClr val="tx1"/>
                </a:solidFill>
              </a:rPr>
              <a:t>Centru - România</a:t>
            </a:r>
            <a:endParaRPr lang="ro-RO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o-RO" sz="2400" dirty="0" smtClean="0">
                <a:solidFill>
                  <a:schemeClr val="tx1"/>
                </a:solidFill>
              </a:rPr>
              <a:t>Opțiunile privind amenajarea depozitelor temporare în Regiunea Centru</a:t>
            </a:r>
            <a:endParaRPr lang="ro-RO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o-RO" sz="2400" dirty="0" smtClean="0">
                <a:solidFill>
                  <a:schemeClr val="tx1"/>
                </a:solidFill>
              </a:rPr>
              <a:t>Taxe / tarife în sectorul MDS. Reglementări în domeniu</a:t>
            </a:r>
            <a:endParaRPr lang="ro-RO" sz="24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5705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46100" y="2349500"/>
            <a:ext cx="8153400" cy="3848100"/>
          </a:xfrm>
        </p:spPr>
        <p:txBody>
          <a:bodyPr/>
          <a:lstStyle/>
          <a:p>
            <a:r>
              <a:rPr lang="ro-RO" sz="2400" b="1" dirty="0">
                <a:solidFill>
                  <a:schemeClr val="tx1"/>
                </a:solidFill>
              </a:rPr>
              <a:t>Concluziile</a:t>
            </a:r>
            <a:r>
              <a:rPr lang="ro-RO" sz="2400" dirty="0">
                <a:solidFill>
                  <a:schemeClr val="tx1"/>
                </a:solidFill>
              </a:rPr>
              <a:t> formulate de participanții la ședința CRS MDS </a:t>
            </a:r>
            <a:r>
              <a:rPr lang="ro-RO" sz="2400" dirty="0" smtClean="0">
                <a:solidFill>
                  <a:schemeClr val="tx1"/>
                </a:solidFill>
              </a:rPr>
              <a:t>nr.</a:t>
            </a:r>
            <a:r>
              <a:rPr lang="ro-RO" sz="2400" b="1" dirty="0" smtClean="0">
                <a:solidFill>
                  <a:schemeClr val="tx1"/>
                </a:solidFill>
              </a:rPr>
              <a:t>3/2018</a:t>
            </a:r>
            <a:r>
              <a:rPr lang="ro-RO" sz="2400" dirty="0" smtClean="0">
                <a:solidFill>
                  <a:schemeClr val="tx1"/>
                </a:solidFill>
              </a:rPr>
              <a:t> </a:t>
            </a:r>
            <a:r>
              <a:rPr lang="ro-RO" sz="2400" dirty="0">
                <a:solidFill>
                  <a:schemeClr val="tx1"/>
                </a:solidFill>
              </a:rPr>
              <a:t>din </a:t>
            </a:r>
            <a:r>
              <a:rPr lang="ro-RO" sz="2400" dirty="0" smtClean="0">
                <a:solidFill>
                  <a:schemeClr val="tx1"/>
                </a:solidFill>
              </a:rPr>
              <a:t>20 septembrie 2018:</a:t>
            </a:r>
            <a:endParaRPr lang="ro-RO" sz="800" dirty="0" smtClean="0">
              <a:solidFill>
                <a:schemeClr val="tx1"/>
              </a:solidFill>
            </a:endParaRPr>
          </a:p>
          <a:p>
            <a:endParaRPr lang="ro-RO" sz="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o-RO" sz="2400" dirty="0" smtClean="0">
                <a:solidFill>
                  <a:schemeClr val="tx1"/>
                </a:solidFill>
              </a:rPr>
              <a:t>Activitatea CRS MDS trebuie </a:t>
            </a:r>
            <a:r>
              <a:rPr lang="ro-RO" sz="2400" b="1" dirty="0" smtClean="0">
                <a:solidFill>
                  <a:schemeClr val="tx1"/>
                </a:solidFill>
              </a:rPr>
              <a:t>continuată</a:t>
            </a:r>
            <a:r>
              <a:rPr lang="ro-RO" sz="2400" dirty="0" smtClean="0">
                <a:solidFill>
                  <a:schemeClr val="tx1"/>
                </a:solidFill>
              </a:rPr>
              <a:t> și </a:t>
            </a:r>
            <a:r>
              <a:rPr lang="ro-RO" sz="2400" b="1" dirty="0" smtClean="0">
                <a:solidFill>
                  <a:schemeClr val="tx1"/>
                </a:solidFill>
              </a:rPr>
              <a:t>dezvoltată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o-MO" sz="2400" dirty="0" smtClean="0">
                <a:solidFill>
                  <a:schemeClr val="tx1"/>
                </a:solidFill>
              </a:rPr>
              <a:t>Informațiile recepționate la ședințele CRS MDS trebuie </a:t>
            </a:r>
            <a:r>
              <a:rPr lang="ro-MO" sz="2400" b="1" dirty="0" smtClean="0">
                <a:solidFill>
                  <a:schemeClr val="tx1"/>
                </a:solidFill>
              </a:rPr>
              <a:t>diseminate</a:t>
            </a:r>
            <a:r>
              <a:rPr lang="ro-MO" sz="2400" dirty="0" smtClean="0">
                <a:solidFill>
                  <a:schemeClr val="tx1"/>
                </a:solidFill>
              </a:rPr>
              <a:t> în mediul APL din Regiune</a:t>
            </a:r>
            <a:endParaRPr lang="ro-MO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o-RO" sz="2400" dirty="0" smtClean="0">
                <a:solidFill>
                  <a:schemeClr val="tx1"/>
                </a:solidFill>
              </a:rPr>
              <a:t>Activitatea de MDS în regiune </a:t>
            </a:r>
            <a:r>
              <a:rPr lang="ro-RO" sz="2400" b="1" dirty="0" smtClean="0">
                <a:solidFill>
                  <a:schemeClr val="tx1"/>
                </a:solidFill>
              </a:rPr>
              <a:t>trebuie să continue </a:t>
            </a:r>
            <a:r>
              <a:rPr lang="ro-RO" sz="2400" dirty="0" smtClean="0">
                <a:solidFill>
                  <a:schemeClr val="tx1"/>
                </a:solidFill>
              </a:rPr>
              <a:t>cu resursele și posibilitățile existente la ora actuală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Title 1"/>
          <p:cNvSpPr txBox="1">
            <a:spLocks noGrp="1"/>
          </p:cNvSpPr>
          <p:nvPr>
            <p:ph type="title"/>
          </p:nvPr>
        </p:nvSpPr>
        <p:spPr bwMode="auto">
          <a:xfrm>
            <a:off x="328613" y="1482725"/>
            <a:ext cx="77755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CRS</a:t>
            </a:r>
            <a:r>
              <a:rPr kumimoji="0" lang="ro-RO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</a:t>
            </a:r>
            <a:r>
              <a:rPr kumimoji="0" lang="ro-RO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97F2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Managementul Deșeurilor Solide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397F2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65036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613" y="1482725"/>
            <a:ext cx="7367587" cy="619125"/>
          </a:xfrm>
        </p:spPr>
        <p:txBody>
          <a:bodyPr/>
          <a:lstStyle/>
          <a:p>
            <a:r>
              <a:rPr lang="ro-RO" b="1" dirty="0">
                <a:solidFill>
                  <a:schemeClr val="tx1"/>
                </a:solidFill>
              </a:rPr>
              <a:t>CRS</a:t>
            </a:r>
            <a:r>
              <a:rPr lang="ro-RO" b="1" dirty="0">
                <a:solidFill>
                  <a:srgbClr val="0070C0"/>
                </a:solidFill>
              </a:rPr>
              <a:t>     </a:t>
            </a:r>
            <a:r>
              <a:rPr lang="ro-RO" b="1" dirty="0">
                <a:solidFill>
                  <a:srgbClr val="397F2D"/>
                </a:solidFill>
              </a:rPr>
              <a:t>Managementul Deșeurilor Solide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3392" y="2400300"/>
            <a:ext cx="7843408" cy="3556000"/>
          </a:xfrm>
        </p:spPr>
        <p:txBody>
          <a:bodyPr/>
          <a:lstStyle/>
          <a:p>
            <a:r>
              <a:rPr lang="ro-RO" sz="2300" b="1" dirty="0">
                <a:solidFill>
                  <a:schemeClr val="tx1"/>
                </a:solidFill>
              </a:rPr>
              <a:t>Propuneri</a:t>
            </a:r>
            <a:r>
              <a:rPr lang="ro-RO" sz="2300" dirty="0">
                <a:solidFill>
                  <a:schemeClr val="tx1"/>
                </a:solidFill>
              </a:rPr>
              <a:t> formulate de participanții la </a:t>
            </a:r>
            <a:r>
              <a:rPr lang="ro-RO" sz="2300" dirty="0" smtClean="0">
                <a:solidFill>
                  <a:schemeClr val="tx1"/>
                </a:solidFill>
              </a:rPr>
              <a:t>ședințe </a:t>
            </a:r>
            <a:r>
              <a:rPr lang="ro-RO" sz="2300" dirty="0">
                <a:solidFill>
                  <a:schemeClr val="tx1"/>
                </a:solidFill>
              </a:rPr>
              <a:t>pentru </a:t>
            </a:r>
            <a:r>
              <a:rPr lang="ro-RO" sz="2300" b="1" dirty="0">
                <a:solidFill>
                  <a:schemeClr val="tx1"/>
                </a:solidFill>
              </a:rPr>
              <a:t>activitatea ulterioară</a:t>
            </a:r>
            <a:r>
              <a:rPr lang="ro-RO" sz="2300" dirty="0">
                <a:solidFill>
                  <a:schemeClr val="tx1"/>
                </a:solidFill>
              </a:rPr>
              <a:t> a CRS MDS</a:t>
            </a:r>
            <a:r>
              <a:rPr lang="ro-RO" sz="2300" dirty="0" smtClean="0">
                <a:solidFill>
                  <a:schemeClr val="tx1"/>
                </a:solidFill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o-RO" sz="2200" dirty="0" smtClean="0">
                <a:solidFill>
                  <a:schemeClr val="tx1"/>
                </a:solidFill>
              </a:rPr>
              <a:t>Stabilirea contactelor cu agenții economici care se ocupă de colectarea materialelor reciclabile</a:t>
            </a:r>
            <a:endParaRPr lang="ro-RO" sz="8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tx1"/>
                </a:solidFill>
              </a:rPr>
              <a:t>Organizarea vizitelor </a:t>
            </a:r>
            <a:r>
              <a:rPr lang="ro-RO" sz="2200" dirty="0" smtClean="0">
                <a:solidFill>
                  <a:schemeClr val="tx1"/>
                </a:solidFill>
              </a:rPr>
              <a:t>de studiu interne pentru documentare în domeniul MDS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tx1"/>
                </a:solidFill>
              </a:rPr>
              <a:t>Organizarea </a:t>
            </a:r>
            <a:r>
              <a:rPr lang="ro-RO" sz="2200" dirty="0" smtClean="0">
                <a:solidFill>
                  <a:schemeClr val="tx1"/>
                </a:solidFill>
              </a:rPr>
              <a:t>ședințelor CRS MDS în raioane din Regiune,</a:t>
            </a:r>
            <a:r>
              <a:rPr lang="ro-RO" sz="2200" b="1" dirty="0" smtClean="0">
                <a:solidFill>
                  <a:srgbClr val="397F2D"/>
                </a:solidFill>
              </a:rPr>
              <a:t> </a:t>
            </a:r>
            <a:r>
              <a:rPr lang="ro-RO" sz="2200" dirty="0" smtClean="0">
                <a:solidFill>
                  <a:schemeClr val="tx1"/>
                </a:solidFill>
              </a:rPr>
              <a:t>pentru </a:t>
            </a:r>
            <a:r>
              <a:rPr lang="ro-RO" sz="2200" dirty="0">
                <a:solidFill>
                  <a:schemeClr val="tx1"/>
                </a:solidFill>
              </a:rPr>
              <a:t>schimb de experiență și bune practici în </a:t>
            </a:r>
            <a:r>
              <a:rPr lang="ro-RO" sz="2200" dirty="0" smtClean="0">
                <a:solidFill>
                  <a:schemeClr val="tx1"/>
                </a:solidFill>
              </a:rPr>
              <a:t>domeniu</a:t>
            </a:r>
            <a:endParaRPr lang="ro-RO" sz="2200" dirty="0">
              <a:solidFill>
                <a:schemeClr val="tx1"/>
              </a:solidFill>
            </a:endParaRPr>
          </a:p>
          <a:p>
            <a:endParaRPr lang="ro-RO" sz="22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o-RO" sz="22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4466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XXX</a:t>
            </a:r>
          </a:p>
        </p:txBody>
      </p:sp>
      <p:sp>
        <p:nvSpPr>
          <p:cNvPr id="109570" name="Datumsplatzhalter 3"/>
          <p:cNvSpPr>
            <a:spLocks noGrp="1"/>
          </p:cNvSpPr>
          <p:nvPr>
            <p:ph type="dt" sz="quarter" idx="11"/>
          </p:nvPr>
        </p:nvSpPr>
        <p:spPr>
          <a:noFill/>
        </p:spPr>
        <p:txBody>
          <a:bodyPr/>
          <a:lstStyle/>
          <a:p>
            <a:fld id="{1A768533-9F5A-4A96-B8F6-9A95114E0856}" type="datetime1">
              <a:rPr lang="en-GB">
                <a:cs typeface="Arial" charset="0"/>
              </a:rPr>
              <a:pPr/>
              <a:t>10/10/2018</a:t>
            </a:fld>
            <a:endParaRPr lang="de-DE" dirty="0">
              <a:cs typeface="Arial" charset="0"/>
            </a:endParaRPr>
          </a:p>
        </p:txBody>
      </p:sp>
      <p:sp>
        <p:nvSpPr>
          <p:cNvPr id="7" name="Inhaltsplatzhalter 8"/>
          <p:cNvSpPr txBox="1">
            <a:spLocks/>
          </p:cNvSpPr>
          <p:nvPr/>
        </p:nvSpPr>
        <p:spPr>
          <a:xfrm>
            <a:off x="1727200" y="2603500"/>
            <a:ext cx="7165975" cy="2074863"/>
          </a:xfrm>
          <a:prstGeom prst="rect">
            <a:avLst/>
          </a:prstGeom>
        </p:spPr>
        <p:txBody>
          <a:bodyPr/>
          <a:lstStyle/>
          <a:p>
            <a:pPr algn="ctr">
              <a:spcAft>
                <a:spcPts val="600"/>
              </a:spcAft>
            </a:pPr>
            <a:endParaRPr lang="en-US" sz="2000" dirty="0">
              <a:solidFill>
                <a:srgbClr val="534B3E"/>
              </a:solidFill>
            </a:endParaRPr>
          </a:p>
          <a:p>
            <a:pPr algn="ctr">
              <a:spcAft>
                <a:spcPts val="600"/>
              </a:spcAft>
            </a:pPr>
            <a:endParaRPr lang="en-US" sz="2000" dirty="0">
              <a:solidFill>
                <a:srgbClr val="534B3E"/>
              </a:solidFill>
            </a:endParaRPr>
          </a:p>
          <a:p>
            <a:pPr>
              <a:spcAft>
                <a:spcPts val="300"/>
              </a:spcAft>
            </a:pPr>
            <a:r>
              <a:rPr lang="ro-RO" sz="3200" dirty="0" smtClean="0">
                <a:solidFill>
                  <a:schemeClr val="tx1"/>
                </a:solidFill>
              </a:rPr>
              <a:t>Vă mulțumim pentru atenție!</a:t>
            </a:r>
            <a:endParaRPr lang="en-GB" sz="3200" dirty="0">
              <a:solidFill>
                <a:schemeClr val="tx1"/>
              </a:solidFill>
            </a:endParaRPr>
          </a:p>
          <a:p>
            <a:endParaRPr lang="en-GB" sz="1000" dirty="0">
              <a:solidFill>
                <a:srgbClr val="534B3E"/>
              </a:solidFill>
            </a:endParaRPr>
          </a:p>
        </p:txBody>
      </p:sp>
      <p:pic>
        <p:nvPicPr>
          <p:cNvPr id="109575" name="Picture 2" descr="D:\docs\desktop\ELdZ_Mol_cmyk_rum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t="11669"/>
          <a:stretch/>
        </p:blipFill>
        <p:spPr bwMode="auto">
          <a:xfrm>
            <a:off x="7005637" y="5483788"/>
            <a:ext cx="2138363" cy="137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feld 9"/>
          <p:cNvSpPr txBox="1">
            <a:spLocks noChangeArrowheads="1"/>
          </p:cNvSpPr>
          <p:nvPr/>
        </p:nvSpPr>
        <p:spPr bwMode="auto">
          <a:xfrm>
            <a:off x="427153" y="5399463"/>
            <a:ext cx="1371600" cy="215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o-RO" sz="800" b="0" dirty="0" smtClean="0">
                <a:solidFill>
                  <a:schemeClr val="tx2">
                    <a:lumMod val="75000"/>
                  </a:schemeClr>
                </a:solidFill>
              </a:rPr>
              <a:t>Proiect co-finanțat de</a:t>
            </a:r>
            <a:endParaRPr lang="en-GB" sz="800" b="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3" name="Picture 11" descr="F:\Branding\EU\jau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056" y="5624205"/>
            <a:ext cx="136525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H:\bn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6511" y="5590073"/>
            <a:ext cx="1016000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8991" y="5624205"/>
            <a:ext cx="1639887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44" y="651200"/>
            <a:ext cx="1798356" cy="1698300"/>
          </a:xfrm>
          <a:prstGeom prst="rect">
            <a:avLst/>
          </a:prstGeom>
        </p:spPr>
      </p:pic>
      <p:pic>
        <p:nvPicPr>
          <p:cNvPr id="17" name="Picture 16" descr="D:\Users\Desktop\logotype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716" y="5818037"/>
            <a:ext cx="1958975" cy="569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2" descr="C:\Users\A\Desktop\adr-centru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63900" y="1133475"/>
            <a:ext cx="2514599" cy="802981"/>
          </a:xfrm>
          <a:prstGeom prst="rect">
            <a:avLst/>
          </a:prstGeom>
          <a:noFill/>
        </p:spPr>
      </p:pic>
      <p:pic>
        <p:nvPicPr>
          <p:cNvPr id="1026" name="Picture 2" descr="C:\Users\user\Desktop\giz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099" y="1158876"/>
            <a:ext cx="2197101" cy="68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IZ_Banner_Kopfzeile-Ausland (3)">
  <a:themeElements>
    <a:clrScheme name="GIZ">
      <a:dk1>
        <a:srgbClr val="000000"/>
      </a:dk1>
      <a:lt1>
        <a:srgbClr val="FFFFFF"/>
      </a:lt1>
      <a:dk2>
        <a:srgbClr val="6E6452"/>
      </a:dk2>
      <a:lt2>
        <a:srgbClr val="D2CDC8"/>
      </a:lt2>
      <a:accent1>
        <a:srgbClr val="C80F0F"/>
      </a:accent1>
      <a:accent2>
        <a:srgbClr val="4B859F"/>
      </a:accent2>
      <a:accent3>
        <a:srgbClr val="B498BA"/>
      </a:accent3>
      <a:accent4>
        <a:srgbClr val="F3BF49"/>
      </a:accent4>
      <a:accent5>
        <a:srgbClr val="94B322"/>
      </a:accent5>
      <a:accent6>
        <a:srgbClr val="B4E3ED"/>
      </a:accent6>
      <a:hlink>
        <a:srgbClr val="0000FF"/>
      </a:hlink>
      <a:folHlink>
        <a:srgbClr val="800080"/>
      </a:folHlink>
    </a:clrScheme>
    <a:fontScheme name="GIZ 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TZ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200" b="1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200" b="1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GIZ_Banner_Kopfzeile-Ausland (3)</Template>
  <TotalTime>1843</TotalTime>
  <Words>856</Words>
  <Application>Microsoft Office PowerPoint</Application>
  <PresentationFormat>Экран (4:3)</PresentationFormat>
  <Paragraphs>102</Paragraphs>
  <Slides>31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GIZ_Banner_Kopfzeile-Ausland (3)</vt:lpstr>
      <vt:lpstr>Consiliul Regional pentru Dezvoltare Centru</vt:lpstr>
      <vt:lpstr>CRS     Managementul Deșeurilor Solide</vt:lpstr>
      <vt:lpstr>CRS     Managementul Deșeurilor Solide</vt:lpstr>
      <vt:lpstr>CRS     Managementul Deșeurilor Solide</vt:lpstr>
      <vt:lpstr>Vizita de studiu întreprinsă de membrii Comisiilor Regionale Sectoriale în Regiunea Centru - România</vt:lpstr>
      <vt:lpstr>Scopul vizitei de studiu</vt:lpstr>
      <vt:lpstr>Instituții vizitate</vt:lpstr>
      <vt:lpstr>Centrul de management integrat al deșeurilor în județul Alba</vt:lpstr>
      <vt:lpstr>Depozitul ecologic</vt:lpstr>
      <vt:lpstr>Depozitul ecologic (drumul de acces)</vt:lpstr>
      <vt:lpstr>Bazinul pentru levigat</vt:lpstr>
      <vt:lpstr>Stația de epurare a levigatului</vt:lpstr>
      <vt:lpstr>Instalația de epurare a levigatului</vt:lpstr>
      <vt:lpstr>Încăpere pentru întreținerea și deservirea utilajelor</vt:lpstr>
      <vt:lpstr>Rezervor pentru apă potabilă</vt:lpstr>
      <vt:lpstr>Zona administrativă a Centrului</vt:lpstr>
      <vt:lpstr>Zona de sortare a deșeurilor reciclabile</vt:lpstr>
      <vt:lpstr>Utilaj de compactare a deșeurilor</vt:lpstr>
      <vt:lpstr>Echipamentul de sortare</vt:lpstr>
      <vt:lpstr>Depozite pentru compostare</vt:lpstr>
      <vt:lpstr>Platformă pentru compostare</vt:lpstr>
      <vt:lpstr>Centrul de management integrat al deșeurilor  din comuna Sânpaul (Mureș)</vt:lpstr>
      <vt:lpstr>Intrarea pe depozitul ecologic</vt:lpstr>
      <vt:lpstr>Celula de depozitare</vt:lpstr>
      <vt:lpstr>Concluzii în urma vizitei de studiu</vt:lpstr>
      <vt:lpstr>Concluzii </vt:lpstr>
      <vt:lpstr>Concluzii </vt:lpstr>
      <vt:lpstr>CRS     Managementul Deșeurilor Solide</vt:lpstr>
      <vt:lpstr>CRS     Managementul Deșeurilor Solide</vt:lpstr>
      <vt:lpstr>CRS     Managementul Deșeurilor Solide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GIZ-Design</dc:creator>
  <cp:keywords>GIZ-Leerfolie</cp:keywords>
  <cp:lastModifiedBy>user</cp:lastModifiedBy>
  <cp:revision>398</cp:revision>
  <cp:lastPrinted>2017-07-11T13:18:46Z</cp:lastPrinted>
  <dcterms:created xsi:type="dcterms:W3CDTF">2013-09-05T11:54:56Z</dcterms:created>
  <dcterms:modified xsi:type="dcterms:W3CDTF">2018-10-10T13:22:34Z</dcterms:modified>
</cp:coreProperties>
</file>