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 autoCompressPictures="0">
  <p:sldMasterIdLst>
    <p:sldMasterId id="2147483648" r:id="rId4"/>
  </p:sldMasterIdLst>
  <p:notesMasterIdLst>
    <p:notesMasterId r:id="rId26"/>
  </p:notesMasterIdLst>
  <p:handoutMasterIdLst>
    <p:handoutMasterId r:id="rId27"/>
  </p:handoutMasterIdLst>
  <p:sldIdLst>
    <p:sldId id="257" r:id="rId5"/>
    <p:sldId id="283" r:id="rId6"/>
    <p:sldId id="284" r:id="rId7"/>
    <p:sldId id="286" r:id="rId8"/>
    <p:sldId id="287" r:id="rId9"/>
    <p:sldId id="288" r:id="rId10"/>
    <p:sldId id="596" r:id="rId11"/>
    <p:sldId id="708" r:id="rId12"/>
    <p:sldId id="289" r:id="rId13"/>
    <p:sldId id="290" r:id="rId14"/>
    <p:sldId id="291" r:id="rId15"/>
    <p:sldId id="292" r:id="rId16"/>
    <p:sldId id="293" r:id="rId17"/>
    <p:sldId id="294" r:id="rId18"/>
    <p:sldId id="295" r:id="rId19"/>
    <p:sldId id="296" r:id="rId20"/>
    <p:sldId id="297" r:id="rId21"/>
    <p:sldId id="298" r:id="rId22"/>
    <p:sldId id="710" r:id="rId23"/>
    <p:sldId id="709" r:id="rId24"/>
    <p:sldId id="276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285"/>
    <a:srgbClr val="2C567A"/>
    <a:srgbClr val="185C1B"/>
    <a:srgbClr val="0D1D51"/>
    <a:srgbClr val="0072C7"/>
    <a:srgbClr val="6666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132" autoAdjust="0"/>
    <p:restoredTop sz="93186" autoAdjust="0"/>
  </p:normalViewPr>
  <p:slideViewPr>
    <p:cSldViewPr snapToGrid="0" showGuides="1">
      <p:cViewPr>
        <p:scale>
          <a:sx n="50" d="100"/>
          <a:sy n="50" d="100"/>
        </p:scale>
        <p:origin x="1332" y="36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6" d="100"/>
          <a:sy n="66" d="100"/>
        </p:scale>
        <p:origin x="3134" y="43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4E1A462-0CE6-46A1-82E3-5870D9D348F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CCC6C36-AAC3-47F3-B322-92E56FCEC7F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904BBB-4B93-4CD3-8D1B-961A22F3B208}" type="datetimeFigureOut">
              <a:rPr lang="en-US" smtClean="0"/>
              <a:t>4/25/2024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4378B76-E986-484E-BD4A-EC050B5EA8F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22E6C2-485A-49AE-B0EB-9FBC99D3B95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267B70-65FE-42D4-AB3F-38029C69B2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544947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EFB4FA-E877-413E-B608-88789D806C57}" type="datetimeFigureOut">
              <a:rPr lang="en-IN" smtClean="0"/>
              <a:t>25-04-2024</a:t>
            </a:fld>
            <a:endParaRPr lang="en-IN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36304E-FDE3-4B4F-A3B7-EBE87F3FA5E2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0851386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36304E-FDE3-4B4F-A3B7-EBE87F3FA5E2}" type="slidenum">
              <a:rPr lang="en-IN" smtClean="0"/>
              <a:t>1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9855309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>
            <a:extLst>
              <a:ext uri="{FF2B5EF4-FFF2-40B4-BE49-F238E27FC236}">
                <a16:creationId xmlns:a16="http://schemas.microsoft.com/office/drawing/2014/main" id="{E0BC61BA-4B82-4879-9F3C-53970C05B30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7" name="Notes Placeholder 2">
            <a:extLst>
              <a:ext uri="{FF2B5EF4-FFF2-40B4-BE49-F238E27FC236}">
                <a16:creationId xmlns:a16="http://schemas.microsoft.com/office/drawing/2014/main" id="{E515C24A-767F-4A5C-BB34-2978DB2423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31748" name="Slide Number Placeholder 3">
            <a:extLst>
              <a:ext uri="{FF2B5EF4-FFF2-40B4-BE49-F238E27FC236}">
                <a16:creationId xmlns:a16="http://schemas.microsoft.com/office/drawing/2014/main" id="{F317216F-5C0E-49E5-8AEA-F5AE2DCE8E2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4960C671-B499-4E99-8001-C0BEED770C27}" type="slidenum">
              <a:rPr lang="ru-RU" altLang="en-US"/>
              <a:pPr/>
              <a:t>7</a:t>
            </a:fld>
            <a:endParaRPr lang="ru-RU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ubstituent imagine diapozitiv 1">
            <a:extLst>
              <a:ext uri="{FF2B5EF4-FFF2-40B4-BE49-F238E27FC236}">
                <a16:creationId xmlns:a16="http://schemas.microsoft.com/office/drawing/2014/main" id="{E9C5E2A8-661D-4600-9760-77987192348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xfrm>
            <a:off x="80963" y="739775"/>
            <a:ext cx="6573837" cy="3698875"/>
          </a:xfrm>
          <a:ln/>
        </p:spPr>
      </p:sp>
      <p:sp>
        <p:nvSpPr>
          <p:cNvPr id="21507" name="Substituent note 2">
            <a:extLst>
              <a:ext uri="{FF2B5EF4-FFF2-40B4-BE49-F238E27FC236}">
                <a16:creationId xmlns:a16="http://schemas.microsoft.com/office/drawing/2014/main" id="{8ED30D89-89DA-4D36-AB80-13C2006217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ro-RO" altLang="ru-RU" sz="400" dirty="0">
                <a:latin typeface="Calibri" panose="020F0502020204030204" pitchFamily="34" charset="0"/>
                <a:cs typeface="Calibri" panose="020F0502020204030204" pitchFamily="34" charset="0"/>
              </a:rPr>
              <a:t>Alte venituri = pensii / indemnizații pt copii / ajutor social</a:t>
            </a:r>
            <a:endParaRPr lang="ru-RU" altLang="ru-RU" sz="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508" name="Substituent număr diapozitiv 3">
            <a:extLst>
              <a:ext uri="{FF2B5EF4-FFF2-40B4-BE49-F238E27FC236}">
                <a16:creationId xmlns:a16="http://schemas.microsoft.com/office/drawing/2014/main" id="{ED46080C-9D01-4833-9AA5-85F153796E9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02B5FFAE-155E-4452-8EE3-A10C3A2CC041}" type="slidenum">
              <a:rPr lang="ru-RU" altLang="ru-RU" smtClean="0"/>
              <a:pPr/>
              <a:t>8</a:t>
            </a:fld>
            <a:endParaRPr lang="ru-RU" alt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o-RO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1. Lansarea în proximitatea regiunii a Programului SMART FACTORY indică încercări de facilitare a inovării și transferului tehnologic.</a:t>
            </a:r>
            <a:endParaRPr lang="ru-MD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o-RO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2. APIUS contribuie la promovarea produselor de modă autohtonă pe piața națională și internațională.</a:t>
            </a:r>
            <a:endParaRPr lang="ru-MD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ru-M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36304E-FDE3-4B4F-A3B7-EBE87F3FA5E2}" type="slidenum">
              <a:rPr lang="en-IN" smtClean="0"/>
              <a:t>14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2042293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o-MD" dirty="0"/>
              <a:t>fsdfsdfsadfsdafsdaf</a:t>
            </a:r>
            <a:endParaRPr lang="ru-M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36304E-FDE3-4B4F-A3B7-EBE87F3FA5E2}" type="slidenum">
              <a:rPr lang="en-IN" smtClean="0"/>
              <a:t>15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2333033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o-RO" sz="1200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Reziduurile din lemn sînt valorificate pentru diverse produse</a:t>
            </a:r>
          </a:p>
          <a:p>
            <a:endParaRPr lang="ru-M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36304E-FDE3-4B4F-A3B7-EBE87F3FA5E2}" type="slidenum">
              <a:rPr lang="en-IN" smtClean="0"/>
              <a:t>16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6891752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_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56FD49-C258-4333-9422-358C976A341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422913" y="3464622"/>
            <a:ext cx="5143500" cy="2090808"/>
          </a:xfrm>
        </p:spPr>
        <p:txBody>
          <a:bodyPr anchor="b">
            <a:noAutofit/>
          </a:bodyPr>
          <a:lstStyle>
            <a:lvl1pPr algn="l">
              <a:defRPr sz="5400" b="1" cap="all" baseline="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en-US" dirty="0"/>
              <a:t>Title comes here</a:t>
            </a:r>
            <a:endParaRPr lang="en-IN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9758E15-A93D-4FB9-843D-1490E27A15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22913" y="6034206"/>
            <a:ext cx="5143500" cy="503167"/>
          </a:xfrm>
        </p:spPr>
        <p:txBody>
          <a:bodyPr>
            <a:no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IN" dirty="0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BCCC559D-0EC3-432C-B397-6897B366DF3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10812" y="728545"/>
            <a:ext cx="5305661" cy="5305661"/>
          </a:xfrm>
          <a:prstGeom prst="ellipse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icon to add picture</a:t>
            </a:r>
            <a:endParaRPr lang="en-IN" dirty="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DC2055F-AE3F-46BE-B57E-A0F1A86D1C36}"/>
              </a:ext>
            </a:extLst>
          </p:cNvPr>
          <p:cNvGrpSpPr/>
          <p:nvPr userDrawn="1"/>
        </p:nvGrpSpPr>
        <p:grpSpPr>
          <a:xfrm>
            <a:off x="-1728305" y="-2049517"/>
            <a:ext cx="8917229" cy="10769768"/>
            <a:chOff x="11114088" y="2241550"/>
            <a:chExt cx="1905000" cy="2354263"/>
          </a:xfrm>
          <a:solidFill>
            <a:schemeClr val="bg2">
              <a:alpha val="91000"/>
            </a:schemeClr>
          </a:solidFill>
        </p:grpSpPr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C98EF042-A3B8-406D-BC16-153A989F571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4088" y="2241550"/>
              <a:ext cx="1905000" cy="2354263"/>
            </a:xfrm>
            <a:custGeom>
              <a:avLst/>
              <a:gdLst>
                <a:gd name="T0" fmla="*/ 0 w 447"/>
                <a:gd name="T1" fmla="*/ 264 h 553"/>
                <a:gd name="T2" fmla="*/ 141 w 447"/>
                <a:gd name="T3" fmla="*/ 48 h 553"/>
                <a:gd name="T4" fmla="*/ 414 w 447"/>
                <a:gd name="T5" fmla="*/ 67 h 553"/>
                <a:gd name="T6" fmla="*/ 438 w 447"/>
                <a:gd name="T7" fmla="*/ 98 h 553"/>
                <a:gd name="T8" fmla="*/ 391 w 447"/>
                <a:gd name="T9" fmla="*/ 111 h 553"/>
                <a:gd name="T10" fmla="*/ 94 w 447"/>
                <a:gd name="T11" fmla="*/ 149 h 553"/>
                <a:gd name="T12" fmla="*/ 107 w 447"/>
                <a:gd name="T13" fmla="*/ 424 h 553"/>
                <a:gd name="T14" fmla="*/ 383 w 447"/>
                <a:gd name="T15" fmla="*/ 453 h 553"/>
                <a:gd name="T16" fmla="*/ 393 w 447"/>
                <a:gd name="T17" fmla="*/ 446 h 553"/>
                <a:gd name="T18" fmla="*/ 433 w 447"/>
                <a:gd name="T19" fmla="*/ 449 h 553"/>
                <a:gd name="T20" fmla="*/ 421 w 447"/>
                <a:gd name="T21" fmla="*/ 485 h 553"/>
                <a:gd name="T22" fmla="*/ 194 w 447"/>
                <a:gd name="T23" fmla="*/ 531 h 553"/>
                <a:gd name="T24" fmla="*/ 0 w 447"/>
                <a:gd name="T25" fmla="*/ 264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3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/>
            </a:p>
          </p:txBody>
        </p:sp>
        <p:sp>
          <p:nvSpPr>
            <p:cNvPr id="16" name="Freeform 6">
              <a:extLst>
                <a:ext uri="{FF2B5EF4-FFF2-40B4-BE49-F238E27FC236}">
                  <a16:creationId xmlns:a16="http://schemas.microsoft.com/office/drawing/2014/main" id="{68E5FAC9-A660-4D7A-AC84-0A7C8CC3BB6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2538" y="2590800"/>
              <a:ext cx="835025" cy="1673225"/>
            </a:xfrm>
            <a:custGeom>
              <a:avLst/>
              <a:gdLst>
                <a:gd name="T0" fmla="*/ 0 w 196"/>
                <a:gd name="T1" fmla="*/ 198 h 393"/>
                <a:gd name="T2" fmla="*/ 157 w 196"/>
                <a:gd name="T3" fmla="*/ 8 h 393"/>
                <a:gd name="T4" fmla="*/ 192 w 196"/>
                <a:gd name="T5" fmla="*/ 22 h 393"/>
                <a:gd name="T6" fmla="*/ 167 w 196"/>
                <a:gd name="T7" fmla="*/ 56 h 393"/>
                <a:gd name="T8" fmla="*/ 48 w 196"/>
                <a:gd name="T9" fmla="*/ 198 h 393"/>
                <a:gd name="T10" fmla="*/ 170 w 196"/>
                <a:gd name="T11" fmla="*/ 339 h 393"/>
                <a:gd name="T12" fmla="*/ 193 w 196"/>
                <a:gd name="T13" fmla="*/ 372 h 393"/>
                <a:gd name="T14" fmla="*/ 160 w 196"/>
                <a:gd name="T15" fmla="*/ 387 h 393"/>
                <a:gd name="T16" fmla="*/ 0 w 196"/>
                <a:gd name="T17" fmla="*/ 19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393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/>
            </a:p>
          </p:txBody>
        </p:sp>
      </p:grpSp>
    </p:spTree>
    <p:extLst>
      <p:ext uri="{BB962C8B-B14F-4D97-AF65-F5344CB8AC3E}">
        <p14:creationId xmlns:p14="http://schemas.microsoft.com/office/powerpoint/2010/main" val="33884962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Templat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B70E2287-0F7B-4DD3-A805-DB19BBF3C7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326" y="2161249"/>
            <a:ext cx="11150600" cy="920336"/>
          </a:xfrm>
        </p:spPr>
        <p:txBody>
          <a:bodyPr lIns="0" tIns="0" rIns="0" bIns="0" anchor="b">
            <a:noAutofit/>
          </a:bodyPr>
          <a:lstStyle>
            <a:lvl1pPr>
              <a:defRPr sz="3200" b="1" cap="all" baseline="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DCE74CE-BEFF-42B3-BF3E-C41B1B1F1EE4}"/>
              </a:ext>
            </a:extLst>
          </p:cNvPr>
          <p:cNvSpPr/>
          <p:nvPr userDrawn="1"/>
        </p:nvSpPr>
        <p:spPr>
          <a:xfrm rot="10800000">
            <a:off x="515938" y="-16721"/>
            <a:ext cx="1258618" cy="11050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1B26B4BC-3D52-4C1C-85FB-226F0B5201F1}"/>
              </a:ext>
            </a:extLst>
          </p:cNvPr>
          <p:cNvSpPr/>
          <p:nvPr userDrawn="1"/>
        </p:nvSpPr>
        <p:spPr>
          <a:xfrm>
            <a:off x="11371669" y="6409397"/>
            <a:ext cx="280051" cy="28005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EC6B25A-6AA2-46A7-84BE-5C907CA51B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3696" y="6455739"/>
            <a:ext cx="294460" cy="187367"/>
          </a:xfrm>
        </p:spPr>
        <p:txBody>
          <a:bodyPr lIns="0" tIns="0" rIns="0" bIns="0"/>
          <a:lstStyle>
            <a:lvl1pPr algn="ctr">
              <a:defRPr sz="900">
                <a:solidFill>
                  <a:schemeClr val="bg1"/>
                </a:solidFill>
                <a:latin typeface="+mn-lt"/>
              </a:defRPr>
            </a:lvl1pPr>
          </a:lstStyle>
          <a:p>
            <a:fld id="{9EC71654-96A5-4280-94F3-931C61A9F92C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5647606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6299464-ED20-4919-8B3A-2CFAE8DA234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BCCC559D-0EC3-432C-B397-6897B366DF3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10812" y="728545"/>
            <a:ext cx="5305661" cy="5305661"/>
          </a:xfrm>
          <a:prstGeom prst="ellipse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IN" dirty="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DC2055F-AE3F-46BE-B57E-A0F1A86D1C36}"/>
              </a:ext>
            </a:extLst>
          </p:cNvPr>
          <p:cNvGrpSpPr/>
          <p:nvPr userDrawn="1"/>
        </p:nvGrpSpPr>
        <p:grpSpPr>
          <a:xfrm>
            <a:off x="-1728305" y="-2049517"/>
            <a:ext cx="8917229" cy="10769768"/>
            <a:chOff x="11114088" y="2241550"/>
            <a:chExt cx="1905000" cy="2354263"/>
          </a:xfrm>
          <a:solidFill>
            <a:schemeClr val="bg1">
              <a:alpha val="16000"/>
            </a:schemeClr>
          </a:solidFill>
        </p:grpSpPr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C98EF042-A3B8-406D-BC16-153A989F571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4088" y="2241550"/>
              <a:ext cx="1905000" cy="2354263"/>
            </a:xfrm>
            <a:custGeom>
              <a:avLst/>
              <a:gdLst>
                <a:gd name="T0" fmla="*/ 0 w 447"/>
                <a:gd name="T1" fmla="*/ 264 h 553"/>
                <a:gd name="T2" fmla="*/ 141 w 447"/>
                <a:gd name="T3" fmla="*/ 48 h 553"/>
                <a:gd name="T4" fmla="*/ 414 w 447"/>
                <a:gd name="T5" fmla="*/ 67 h 553"/>
                <a:gd name="T6" fmla="*/ 438 w 447"/>
                <a:gd name="T7" fmla="*/ 98 h 553"/>
                <a:gd name="T8" fmla="*/ 391 w 447"/>
                <a:gd name="T9" fmla="*/ 111 h 553"/>
                <a:gd name="T10" fmla="*/ 94 w 447"/>
                <a:gd name="T11" fmla="*/ 149 h 553"/>
                <a:gd name="T12" fmla="*/ 107 w 447"/>
                <a:gd name="T13" fmla="*/ 424 h 553"/>
                <a:gd name="T14" fmla="*/ 383 w 447"/>
                <a:gd name="T15" fmla="*/ 453 h 553"/>
                <a:gd name="T16" fmla="*/ 393 w 447"/>
                <a:gd name="T17" fmla="*/ 446 h 553"/>
                <a:gd name="T18" fmla="*/ 433 w 447"/>
                <a:gd name="T19" fmla="*/ 449 h 553"/>
                <a:gd name="T20" fmla="*/ 421 w 447"/>
                <a:gd name="T21" fmla="*/ 485 h 553"/>
                <a:gd name="T22" fmla="*/ 194 w 447"/>
                <a:gd name="T23" fmla="*/ 531 h 553"/>
                <a:gd name="T24" fmla="*/ 0 w 447"/>
                <a:gd name="T25" fmla="*/ 264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3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/>
            </a:p>
          </p:txBody>
        </p:sp>
        <p:sp>
          <p:nvSpPr>
            <p:cNvPr id="16" name="Freeform 6">
              <a:extLst>
                <a:ext uri="{FF2B5EF4-FFF2-40B4-BE49-F238E27FC236}">
                  <a16:creationId xmlns:a16="http://schemas.microsoft.com/office/drawing/2014/main" id="{68E5FAC9-A660-4D7A-AC84-0A7C8CC3BB6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2538" y="2590800"/>
              <a:ext cx="835025" cy="1673225"/>
            </a:xfrm>
            <a:custGeom>
              <a:avLst/>
              <a:gdLst>
                <a:gd name="T0" fmla="*/ 0 w 196"/>
                <a:gd name="T1" fmla="*/ 198 h 393"/>
                <a:gd name="T2" fmla="*/ 157 w 196"/>
                <a:gd name="T3" fmla="*/ 8 h 393"/>
                <a:gd name="T4" fmla="*/ 192 w 196"/>
                <a:gd name="T5" fmla="*/ 22 h 393"/>
                <a:gd name="T6" fmla="*/ 167 w 196"/>
                <a:gd name="T7" fmla="*/ 56 h 393"/>
                <a:gd name="T8" fmla="*/ 48 w 196"/>
                <a:gd name="T9" fmla="*/ 198 h 393"/>
                <a:gd name="T10" fmla="*/ 170 w 196"/>
                <a:gd name="T11" fmla="*/ 339 h 393"/>
                <a:gd name="T12" fmla="*/ 193 w 196"/>
                <a:gd name="T13" fmla="*/ 372 h 393"/>
                <a:gd name="T14" fmla="*/ 160 w 196"/>
                <a:gd name="T15" fmla="*/ 387 h 393"/>
                <a:gd name="T16" fmla="*/ 0 w 196"/>
                <a:gd name="T17" fmla="*/ 19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393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/>
            </a:p>
          </p:txBody>
        </p:sp>
      </p:grp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7C312F4-62C2-4903-8C4B-423A8717E481}"/>
              </a:ext>
            </a:extLst>
          </p:cNvPr>
          <p:cNvCxnSpPr/>
          <p:nvPr userDrawn="1"/>
        </p:nvCxnSpPr>
        <p:spPr>
          <a:xfrm>
            <a:off x="6469778" y="4233582"/>
            <a:ext cx="2532336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Subtitle 2">
            <a:extLst>
              <a:ext uri="{FF2B5EF4-FFF2-40B4-BE49-F238E27FC236}">
                <a16:creationId xmlns:a16="http://schemas.microsoft.com/office/drawing/2014/main" id="{ADF17BC1-06CE-42EA-A970-31A7ED871AA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002130" y="4484691"/>
            <a:ext cx="4540440" cy="503167"/>
          </a:xfrm>
        </p:spPr>
        <p:txBody>
          <a:bodyPr>
            <a:noAutofit/>
          </a:bodyPr>
          <a:lstStyle>
            <a:lvl1pPr marL="0" indent="0" algn="l">
              <a:buNone/>
              <a:defRPr sz="1600" b="0" cap="none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o-MD" cap="none" baseline="0" dirty="0"/>
              <a:t>officeCM@irex.org</a:t>
            </a:r>
            <a:endParaRPr lang="en-IN" dirty="0"/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7035F1B3-4E91-44FF-B4E7-E5D87C7A034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002320" y="5012635"/>
            <a:ext cx="4533900" cy="503238"/>
          </a:xfrm>
        </p:spPr>
        <p:txBody>
          <a:bodyPr vert="horz" lIns="91440" tIns="45720" rIns="91440" bIns="45720" rtlCol="0">
            <a:noAutofit/>
          </a:bodyPr>
          <a:lstStyle>
            <a:lvl1pPr marL="0" indent="0">
              <a:buNone/>
              <a:defRPr lang="en-US" sz="1600" b="0" cap="none" baseline="0" dirty="0" smtClean="0">
                <a:solidFill>
                  <a:schemeClr val="bg1"/>
                </a:solidFill>
              </a:defRPr>
            </a:lvl1pPr>
          </a:lstStyle>
          <a:p>
            <a:pPr marL="228600" lvl="0" indent="-228600"/>
            <a:r>
              <a:rPr lang="ro-MD" dirty="0"/>
              <a:t>@ProgramulComunitateaMea</a:t>
            </a:r>
            <a:endParaRPr lang="en-US" dirty="0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525B5135-F466-4A63-A42C-3BB2BAA7D2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47745" y="2121291"/>
            <a:ext cx="5011410" cy="921807"/>
          </a:xfrm>
          <a:noFill/>
        </p:spPr>
        <p:txBody>
          <a:bodyPr wrap="square" rtlCol="0">
            <a:noAutofit/>
          </a:bodyPr>
          <a:lstStyle>
            <a:lvl1pPr>
              <a:defRPr lang="en-US" sz="6000" b="1" cap="all" baseline="0" dirty="0">
                <a:solidFill>
                  <a:schemeClr val="bg1"/>
                </a:solidFill>
                <a:ea typeface="+mn-ea"/>
                <a:cs typeface="+mn-cs"/>
              </a:defRPr>
            </a:lvl1pPr>
          </a:lstStyle>
          <a:p>
            <a:pPr marL="0" lvl="0"/>
            <a:endParaRPr lang="en-US" dirty="0"/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1B4396F6-5244-4440-9FB2-8DFB4C70619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8609" t="75431" b="9166"/>
          <a:stretch/>
        </p:blipFill>
        <p:spPr>
          <a:xfrm rot="16200000">
            <a:off x="8002660" y="2668646"/>
            <a:ext cx="6857991" cy="1520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01070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7333">
          <p15:clr>
            <a:srgbClr val="FBAE40"/>
          </p15:clr>
        </p15:guide>
        <p15:guide id="4" pos="362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09600" y="1600201"/>
            <a:ext cx="10972800" cy="4525963"/>
          </a:xfrm>
        </p:spPr>
        <p:txBody>
          <a:bodyPr rtlCol="0">
            <a:normAutofit/>
          </a:bodyPr>
          <a:lstStyle/>
          <a:p>
            <a:pPr lvl="0"/>
            <a:endParaRPr lang="en-US" noProof="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72B923-BC9D-4262-8E04-012C34D49C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2BCF09-E6A5-4F55-98E2-CC1116C940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F906E4-A392-41FE-813C-27A72ED651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3B3363-B3DD-4FBA-8C84-322568227217}" type="slidenum">
              <a:rPr lang="ru-RU" altLang="ro-RO"/>
              <a:pPr/>
              <a:t>‹#›</a:t>
            </a:fld>
            <a:endParaRPr lang="ru-RU" altLang="ro-RO"/>
          </a:p>
        </p:txBody>
      </p:sp>
    </p:spTree>
    <p:extLst>
      <p:ext uri="{BB962C8B-B14F-4D97-AF65-F5344CB8AC3E}">
        <p14:creationId xmlns:p14="http://schemas.microsoft.com/office/powerpoint/2010/main" val="10352590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99FDAF-AEC4-4EA9-A737-5A8E262BF5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M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3839C4-4097-4FCD-B67B-05A1D4BE47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M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3BFCEE-F2D6-455D-8AC3-F625178A46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834C1-AE83-453E-925B-0D53DB8E7671}" type="datetimeFigureOut">
              <a:rPr lang="ru-MD" smtClean="0"/>
              <a:t>25.04.2024</a:t>
            </a:fld>
            <a:endParaRPr lang="ru-M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7CF769-30BE-4741-A9D8-FAD8A2DAB6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M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3607EC-9694-413A-8BEB-90F52B2617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69A901-1AF9-4DBC-B081-2D8862137950}" type="slidenum">
              <a:rPr lang="ru-MD" smtClean="0"/>
              <a:t>‹#›</a:t>
            </a:fld>
            <a:endParaRPr lang="ru-MD"/>
          </a:p>
        </p:txBody>
      </p:sp>
    </p:spTree>
    <p:extLst>
      <p:ext uri="{BB962C8B-B14F-4D97-AF65-F5344CB8AC3E}">
        <p14:creationId xmlns:p14="http://schemas.microsoft.com/office/powerpoint/2010/main" val="16734640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CC4D7FA-B85E-4477-8C62-94955B340F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1226BB-3E56-4E7F-8172-7EC03C9F0B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5D08EF-72FB-4F19-9916-65815A9CA99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51F27F-98F9-A147-8986-34441C7B752D}" type="datetime1">
              <a:rPr lang="en-IN" smtClean="0"/>
              <a:t>25-04-2024</a:t>
            </a:fld>
            <a:endParaRPr lang="en-IN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65084D-BC85-4A55-BD80-93876AD1010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FDEF23-A140-4DD6-A0D0-A86BD4DF34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C71654-96A5-4280-94F3-931C61A9F92C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3470823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4" r:id="rId2"/>
    <p:sldLayoutId id="2147483666" r:id="rId3"/>
    <p:sldLayoutId id="2147483667" r:id="rId4"/>
    <p:sldLayoutId id="2147483668" r:id="rId5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325" userDrawn="1">
          <p15:clr>
            <a:srgbClr val="F26B43"/>
          </p15:clr>
        </p15:guide>
        <p15:guide id="4" pos="734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2.pn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3476704-BEA6-54BC-011F-CBA230F4CC33}"/>
              </a:ext>
            </a:extLst>
          </p:cNvPr>
          <p:cNvSpPr txBox="1"/>
          <p:nvPr/>
        </p:nvSpPr>
        <p:spPr>
          <a:xfrm>
            <a:off x="6422914" y="5018543"/>
            <a:ext cx="51435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o-RO" sz="2000" b="1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Agenția de Dezvoltare Regională Centru</a:t>
            </a:r>
          </a:p>
          <a:p>
            <a:pPr algn="r"/>
            <a:r>
              <a:rPr lang="ro-RO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Secția Planificare și Cooperare Regională</a:t>
            </a:r>
          </a:p>
          <a:p>
            <a:pPr algn="r"/>
            <a:r>
              <a:rPr lang="ro-RO" sz="2000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26.04.2024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8855DF6-BAB2-4A1D-A4C3-640B283EECC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22914" y="2335971"/>
            <a:ext cx="5143500" cy="2090808"/>
          </a:xfrm>
        </p:spPr>
        <p:txBody>
          <a:bodyPr/>
          <a:lstStyle/>
          <a:p>
            <a:br>
              <a:rPr lang="ro-MD" sz="4800" b="0" dirty="0"/>
            </a:br>
            <a:r>
              <a:rPr lang="ro-MD" sz="4800" b="0" dirty="0"/>
              <a:t>studiul de </a:t>
            </a:r>
            <a:r>
              <a:rPr lang="ro-MD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Specializare inteligentă </a:t>
            </a:r>
            <a:r>
              <a:rPr lang="ro-MD" sz="4800" b="0" dirty="0"/>
              <a:t>a regiunii </a:t>
            </a:r>
            <a:r>
              <a:rPr lang="ro-MD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centru</a:t>
            </a:r>
            <a:endParaRPr lang="ru-MD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3825DE8-8005-472D-93BB-966D9F375B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33664" y="353211"/>
            <a:ext cx="2547524" cy="69494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81BEFD2-6AAA-4499-A266-23B77A1B5934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1412" y="266270"/>
            <a:ext cx="2717080" cy="781886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Picture Placeholder 14">
            <a:extLst>
              <a:ext uri="{FF2B5EF4-FFF2-40B4-BE49-F238E27FC236}">
                <a16:creationId xmlns:a16="http://schemas.microsoft.com/office/drawing/2014/main" id="{B188F3AA-9200-4CC5-BD0E-FCDA45FF74EF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5"/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7379898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F2AAF73F-1050-4FCB-9744-9FFE5398B4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9294" y="-21080"/>
            <a:ext cx="11150600" cy="920336"/>
          </a:xfrm>
        </p:spPr>
        <p:txBody>
          <a:bodyPr/>
          <a:lstStyle/>
          <a:p>
            <a:r>
              <a:rPr lang="ro-MD" dirty="0">
                <a:solidFill>
                  <a:schemeClr val="accent5">
                    <a:lumMod val="75000"/>
                  </a:schemeClr>
                </a:solidFill>
              </a:rPr>
              <a:t>Structura studiului</a:t>
            </a:r>
            <a:endParaRPr lang="ru-MD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3D590C4-F14A-4453-8430-188E31340A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71654-96A5-4280-94F3-931C61A9F92C}" type="slidenum">
              <a:rPr lang="en-IN" smtClean="0"/>
              <a:pPr/>
              <a:t>2</a:t>
            </a:fld>
            <a:endParaRPr lang="en-IN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295FAE3-022D-4B5D-A89E-C8787D454759}"/>
              </a:ext>
            </a:extLst>
          </p:cNvPr>
          <p:cNvSpPr/>
          <p:nvPr/>
        </p:nvSpPr>
        <p:spPr>
          <a:xfrm>
            <a:off x="693510" y="1217270"/>
            <a:ext cx="10804980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o-MD" sz="2000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1.1 Scopul și nevoia elaborării studiului pentru specializarea inteligentă la nivelul Regiunii</a:t>
            </a:r>
          </a:p>
          <a:p>
            <a:r>
              <a:rPr lang="ro-MD" sz="2000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1.2 Contextul politicii de specializare inteligentă în RM și UE</a:t>
            </a:r>
          </a:p>
          <a:p>
            <a:r>
              <a:rPr lang="ro-MD" sz="2000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1.3 Abordarea metodologică</a:t>
            </a:r>
          </a:p>
          <a:p>
            <a:endParaRPr lang="ro-MD" sz="2000" dirty="0">
              <a:solidFill>
                <a:schemeClr val="accent1">
                  <a:lumMod val="75000"/>
                </a:schemeClr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r>
              <a:rPr lang="ro-MD" sz="2000" b="1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2. Analiza cantitativă</a:t>
            </a:r>
          </a:p>
          <a:p>
            <a:r>
              <a:rPr lang="ro-MD" sz="2000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	</a:t>
            </a:r>
            <a:r>
              <a:rPr lang="ro-MD" sz="2000" b="1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2.1 Analiza contextului regional</a:t>
            </a:r>
          </a:p>
          <a:p>
            <a:r>
              <a:rPr lang="ro-MD" sz="2000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		2.1.1 Contextul socio-economic regional: Populație, Economie, Salariați, Întreprinderi</a:t>
            </a:r>
          </a:p>
          <a:p>
            <a:r>
              <a:rPr lang="ro-MD" sz="2000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		2.1.2 Infrastructură și accesibilitate</a:t>
            </a:r>
          </a:p>
          <a:p>
            <a:r>
              <a:rPr lang="ro-MD" sz="2000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		2.1.3 Activitatea de inovare și cercetare-dezvoltare</a:t>
            </a:r>
          </a:p>
          <a:p>
            <a:r>
              <a:rPr lang="ro-MD" sz="2000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	</a:t>
            </a:r>
            <a:r>
              <a:rPr lang="ro-MD" sz="2000" b="1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2.2 Identificarea domeniilor prioritare pentru specializarea inteligentă la nivelul Regiunii</a:t>
            </a:r>
          </a:p>
          <a:p>
            <a:pPr lvl="4"/>
            <a:r>
              <a:rPr lang="ro-MD" sz="2000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2.2.1 Potențialul economic</a:t>
            </a:r>
          </a:p>
          <a:p>
            <a:pPr lvl="4"/>
            <a:r>
              <a:rPr lang="ro-MD" sz="2000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2.2.2 Potențialul de inovare</a:t>
            </a:r>
          </a:p>
          <a:p>
            <a:pPr lvl="4"/>
            <a:r>
              <a:rPr lang="ro-MD" sz="2000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2.2.3 Potențialul științific</a:t>
            </a:r>
          </a:p>
          <a:p>
            <a:pPr lvl="4"/>
            <a:r>
              <a:rPr lang="ro-MD" sz="2000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2.2.4 Rezultatele analizei potențialelor domenii de specializare inteligentă</a:t>
            </a:r>
          </a:p>
          <a:p>
            <a:endParaRPr lang="ro-MD" sz="2000" b="1" dirty="0">
              <a:solidFill>
                <a:schemeClr val="accent1">
                  <a:lumMod val="75000"/>
                </a:schemeClr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r>
              <a:rPr lang="ro-MD" sz="2000" b="1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3. Analiza calitativă</a:t>
            </a:r>
          </a:p>
          <a:p>
            <a:r>
              <a:rPr lang="ro-MD" sz="2000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	3.1 Organizarea și structura rezultatelor interviului de focus-grup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BCAC9DB-57D9-4023-9EF1-1DB2873EC4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91635" y="316195"/>
            <a:ext cx="1688259" cy="46054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58BD894-F5EC-4604-84A2-1BAFE514996F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3121" y="260589"/>
            <a:ext cx="1892723" cy="51046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290970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F2AAF73F-1050-4FCB-9744-9FFE5398B4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9294" y="-21080"/>
            <a:ext cx="11150600" cy="920336"/>
          </a:xfrm>
        </p:spPr>
        <p:txBody>
          <a:bodyPr/>
          <a:lstStyle/>
          <a:p>
            <a:r>
              <a:rPr lang="ro-MD" dirty="0">
                <a:solidFill>
                  <a:schemeClr val="accent5">
                    <a:lumMod val="75000"/>
                  </a:schemeClr>
                </a:solidFill>
              </a:rPr>
              <a:t>Structura studiului</a:t>
            </a:r>
            <a:endParaRPr lang="ru-MD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3D590C4-F14A-4453-8430-188E31340A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71654-96A5-4280-94F3-931C61A9F92C}" type="slidenum">
              <a:rPr lang="en-IN" smtClean="0"/>
              <a:pPr/>
              <a:t>3</a:t>
            </a:fld>
            <a:endParaRPr lang="en-IN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295FAE3-022D-4B5D-A89E-C8787D454759}"/>
              </a:ext>
            </a:extLst>
          </p:cNvPr>
          <p:cNvSpPr/>
          <p:nvPr/>
        </p:nvSpPr>
        <p:spPr>
          <a:xfrm>
            <a:off x="729294" y="1396907"/>
            <a:ext cx="9971886" cy="49690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o-MD" sz="2000" b="1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4. Descrierea domeniilor de specializare inteligentă identificate</a:t>
            </a:r>
          </a:p>
          <a:p>
            <a:pPr>
              <a:lnSpc>
                <a:spcPct val="150000"/>
              </a:lnSpc>
            </a:pPr>
            <a:r>
              <a:rPr lang="ro-MD" sz="2000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	4.1 Domeniul prioritar: AGRICULTURĂ ȘI PROCESAREA PRODUSELOR REZULTATE</a:t>
            </a:r>
          </a:p>
          <a:p>
            <a:pPr lvl="3"/>
            <a:r>
              <a:rPr lang="ro-MD" sz="2000" i="1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Descrierea domeniului</a:t>
            </a:r>
          </a:p>
          <a:p>
            <a:pPr lvl="3"/>
            <a:r>
              <a:rPr lang="ro-MD" sz="2000" i="1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Analiza SWOT</a:t>
            </a:r>
          </a:p>
          <a:p>
            <a:pPr lvl="3"/>
            <a:r>
              <a:rPr lang="ro-MD" sz="2000" i="1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Viziunea domeniului</a:t>
            </a:r>
          </a:p>
          <a:p>
            <a:pPr lvl="3"/>
            <a:r>
              <a:rPr lang="ro-MD" sz="2000" i="1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Idei de proiecte posibile</a:t>
            </a:r>
          </a:p>
          <a:p>
            <a:pPr>
              <a:lnSpc>
                <a:spcPct val="150000"/>
              </a:lnSpc>
            </a:pPr>
            <a:r>
              <a:rPr lang="ro-MD" sz="2000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	4.2 Domeniul prioritar: INDUSTRIA TEXTILĂ ȘI A ARTICOLELOR VESTIMENTARE</a:t>
            </a:r>
          </a:p>
          <a:p>
            <a:pPr lvl="2">
              <a:lnSpc>
                <a:spcPct val="150000"/>
              </a:lnSpc>
            </a:pPr>
            <a:r>
              <a:rPr lang="ro-MD" sz="2000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4.3 Domeniul prioritar: INDUSTRIA FORESTIERĂ ȘI A PRODUSELOR DIN LEMN</a:t>
            </a:r>
          </a:p>
          <a:p>
            <a:pPr lvl="2">
              <a:lnSpc>
                <a:spcPct val="150000"/>
              </a:lnSpc>
            </a:pPr>
            <a:r>
              <a:rPr lang="ro-MD" sz="2000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4.4 Domeniul prioritar: INDUSTRIA FARMACEUTICĂ</a:t>
            </a:r>
          </a:p>
          <a:p>
            <a:pPr lvl="2">
              <a:lnSpc>
                <a:spcPct val="150000"/>
              </a:lnSpc>
            </a:pPr>
            <a:r>
              <a:rPr lang="ro-MD" sz="2000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4.5 Domeniul prioritar: INDUSTRIA EXTRACTIVĂ ȘI A MATERIALELOR DE CONSTRUCȚIE</a:t>
            </a:r>
          </a:p>
          <a:p>
            <a:pPr>
              <a:lnSpc>
                <a:spcPct val="150000"/>
              </a:lnSpc>
            </a:pPr>
            <a:r>
              <a:rPr lang="es-ES" sz="2000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5. </a:t>
            </a:r>
            <a:r>
              <a:rPr lang="es-ES" sz="2000" dirty="0" err="1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Matricea</a:t>
            </a:r>
            <a:r>
              <a:rPr lang="es-ES" sz="2000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s-ES" sz="2000" dirty="0" err="1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evaluării</a:t>
            </a:r>
            <a:r>
              <a:rPr lang="es-ES" sz="2000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s-ES" sz="2000" dirty="0" err="1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criteriilor</a:t>
            </a:r>
            <a:endParaRPr lang="es-ES" sz="2000" dirty="0">
              <a:solidFill>
                <a:schemeClr val="accent1">
                  <a:lumMod val="75000"/>
                </a:schemeClr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>
              <a:lnSpc>
                <a:spcPct val="150000"/>
              </a:lnSpc>
            </a:pPr>
            <a:r>
              <a:rPr lang="es-ES" sz="2000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6. Sumar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77494A1-528E-4B50-831C-9C04E5C35C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91635" y="316195"/>
            <a:ext cx="1688259" cy="46054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E1C35FB-1486-4804-8830-1943A813358E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3121" y="260589"/>
            <a:ext cx="1892723" cy="51046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300918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F2AAF73F-1050-4FCB-9744-9FFE5398B4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5494" y="-21080"/>
            <a:ext cx="11150600" cy="920336"/>
          </a:xfrm>
        </p:spPr>
        <p:txBody>
          <a:bodyPr/>
          <a:lstStyle/>
          <a:p>
            <a:r>
              <a:rPr lang="ro-MD" dirty="0">
                <a:solidFill>
                  <a:schemeClr val="accent5">
                    <a:lumMod val="75000"/>
                  </a:schemeClr>
                </a:solidFill>
              </a:rPr>
              <a:t>Conceptul</a:t>
            </a:r>
            <a:endParaRPr lang="ru-MD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3D590C4-F14A-4453-8430-188E31340A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71654-96A5-4280-94F3-931C61A9F92C}" type="slidenum">
              <a:rPr lang="en-IN" smtClean="0"/>
              <a:pPr/>
              <a:t>4</a:t>
            </a:fld>
            <a:endParaRPr lang="en-IN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295FAE3-022D-4B5D-A89E-C8787D454759}"/>
              </a:ext>
            </a:extLst>
          </p:cNvPr>
          <p:cNvSpPr/>
          <p:nvPr/>
        </p:nvSpPr>
        <p:spPr>
          <a:xfrm>
            <a:off x="729294" y="1626012"/>
            <a:ext cx="10479480" cy="35663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o-MD" sz="2100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Conceptul de </a:t>
            </a:r>
            <a:r>
              <a:rPr lang="ro-MD" sz="2100" b="1" i="1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specializare inteligentă</a:t>
            </a:r>
            <a:r>
              <a:rPr lang="ro-MD" sz="2100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(SI) reprezintă </a:t>
            </a:r>
          </a:p>
          <a:p>
            <a:pPr algn="just">
              <a:lnSpc>
                <a:spcPct val="150000"/>
              </a:lnSpc>
            </a:pPr>
            <a:endParaRPr lang="ro-MD" sz="1050" dirty="0">
              <a:solidFill>
                <a:schemeClr val="accent1">
                  <a:lumMod val="75000"/>
                </a:schemeClr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algn="just"/>
            <a:r>
              <a:rPr lang="ro-MD" sz="2100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o abordare strategică a </a:t>
            </a:r>
            <a:r>
              <a:rPr lang="ro-MD" sz="2100" b="1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dezvoltării economice </a:t>
            </a:r>
            <a:r>
              <a:rPr lang="ro-MD" sz="2100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la nivel regional/național, care vizează </a:t>
            </a:r>
            <a:r>
              <a:rPr lang="ro-MD" sz="2100" b="1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identificarea</a:t>
            </a:r>
            <a:r>
              <a:rPr lang="ro-MD" sz="2100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, </a:t>
            </a:r>
            <a:r>
              <a:rPr lang="ro-MD" sz="2100" b="1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dezvoltarea</a:t>
            </a:r>
            <a:r>
              <a:rPr lang="ro-MD" sz="2100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și </a:t>
            </a:r>
            <a:r>
              <a:rPr lang="ro-MD" sz="2100" b="1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promovarea</a:t>
            </a:r>
            <a:r>
              <a:rPr lang="ro-MD" sz="2100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ro-MD" sz="2100" b="1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sectoarelor economice </a:t>
            </a:r>
            <a:r>
              <a:rPr lang="ro-MD" sz="2100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în care o anumită regiune/țară are </a:t>
            </a:r>
            <a:r>
              <a:rPr lang="ro-MD" sz="2100" b="1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potențial/avantaje competitive</a:t>
            </a:r>
            <a:r>
              <a:rPr lang="ro-MD" sz="2100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. Aceasta se bazează pe utilizarea </a:t>
            </a:r>
            <a:r>
              <a:rPr lang="ro-MD" sz="2100" b="1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cunoașterii</a:t>
            </a:r>
            <a:r>
              <a:rPr lang="ro-MD" sz="2100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, </a:t>
            </a:r>
            <a:r>
              <a:rPr lang="ro-MD" sz="2100" b="1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inovației</a:t>
            </a:r>
            <a:r>
              <a:rPr lang="ro-MD" sz="2100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și a </a:t>
            </a:r>
            <a:r>
              <a:rPr lang="ro-MD" sz="2100" b="1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factorilor de producție locali </a:t>
            </a:r>
            <a:r>
              <a:rPr lang="ro-MD" sz="2100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pentru a stimula </a:t>
            </a:r>
            <a:r>
              <a:rPr lang="ro-MD" sz="2100" b="1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creșterea economică</a:t>
            </a:r>
            <a:r>
              <a:rPr lang="ro-MD" sz="2100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, a </a:t>
            </a:r>
            <a:r>
              <a:rPr lang="ro-MD" sz="2100" b="1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crea locuri de muncă </a:t>
            </a:r>
            <a:r>
              <a:rPr lang="ro-MD" sz="2100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și a </a:t>
            </a:r>
            <a:r>
              <a:rPr lang="ro-MD" sz="2100" b="1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îmbunătăți calitatea vieții</a:t>
            </a:r>
            <a:r>
              <a:rPr lang="ro-MD" sz="2100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.</a:t>
            </a:r>
          </a:p>
          <a:p>
            <a:pPr algn="just"/>
            <a:endParaRPr lang="ro-MD" sz="1050" dirty="0">
              <a:solidFill>
                <a:schemeClr val="accent1">
                  <a:lumMod val="75000"/>
                </a:schemeClr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algn="just"/>
            <a:r>
              <a:rPr lang="ro-MD" sz="2100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SI începe prin identificarea clară a </a:t>
            </a:r>
            <a:r>
              <a:rPr lang="ro-MD" sz="2100" b="1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resurselor</a:t>
            </a:r>
            <a:r>
              <a:rPr lang="ro-MD" sz="2100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, </a:t>
            </a:r>
            <a:r>
              <a:rPr lang="ro-MD" sz="2100" b="1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competențelor</a:t>
            </a:r>
            <a:r>
              <a:rPr lang="ro-MD" sz="2100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și </a:t>
            </a:r>
            <a:r>
              <a:rPr lang="ro-MD" sz="2100" b="1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potențialului</a:t>
            </a:r>
            <a:r>
              <a:rPr lang="ro-MD" sz="2100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de </a:t>
            </a:r>
            <a:r>
              <a:rPr lang="ro-MD" sz="2100" b="1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inovare</a:t>
            </a:r>
            <a:r>
              <a:rPr lang="ro-MD" sz="2100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specific al unei regiuni: sectoare industriale, domenii de cercetare, talente umane, infrastructură sau orice alt factor care conferă regiunii un avantaj competitiv.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B401A99-B45D-48D2-9905-D4A66A6ADC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91635" y="316195"/>
            <a:ext cx="1688259" cy="46054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E65D031-D7C2-4263-A60B-3F9CF6C8C31F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3121" y="260589"/>
            <a:ext cx="1892723" cy="51046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55576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F2AAF73F-1050-4FCB-9744-9FFE5398B4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281" y="0"/>
            <a:ext cx="11150600" cy="920336"/>
          </a:xfrm>
        </p:spPr>
        <p:txBody>
          <a:bodyPr/>
          <a:lstStyle/>
          <a:p>
            <a:r>
              <a:rPr lang="ro-MD" dirty="0">
                <a:solidFill>
                  <a:schemeClr val="accent5">
                    <a:lumMod val="75000"/>
                  </a:schemeClr>
                </a:solidFill>
              </a:rPr>
              <a:t>Motivația elaborării</a:t>
            </a:r>
            <a:endParaRPr lang="ru-MD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3D590C4-F14A-4453-8430-188E31340A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71654-96A5-4280-94F3-931C61A9F92C}" type="slidenum">
              <a:rPr lang="en-IN" smtClean="0"/>
              <a:pPr/>
              <a:t>5</a:t>
            </a:fld>
            <a:endParaRPr lang="en-IN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295FAE3-022D-4B5D-A89E-C8787D454759}"/>
              </a:ext>
            </a:extLst>
          </p:cNvPr>
          <p:cNvSpPr/>
          <p:nvPr/>
        </p:nvSpPr>
        <p:spPr>
          <a:xfrm>
            <a:off x="847281" y="1645009"/>
            <a:ext cx="1047948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o-MD" sz="2400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La baza elaborării studiului dat stau următoarele motive:</a:t>
            </a:r>
          </a:p>
          <a:p>
            <a:pPr algn="just">
              <a:lnSpc>
                <a:spcPct val="150000"/>
              </a:lnSpc>
            </a:pPr>
            <a:endParaRPr lang="ro-MD" sz="2400" dirty="0">
              <a:solidFill>
                <a:schemeClr val="accent1">
                  <a:lumMod val="75000"/>
                </a:schemeClr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457200" indent="-457200" algn="just">
              <a:buFont typeface="+mj-lt"/>
              <a:buAutoNum type="arabicPeriod"/>
            </a:pPr>
            <a:r>
              <a:rPr lang="ro-MD" sz="2400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Identificarea punctelor tari și a oportunităților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ro-MD" sz="2400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Definirea priorităților de dezvoltare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ro-MD" sz="2400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Creșterea inovației și a capacității de cercetare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ro-MD" sz="2400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Crearea de sinergii între actorii locali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ro-MD" sz="2400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Dezvoltarea durabilă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ro-MD" sz="2400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Atragerea de finanțări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3A10981-EBA3-4BB2-99AE-F9E98AC200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91635" y="316195"/>
            <a:ext cx="1688259" cy="46054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4746B87-AAE4-42EC-8280-BD940825A1A7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3121" y="260589"/>
            <a:ext cx="1892723" cy="51046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747386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F2AAF73F-1050-4FCB-9744-9FFE5398B4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281" y="0"/>
            <a:ext cx="11150600" cy="920336"/>
          </a:xfrm>
        </p:spPr>
        <p:txBody>
          <a:bodyPr/>
          <a:lstStyle/>
          <a:p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CRITERII DE EVALUARE</a:t>
            </a:r>
            <a:endParaRPr lang="ru-MD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3D590C4-F14A-4453-8430-188E31340A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71654-96A5-4280-94F3-931C61A9F92C}" type="slidenum">
              <a:rPr lang="en-IN" smtClean="0"/>
              <a:pPr/>
              <a:t>6</a:t>
            </a:fld>
            <a:endParaRPr lang="en-IN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295FAE3-022D-4B5D-A89E-C8787D454759}"/>
              </a:ext>
            </a:extLst>
          </p:cNvPr>
          <p:cNvSpPr/>
          <p:nvPr/>
        </p:nvSpPr>
        <p:spPr>
          <a:xfrm>
            <a:off x="847281" y="1020048"/>
            <a:ext cx="1051641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000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</a:t>
            </a:r>
            <a:r>
              <a:rPr lang="ro-MD" sz="2000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otențialul socio-economic regional a fost analizat prin prisma următoarelor criterii de evaluare a specializării inteligente:</a:t>
            </a:r>
            <a:endParaRPr lang="en-US" sz="2000" dirty="0">
              <a:solidFill>
                <a:schemeClr val="accent1">
                  <a:lumMod val="75000"/>
                </a:schemeClr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graphicFrame>
        <p:nvGraphicFramePr>
          <p:cNvPr id="8" name="Tabel 4">
            <a:extLst>
              <a:ext uri="{FF2B5EF4-FFF2-40B4-BE49-F238E27FC236}">
                <a16:creationId xmlns:a16="http://schemas.microsoft.com/office/drawing/2014/main" id="{DDBD8A5D-C51F-42A3-AE29-4D11F9B7DDD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007614"/>
              </p:ext>
            </p:extLst>
          </p:nvPr>
        </p:nvGraphicFramePr>
        <p:xfrm>
          <a:off x="342901" y="1890911"/>
          <a:ext cx="11490394" cy="4489215"/>
        </p:xfrm>
        <a:graphic>
          <a:graphicData uri="http://schemas.openxmlformats.org/drawingml/2006/table">
            <a:tbl>
              <a:tblPr firstRow="1" bandRow="1">
                <a:tableStyleId>{C4B1156A-380E-4F78-BDF5-A606A8083BF9}</a:tableStyleId>
              </a:tblPr>
              <a:tblGrid>
                <a:gridCol w="2804091">
                  <a:extLst>
                    <a:ext uri="{9D8B030D-6E8A-4147-A177-3AD203B41FA5}">
                      <a16:colId xmlns:a16="http://schemas.microsoft.com/office/drawing/2014/main" val="176663015"/>
                    </a:ext>
                  </a:extLst>
                </a:gridCol>
                <a:gridCol w="2146579">
                  <a:extLst>
                    <a:ext uri="{9D8B030D-6E8A-4147-A177-3AD203B41FA5}">
                      <a16:colId xmlns:a16="http://schemas.microsoft.com/office/drawing/2014/main" val="989395479"/>
                    </a:ext>
                  </a:extLst>
                </a:gridCol>
                <a:gridCol w="2127241">
                  <a:extLst>
                    <a:ext uri="{9D8B030D-6E8A-4147-A177-3AD203B41FA5}">
                      <a16:colId xmlns:a16="http://schemas.microsoft.com/office/drawing/2014/main" val="1565775372"/>
                    </a:ext>
                  </a:extLst>
                </a:gridCol>
                <a:gridCol w="2397980">
                  <a:extLst>
                    <a:ext uri="{9D8B030D-6E8A-4147-A177-3AD203B41FA5}">
                      <a16:colId xmlns:a16="http://schemas.microsoft.com/office/drawing/2014/main" val="4119724127"/>
                    </a:ext>
                  </a:extLst>
                </a:gridCol>
                <a:gridCol w="2014503">
                  <a:extLst>
                    <a:ext uri="{9D8B030D-6E8A-4147-A177-3AD203B41FA5}">
                      <a16:colId xmlns:a16="http://schemas.microsoft.com/office/drawing/2014/main" val="1232630569"/>
                    </a:ext>
                  </a:extLst>
                </a:gridCol>
              </a:tblGrid>
              <a:tr h="846585">
                <a:tc>
                  <a:txBody>
                    <a:bodyPr/>
                    <a:lstStyle/>
                    <a:p>
                      <a:r>
                        <a:rPr lang="ro-RO" sz="1800" b="1" kern="1200" dirty="0">
                          <a:solidFill>
                            <a:srgbClr val="FFC000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Calibri Light" panose="020F0302020204030204" pitchFamily="34" charset="0"/>
                        </a:rPr>
                        <a:t>Importanța economică la nivel regional</a:t>
                      </a:r>
                      <a:endParaRPr lang="ro-RO" sz="1800" dirty="0">
                        <a:solidFill>
                          <a:srgbClr val="FFC000"/>
                        </a:solidFill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o-RO" sz="1800" b="1" kern="1200" dirty="0">
                          <a:solidFill>
                            <a:srgbClr val="FFC000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Calibri Light" panose="020F0302020204030204" pitchFamily="34" charset="0"/>
                        </a:rPr>
                        <a:t>Dinamica sectorului și cerința pieței</a:t>
                      </a:r>
                      <a:endParaRPr lang="ro-RO" sz="1800" dirty="0">
                        <a:solidFill>
                          <a:srgbClr val="FFC000"/>
                        </a:solidFill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o-RO" sz="1800" b="1" kern="1200" dirty="0">
                          <a:solidFill>
                            <a:srgbClr val="FFC000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Calibri Light" panose="020F0302020204030204" pitchFamily="34" charset="0"/>
                        </a:rPr>
                        <a:t>Valorificarea resurselor locale</a:t>
                      </a:r>
                      <a:endParaRPr lang="ro-RO" sz="1800" dirty="0">
                        <a:solidFill>
                          <a:srgbClr val="FFC000"/>
                        </a:solidFill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o-RO" sz="1800" b="1" kern="1200" dirty="0">
                          <a:solidFill>
                            <a:srgbClr val="FFC000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Calibri Light" panose="020F0302020204030204" pitchFamily="34" charset="0"/>
                        </a:rPr>
                        <a:t>Intensitatea de inovare și de aplicare a tehnologiilor emergente</a:t>
                      </a:r>
                      <a:endParaRPr lang="ro-RO" sz="1800" dirty="0">
                        <a:solidFill>
                          <a:srgbClr val="FFC000"/>
                        </a:solidFill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o-RO" sz="1800" b="1" kern="1200" dirty="0">
                          <a:solidFill>
                            <a:srgbClr val="FFC000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Calibri Light" panose="020F0302020204030204" pitchFamily="34" charset="0"/>
                        </a:rPr>
                        <a:t>Nivelul de colaborare între actori</a:t>
                      </a: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01625620"/>
                  </a:ext>
                </a:extLst>
              </a:tr>
              <a:tr h="3574815">
                <a:tc>
                  <a:txBody>
                    <a:bodyPr/>
                    <a:lstStyle/>
                    <a:p>
                      <a:pPr lvl="0">
                        <a:spcBef>
                          <a:spcPts val="1200"/>
                        </a:spcBef>
                      </a:pPr>
                      <a:r>
                        <a:rPr lang="ro-RO" sz="1500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Calibri Light" panose="020F0302020204030204" pitchFamily="34" charset="0"/>
                        </a:rPr>
                        <a:t>- Evaluarea contribuției sectorului la cifra de afacere regională/națională, ponderea entităților economice regionale și personalului angajat din totalul per țară.</a:t>
                      </a:r>
                    </a:p>
                    <a:p>
                      <a:pPr lvl="0">
                        <a:spcBef>
                          <a:spcPts val="1200"/>
                        </a:spcBef>
                      </a:pPr>
                      <a:r>
                        <a:rPr lang="ro-RO" sz="1500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Calibri Light" panose="020F0302020204030204" pitchFamily="34" charset="0"/>
                        </a:rPr>
                        <a:t>- Identificarea și analiza celor mai cunoscute și influente branduri din sector.</a:t>
                      </a:r>
                    </a:p>
                    <a:p>
                      <a:pPr lvl="0">
                        <a:spcBef>
                          <a:spcPts val="1200"/>
                        </a:spcBef>
                      </a:pPr>
                      <a:r>
                        <a:rPr lang="ro-RO" sz="1500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Calibri Light" panose="020F0302020204030204" pitchFamily="34" charset="0"/>
                        </a:rPr>
                        <a:t>- Analiza produselor cu potențial de export.</a:t>
                      </a:r>
                    </a:p>
                    <a:p>
                      <a:pPr lvl="0">
                        <a:spcBef>
                          <a:spcPts val="1200"/>
                        </a:spcBef>
                      </a:pPr>
                      <a:r>
                        <a:rPr lang="ro-RO" sz="1500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Calibri Light" panose="020F0302020204030204" pitchFamily="34" charset="0"/>
                        </a:rPr>
                        <a:t>- Analiza impactului economic al inovațiilor în domeniul analizat.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1200"/>
                        </a:spcBef>
                      </a:pPr>
                      <a:r>
                        <a:rPr lang="ro-RO" sz="1500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Calibri Light" panose="020F0302020204030204" pitchFamily="34" charset="0"/>
                        </a:rPr>
                        <a:t>- Examinarea tendințelor recente, evoluției industriei și cerințele pieței de desfacere pentru fiecare domeniu.</a:t>
                      </a:r>
                    </a:p>
                    <a:p>
                      <a:pPr lvl="0">
                        <a:spcBef>
                          <a:spcPts val="1200"/>
                        </a:spcBef>
                      </a:pPr>
                      <a:r>
                        <a:rPr lang="ro-RO" sz="1500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Calibri Light" panose="020F0302020204030204" pitchFamily="34" charset="0"/>
                        </a:rPr>
                        <a:t>- Identificarea nevoilor și tendințelor emergente în sector.</a:t>
                      </a:r>
                    </a:p>
                    <a:p>
                      <a:pPr lvl="0">
                        <a:spcBef>
                          <a:spcPts val="1200"/>
                        </a:spcBef>
                      </a:pPr>
                      <a:r>
                        <a:rPr lang="ro-RO" sz="1500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Calibri Light" panose="020F0302020204030204" pitchFamily="34" charset="0"/>
                        </a:rPr>
                        <a:t>- Investigarea cerințelor pieței pentru soluții și servicii inteligente și adaptarea sectorului la aceste cerințe.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o-RO" sz="1500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Calibri Light" panose="020F0302020204030204" pitchFamily="34" charset="0"/>
                        </a:rPr>
                        <a:t>- Identificarea resurselor locale (umane, naturale, tehnologice și de cercetare) care pot fi valorificate în contextul specializării inteligente.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1200"/>
                        </a:spcBef>
                      </a:pPr>
                      <a:r>
                        <a:rPr lang="ro-RO" sz="1500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Calibri Light" panose="020F0302020204030204" pitchFamily="34" charset="0"/>
                        </a:rPr>
                        <a:t>- Analiza nivelului de inovare în regiune și adoptarea tehnologiilor emergente.</a:t>
                      </a:r>
                    </a:p>
                    <a:p>
                      <a:pPr lvl="0">
                        <a:spcBef>
                          <a:spcPts val="1200"/>
                        </a:spcBef>
                      </a:pPr>
                      <a:r>
                        <a:rPr lang="ro-RO" sz="1500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Calibri Light" panose="020F0302020204030204" pitchFamily="34" charset="0"/>
                        </a:rPr>
                        <a:t>- Identificarea sectoarelor sau companiilor care sînt lideri în aplicarea tehnologiilor avansate.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1200"/>
                        </a:spcBef>
                      </a:pPr>
                      <a:r>
                        <a:rPr lang="ro-RO" sz="1500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Calibri Light" panose="020F0302020204030204" pitchFamily="34" charset="0"/>
                        </a:rPr>
                        <a:t>-Evaluarea gradului de colaborare între diferitele sectoare economice și actorii regionali.</a:t>
                      </a:r>
                    </a:p>
                    <a:p>
                      <a:pPr>
                        <a:spcBef>
                          <a:spcPts val="1200"/>
                        </a:spcBef>
                      </a:pPr>
                      <a:r>
                        <a:rPr lang="ro-RO" sz="1500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Calibri Light" panose="020F0302020204030204" pitchFamily="34" charset="0"/>
                        </a:rPr>
                        <a:t>- Analiza inițiativelor și proiectelor de colaborare care vizează integrarea tehnologiilor inteligente în diverse domenii</a:t>
                      </a:r>
                      <a:endParaRPr lang="ro-RO" sz="1500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2703532"/>
                  </a:ext>
                </a:extLst>
              </a:tr>
            </a:tbl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CB0A10C3-9831-4D0E-88A3-763C34FA98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91635" y="316195"/>
            <a:ext cx="1688259" cy="46054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DCBFC52-1A1D-469C-AC08-E3A9567184A0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3121" y="260589"/>
            <a:ext cx="1892723" cy="51046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681650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Рисунок 2">
            <a:extLst>
              <a:ext uri="{FF2B5EF4-FFF2-40B4-BE49-F238E27FC236}">
                <a16:creationId xmlns:a16="http://schemas.microsoft.com/office/drawing/2014/main" id="{86A6E42A-BC81-45F8-8FE1-5FD1CF1C74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019" y="923892"/>
            <a:ext cx="5893973" cy="59010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6" name="Slide Number Placeholder 3">
            <a:extLst>
              <a:ext uri="{FF2B5EF4-FFF2-40B4-BE49-F238E27FC236}">
                <a16:creationId xmlns:a16="http://schemas.microsoft.com/office/drawing/2014/main" id="{A64DA790-604F-4CEE-A555-CEA894C4E1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1BFA8AA5-F72C-4719-9D74-4E64CE82A20C}" type="slidenum">
              <a:rPr lang="ru-RU" altLang="ro-RO">
                <a:solidFill>
                  <a:srgbClr val="898989"/>
                </a:solidFill>
              </a:rPr>
              <a:pPr/>
              <a:t>7</a:t>
            </a:fld>
            <a:endParaRPr lang="ru-RU" altLang="ro-RO">
              <a:solidFill>
                <a:srgbClr val="898989"/>
              </a:solidFill>
            </a:endParaRPr>
          </a:p>
        </p:txBody>
      </p:sp>
      <p:sp>
        <p:nvSpPr>
          <p:cNvPr id="3" name="Прямоугольник 7">
            <a:extLst>
              <a:ext uri="{FF2B5EF4-FFF2-40B4-BE49-F238E27FC236}">
                <a16:creationId xmlns:a16="http://schemas.microsoft.com/office/drawing/2014/main" id="{B89C19F0-929F-4576-98BD-F5D67AB6DE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24100" y="333375"/>
            <a:ext cx="8153400" cy="48013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defRPr/>
            </a:pPr>
            <a:r>
              <a:rPr lang="ro-RO" altLang="ro-RO" sz="2800" b="1" cap="all" dirty="0">
                <a:solidFill>
                  <a:schemeClr val="accent5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Regiunea Centru</a:t>
            </a:r>
            <a:r>
              <a:rPr lang="en-US" altLang="ro-RO" sz="2800" b="1" cap="all" dirty="0">
                <a:solidFill>
                  <a:schemeClr val="accent5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 -</a:t>
            </a:r>
            <a:r>
              <a:rPr lang="ru-RU" altLang="ro-RO" sz="2800" b="1" cap="all" dirty="0">
                <a:solidFill>
                  <a:schemeClr val="accent5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altLang="ro-RO" sz="2800" b="1" cap="all" dirty="0" err="1">
                <a:solidFill>
                  <a:schemeClr val="accent5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caracterizare</a:t>
            </a:r>
            <a:r>
              <a:rPr lang="ru-RU" altLang="ro-RO" sz="2800" b="1" cap="all" dirty="0">
                <a:solidFill>
                  <a:schemeClr val="accent5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altLang="ro-RO" sz="2800" b="1" cap="all" dirty="0" err="1">
                <a:solidFill>
                  <a:schemeClr val="accent5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generală</a:t>
            </a:r>
            <a:endParaRPr lang="en-US" altLang="ru-RU" sz="2800" b="1" cap="all" dirty="0">
              <a:solidFill>
                <a:schemeClr val="accent5">
                  <a:lumMod val="75000"/>
                </a:schemeClr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075" name="Content Placeholder 2">
            <a:extLst>
              <a:ext uri="{FF2B5EF4-FFF2-40B4-BE49-F238E27FC236}">
                <a16:creationId xmlns:a16="http://schemas.microsoft.com/office/drawing/2014/main" id="{31F73FF3-5A4B-489B-9E7C-7B60B093F542}"/>
              </a:ext>
            </a:extLst>
          </p:cNvPr>
          <p:cNvSpPr txBox="1">
            <a:spLocks/>
          </p:cNvSpPr>
          <p:nvPr/>
        </p:nvSpPr>
        <p:spPr bwMode="auto">
          <a:xfrm>
            <a:off x="6645069" y="1401095"/>
            <a:ext cx="4968323" cy="5184775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v"/>
              <a:defRPr/>
            </a:pPr>
            <a:r>
              <a:rPr lang="en-US" altLang="ro-RO" sz="2000" b="1" dirty="0">
                <a:solidFill>
                  <a:srgbClr val="25406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13</a:t>
            </a:r>
            <a:r>
              <a:rPr lang="ru-RU" altLang="ro-RO" sz="2000" b="1" dirty="0">
                <a:solidFill>
                  <a:srgbClr val="25406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ro-RO" altLang="ro-RO" sz="2000" b="1" dirty="0">
                <a:solidFill>
                  <a:srgbClr val="25406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raioane</a:t>
            </a:r>
          </a:p>
          <a:p>
            <a:pPr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v"/>
              <a:defRPr/>
            </a:pPr>
            <a:r>
              <a:rPr lang="ru-RU" altLang="ru-RU" sz="2000" b="1" dirty="0">
                <a:solidFill>
                  <a:srgbClr val="25406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329 </a:t>
            </a:r>
            <a:r>
              <a:rPr lang="ro-RO" altLang="ru-RU" sz="2000" b="1" dirty="0" err="1">
                <a:solidFill>
                  <a:srgbClr val="25406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unităţi</a:t>
            </a:r>
            <a:r>
              <a:rPr lang="ro-RO" altLang="ru-RU" sz="2000" b="1" dirty="0">
                <a:solidFill>
                  <a:srgbClr val="25406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administrativ teritoriale</a:t>
            </a:r>
          </a:p>
          <a:p>
            <a:pPr>
              <a:lnSpc>
                <a:spcPct val="90000"/>
              </a:lnSpc>
              <a:spcAft>
                <a:spcPts val="600"/>
              </a:spcAft>
              <a:defRPr/>
            </a:pPr>
            <a:r>
              <a:rPr lang="ro-RO" altLang="ru-RU" sz="2000" dirty="0">
                <a:solidFill>
                  <a:srgbClr val="25406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      - </a:t>
            </a:r>
            <a:r>
              <a:rPr lang="ru-RU" altLang="ro-RO" sz="2000" dirty="0">
                <a:solidFill>
                  <a:srgbClr val="25406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14 </a:t>
            </a:r>
            <a:r>
              <a:rPr lang="ro-RO" altLang="ro-RO" sz="2000" dirty="0" err="1">
                <a:solidFill>
                  <a:srgbClr val="25406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oraşe</a:t>
            </a:r>
            <a:endParaRPr lang="ro-RO" altLang="ro-RO" sz="2000" dirty="0">
              <a:solidFill>
                <a:srgbClr val="25406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>
              <a:lnSpc>
                <a:spcPct val="90000"/>
              </a:lnSpc>
              <a:spcAft>
                <a:spcPts val="600"/>
              </a:spcAft>
              <a:defRPr/>
            </a:pPr>
            <a:r>
              <a:rPr lang="ro-RO" altLang="ro-RO" sz="2000" dirty="0">
                <a:solidFill>
                  <a:srgbClr val="25406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      - </a:t>
            </a:r>
            <a:r>
              <a:rPr lang="ru-RU" altLang="ro-RO" sz="2000" dirty="0">
                <a:solidFill>
                  <a:srgbClr val="25406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315 </a:t>
            </a:r>
            <a:r>
              <a:rPr lang="ro-RO" altLang="ro-RO" sz="2000" dirty="0">
                <a:solidFill>
                  <a:srgbClr val="25406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sate/</a:t>
            </a:r>
            <a:r>
              <a:rPr lang="ro-RO" altLang="ru-RU" sz="2000" dirty="0">
                <a:solidFill>
                  <a:srgbClr val="25406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comune </a:t>
            </a:r>
          </a:p>
          <a:p>
            <a:pPr>
              <a:lnSpc>
                <a:spcPct val="140000"/>
              </a:lnSpc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v"/>
              <a:defRPr/>
            </a:pPr>
            <a:r>
              <a:rPr lang="ru-RU" altLang="ro-RO" sz="2000" b="1" dirty="0">
                <a:solidFill>
                  <a:srgbClr val="25406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598</a:t>
            </a:r>
            <a:r>
              <a:rPr lang="ro-RO" altLang="ro-RO" sz="2000" b="1" dirty="0">
                <a:solidFill>
                  <a:srgbClr val="25406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localităţi</a:t>
            </a:r>
          </a:p>
          <a:p>
            <a:pPr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v"/>
              <a:defRPr/>
            </a:pPr>
            <a:r>
              <a:rPr lang="ro-RO" altLang="ro-RO" sz="2000" b="1" dirty="0">
                <a:solidFill>
                  <a:srgbClr val="25406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Suprafaţa</a:t>
            </a:r>
            <a:r>
              <a:rPr lang="en-US" altLang="ro-RO" sz="2000" b="1" dirty="0">
                <a:solidFill>
                  <a:srgbClr val="25406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:</a:t>
            </a:r>
            <a:r>
              <a:rPr lang="ru-RU" altLang="ro-RO" sz="2000" dirty="0">
                <a:solidFill>
                  <a:srgbClr val="25406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ro-RO" altLang="ru-RU" sz="2000" dirty="0">
                <a:solidFill>
                  <a:srgbClr val="25406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10</a:t>
            </a:r>
            <a:r>
              <a:rPr lang="en-US" altLang="ru-RU" sz="2000" dirty="0">
                <a:solidFill>
                  <a:srgbClr val="25406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ro-RO" altLang="ru-RU" sz="2000" dirty="0">
                <a:solidFill>
                  <a:srgbClr val="25406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734 </a:t>
            </a:r>
            <a:r>
              <a:rPr lang="ro-RO" altLang="ro-RO" sz="2000" dirty="0">
                <a:solidFill>
                  <a:srgbClr val="25406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km</a:t>
            </a:r>
            <a:r>
              <a:rPr lang="en-US" altLang="ro-RO" sz="2000" dirty="0">
                <a:solidFill>
                  <a:srgbClr val="25406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²</a:t>
            </a:r>
            <a:r>
              <a:rPr lang="ru-RU" altLang="ro-RO" sz="2000" dirty="0">
                <a:solidFill>
                  <a:srgbClr val="25406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(31% </a:t>
            </a:r>
            <a:r>
              <a:rPr lang="ro-RO" altLang="ro-RO" sz="2000" dirty="0">
                <a:solidFill>
                  <a:srgbClr val="25406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din </a:t>
            </a:r>
            <a:r>
              <a:rPr lang="ro-RO" altLang="ro-RO" sz="2000" dirty="0" err="1">
                <a:solidFill>
                  <a:srgbClr val="25406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suprafaţa</a:t>
            </a:r>
            <a:r>
              <a:rPr lang="ro-RO" altLang="ro-RO" sz="2000" dirty="0">
                <a:solidFill>
                  <a:srgbClr val="25406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totală a RM</a:t>
            </a:r>
            <a:r>
              <a:rPr lang="ru-RU" altLang="ro-RO" sz="2000" dirty="0">
                <a:solidFill>
                  <a:srgbClr val="25406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)</a:t>
            </a:r>
            <a:endParaRPr lang="ro-RO" altLang="ro-RO" sz="2000" dirty="0">
              <a:solidFill>
                <a:srgbClr val="25406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v"/>
              <a:defRPr/>
            </a:pPr>
            <a:r>
              <a:rPr lang="ro-RO" altLang="ru-RU" sz="2000" b="1" dirty="0">
                <a:solidFill>
                  <a:srgbClr val="25406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Populaţia cu reședință obișnuită, 20</a:t>
            </a:r>
            <a:r>
              <a:rPr lang="ro-MD" altLang="ru-RU" sz="2000" b="1" dirty="0">
                <a:solidFill>
                  <a:srgbClr val="25406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22</a:t>
            </a:r>
            <a:r>
              <a:rPr lang="en-US" altLang="ru-RU" sz="2000" b="1" dirty="0">
                <a:solidFill>
                  <a:srgbClr val="25406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:</a:t>
            </a:r>
            <a:r>
              <a:rPr lang="ru-RU" altLang="ro-RO" sz="2000" dirty="0">
                <a:solidFill>
                  <a:srgbClr val="25406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br>
              <a:rPr lang="ro-MD" altLang="ro-RO" sz="2000" dirty="0">
                <a:solidFill>
                  <a:srgbClr val="25406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en-US" altLang="ru-RU" sz="2000" dirty="0">
                <a:solidFill>
                  <a:srgbClr val="25406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722</a:t>
            </a:r>
            <a:r>
              <a:rPr lang="ro-MD" altLang="ru-RU" sz="2000" dirty="0">
                <a:solidFill>
                  <a:srgbClr val="25406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altLang="ru-RU" sz="2000" dirty="0">
                <a:solidFill>
                  <a:srgbClr val="25406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295</a:t>
            </a:r>
          </a:p>
          <a:p>
            <a:pPr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v"/>
              <a:defRPr/>
            </a:pPr>
            <a:r>
              <a:rPr lang="ro-RO" altLang="ru-RU" sz="2000" b="1" dirty="0">
                <a:solidFill>
                  <a:srgbClr val="25406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Densitatea populaţiei</a:t>
            </a:r>
            <a:r>
              <a:rPr lang="en-US" altLang="ru-RU" sz="2000" b="1" dirty="0">
                <a:solidFill>
                  <a:srgbClr val="25406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:</a:t>
            </a:r>
            <a:r>
              <a:rPr lang="ro-RO" altLang="ru-RU" sz="2000" b="1" dirty="0">
                <a:solidFill>
                  <a:srgbClr val="25406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ro-RO" altLang="ru-RU" sz="2000" dirty="0">
                <a:solidFill>
                  <a:srgbClr val="25406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9</a:t>
            </a:r>
            <a:r>
              <a:rPr lang="en-US" altLang="ru-RU" sz="2000" dirty="0">
                <a:solidFill>
                  <a:srgbClr val="25406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1</a:t>
            </a:r>
            <a:r>
              <a:rPr lang="ro-RO" altLang="ru-RU" sz="2000" dirty="0">
                <a:solidFill>
                  <a:srgbClr val="25406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,</a:t>
            </a:r>
            <a:r>
              <a:rPr lang="en-US" altLang="ru-RU" sz="2000" dirty="0">
                <a:solidFill>
                  <a:srgbClr val="25406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5</a:t>
            </a:r>
            <a:r>
              <a:rPr lang="ro-RO" altLang="ru-RU" sz="2000" dirty="0">
                <a:solidFill>
                  <a:srgbClr val="25406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l</a:t>
            </a:r>
            <a:r>
              <a:rPr lang="en-US" altLang="ru-RU" sz="2000" dirty="0">
                <a:solidFill>
                  <a:srgbClr val="25406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oc.</a:t>
            </a:r>
            <a:r>
              <a:rPr lang="ro-RO" altLang="ru-RU" sz="2000" dirty="0">
                <a:solidFill>
                  <a:srgbClr val="25406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/km²</a:t>
            </a:r>
          </a:p>
          <a:p>
            <a:pPr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v"/>
              <a:defRPr/>
            </a:pPr>
            <a:r>
              <a:rPr lang="ro-RO" altLang="ru-RU" sz="2000" b="1" dirty="0">
                <a:solidFill>
                  <a:srgbClr val="25406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Gradul de urbanizare</a:t>
            </a:r>
            <a:r>
              <a:rPr lang="en-US" altLang="ru-RU" sz="2000" b="1" dirty="0">
                <a:solidFill>
                  <a:srgbClr val="25406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, </a:t>
            </a:r>
            <a:r>
              <a:rPr lang="ro-RO" altLang="ru-RU" sz="2000" b="1" dirty="0">
                <a:solidFill>
                  <a:srgbClr val="25406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201</a:t>
            </a:r>
            <a:r>
              <a:rPr lang="en-US" altLang="ru-RU" sz="2000" b="1" dirty="0">
                <a:solidFill>
                  <a:srgbClr val="25406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9: </a:t>
            </a:r>
            <a:r>
              <a:rPr lang="ro-RO" altLang="ru-RU" sz="2000" dirty="0">
                <a:solidFill>
                  <a:srgbClr val="25406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1</a:t>
            </a:r>
            <a:r>
              <a:rPr lang="en-US" altLang="ru-RU" sz="2000" dirty="0">
                <a:solidFill>
                  <a:srgbClr val="25406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9,8</a:t>
            </a:r>
            <a:r>
              <a:rPr lang="ro-RO" altLang="ru-RU" sz="2000" dirty="0">
                <a:solidFill>
                  <a:srgbClr val="25406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%</a:t>
            </a:r>
          </a:p>
          <a:p>
            <a:pPr>
              <a:lnSpc>
                <a:spcPct val="140000"/>
              </a:lnSpc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v"/>
              <a:defRPr/>
            </a:pPr>
            <a:r>
              <a:rPr lang="ro-RO" altLang="ru-RU" sz="2000" b="1" dirty="0">
                <a:solidFill>
                  <a:srgbClr val="25406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4 orașe cu statut de municipiu</a:t>
            </a:r>
            <a:r>
              <a:rPr lang="en-US" altLang="ru-RU" sz="2000" b="1" dirty="0">
                <a:solidFill>
                  <a:srgbClr val="25406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:</a:t>
            </a:r>
            <a:br>
              <a:rPr lang="ro-RO" altLang="ru-RU" sz="2000" b="1" dirty="0">
                <a:solidFill>
                  <a:srgbClr val="25406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ro-RO" altLang="ru-RU" sz="2000" dirty="0">
                <a:solidFill>
                  <a:srgbClr val="25406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Ungheni, Orhei, Hînceşti, Străşeni</a:t>
            </a:r>
            <a:br>
              <a:rPr lang="en-US" altLang="ro-RO" sz="2000" b="1" dirty="0">
                <a:solidFill>
                  <a:srgbClr val="25406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</a:br>
            <a:endParaRPr lang="en-US" altLang="ro-RO" sz="20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>
              <a:lnSpc>
                <a:spcPct val="70000"/>
              </a:lnSpc>
              <a:spcBef>
                <a:spcPct val="20000"/>
              </a:spcBef>
              <a:buFont typeface="Wingdings 2" pitchFamily="18" charset="2"/>
              <a:buNone/>
              <a:defRPr/>
            </a:pPr>
            <a:endParaRPr lang="en-US" altLang="ro-RO" sz="20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>
              <a:lnSpc>
                <a:spcPct val="70000"/>
              </a:lnSpc>
              <a:spcBef>
                <a:spcPct val="20000"/>
              </a:spcBef>
              <a:buFont typeface="Wingdings 2" pitchFamily="18" charset="2"/>
              <a:buNone/>
              <a:defRPr/>
            </a:pPr>
            <a:endParaRPr lang="en-US" altLang="ro-RO" sz="20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BDE07B-7157-421F-9C9E-BAF0C191F2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6456" y="541585"/>
            <a:ext cx="6505575" cy="1120775"/>
          </a:xfrm>
        </p:spPr>
        <p:txBody>
          <a:bodyPr rtlCol="0">
            <a:normAutofit/>
          </a:bodyPr>
          <a:lstStyle/>
          <a:p>
            <a:pPr>
              <a:defRPr/>
            </a:pPr>
            <a:r>
              <a:rPr lang="ro-RO" sz="2800" b="1" cap="all" dirty="0">
                <a:solidFill>
                  <a:schemeClr val="accent5">
                    <a:lumMod val="75000"/>
                  </a:schemeClr>
                </a:solidFill>
              </a:rPr>
              <a:t>Regiunea Centru  –  economie</a:t>
            </a:r>
            <a:endParaRPr lang="en-US" sz="2800" b="1" cap="all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20483" name="Slide Number Placeholder 3">
            <a:extLst>
              <a:ext uri="{FF2B5EF4-FFF2-40B4-BE49-F238E27FC236}">
                <a16:creationId xmlns:a16="http://schemas.microsoft.com/office/drawing/2014/main" id="{015F5472-CBBA-4F54-8BF2-938D0CE864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871538" indent="-334963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341438" indent="-268288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879600" indent="-268288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416175" indent="-268288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873375" indent="-26828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3330575" indent="-26828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787775" indent="-26828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4244975" indent="-26828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A0F9D87-90E9-4AC8-81AA-797456FE0AC9}" type="slidenum">
              <a:rPr lang="en-US" altLang="ru-RU" sz="1200">
                <a:solidFill>
                  <a:srgbClr val="898989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pPr>
                <a:spcBef>
                  <a:spcPct val="0"/>
                </a:spcBef>
                <a:buFontTx/>
                <a:buNone/>
              </a:pPr>
              <a:t>8</a:t>
            </a:fld>
            <a:endParaRPr lang="en-US" altLang="ru-RU" sz="1200">
              <a:solidFill>
                <a:srgbClr val="898989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20485" name="AutoShape 4" descr="Imagini pentru legislation framework icon&quot;">
            <a:extLst>
              <a:ext uri="{FF2B5EF4-FFF2-40B4-BE49-F238E27FC236}">
                <a16:creationId xmlns:a16="http://schemas.microsoft.com/office/drawing/2014/main" id="{D09716AC-C201-4E50-B3A2-F71EB67FBF4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679575" y="130175"/>
            <a:ext cx="304800" cy="280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7435" tIns="53718" rIns="107435" bIns="53718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 sz="1800">
              <a:latin typeface="Arial" panose="020B0604020202020204" pitchFamily="34" charset="0"/>
            </a:endParaRPr>
          </a:p>
        </p:txBody>
      </p:sp>
      <p:sp>
        <p:nvSpPr>
          <p:cNvPr id="20486" name="AutoShape 6" descr="Imagini pentru legislation framework icon&quot;">
            <a:extLst>
              <a:ext uri="{FF2B5EF4-FFF2-40B4-BE49-F238E27FC236}">
                <a16:creationId xmlns:a16="http://schemas.microsoft.com/office/drawing/2014/main" id="{8A660AC1-04C6-46EC-BF37-09B0A37FA55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831975" y="271464"/>
            <a:ext cx="304800" cy="280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7435" tIns="53718" rIns="107435" bIns="53718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 sz="1800">
              <a:latin typeface="Arial" panose="020B0604020202020204" pitchFamily="34" charset="0"/>
            </a:endParaRPr>
          </a:p>
        </p:txBody>
      </p:sp>
      <p:sp>
        <p:nvSpPr>
          <p:cNvPr id="20487" name="AutoShape 8">
            <a:extLst>
              <a:ext uri="{FF2B5EF4-FFF2-40B4-BE49-F238E27FC236}">
                <a16:creationId xmlns:a16="http://schemas.microsoft.com/office/drawing/2014/main" id="{19C33499-679F-4576-9F18-418695B8396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984375" y="411164"/>
            <a:ext cx="304800" cy="28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7435" tIns="53718" rIns="107435" bIns="53718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 sz="1800">
              <a:latin typeface="Arial" panose="020B0604020202020204" pitchFamily="34" charset="0"/>
            </a:endParaRPr>
          </a:p>
        </p:txBody>
      </p:sp>
      <p:sp>
        <p:nvSpPr>
          <p:cNvPr id="12" name="Content Placeholder 5">
            <a:extLst>
              <a:ext uri="{FF2B5EF4-FFF2-40B4-BE49-F238E27FC236}">
                <a16:creationId xmlns:a16="http://schemas.microsoft.com/office/drawing/2014/main" id="{B47D1302-53BD-4A32-B9D3-E00EF3390CFB}"/>
              </a:ext>
            </a:extLst>
          </p:cNvPr>
          <p:cNvSpPr txBox="1">
            <a:spLocks/>
          </p:cNvSpPr>
          <p:nvPr/>
        </p:nvSpPr>
        <p:spPr bwMode="auto">
          <a:xfrm>
            <a:off x="6161880" y="3586371"/>
            <a:ext cx="5191919" cy="2816225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>
            <a:defPPr>
              <a:defRPr lang="ru-RU"/>
            </a:defPPr>
            <a:lvl1pPr algn="ctr">
              <a:defRPr sz="2400" b="1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cs typeface="+mn-cs"/>
              </a:defRPr>
            </a:lvl9pPr>
          </a:lstStyle>
          <a:p>
            <a:pPr>
              <a:defRPr/>
            </a:pPr>
            <a:r>
              <a:rPr lang="ro-RO" altLang="ru-RU" dirty="0">
                <a:solidFill>
                  <a:srgbClr val="FFC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Infrastructura de afaceri existentă</a:t>
            </a:r>
          </a:p>
          <a:p>
            <a:pPr>
              <a:defRPr/>
            </a:pPr>
            <a:endParaRPr lang="ro-RO" altLang="ru-RU" sz="20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>
              <a:defRPr/>
            </a:pPr>
            <a:r>
              <a:rPr lang="ro-RO" altLang="ru-RU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1 Casă de ambalare </a:t>
            </a:r>
          </a:p>
          <a:p>
            <a:pPr>
              <a:defRPr/>
            </a:pPr>
            <a:r>
              <a:rPr lang="ro-RO" altLang="ru-RU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2 Centre de business</a:t>
            </a:r>
          </a:p>
          <a:p>
            <a:pPr>
              <a:defRPr/>
            </a:pPr>
            <a:r>
              <a:rPr lang="ru-RU" altLang="ru-RU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4</a:t>
            </a:r>
            <a:r>
              <a:rPr lang="ro-RO" altLang="ru-RU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 Incubatoare de afaceri</a:t>
            </a:r>
            <a:endParaRPr lang="lv-LV" altLang="ru-RU" sz="20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>
              <a:defRPr/>
            </a:pPr>
            <a:r>
              <a:rPr lang="ro-RO" altLang="ru-RU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2 Parcuri Industriale</a:t>
            </a:r>
            <a:endParaRPr lang="ro-MD" altLang="ru-RU" sz="20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>
              <a:defRPr/>
            </a:pPr>
            <a:r>
              <a:rPr lang="ro-RO" altLang="ru-RU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1 ZEL Ungheni + 3 subzone </a:t>
            </a:r>
            <a:r>
              <a:rPr lang="ro-RO" altLang="ru-RU" sz="2000" b="0" dirty="0">
                <a:latin typeface="Calibri Light" panose="020F0302020204030204" pitchFamily="34" charset="0"/>
                <a:cs typeface="Calibri Light" panose="020F0302020204030204" pitchFamily="34" charset="0"/>
              </a:rPr>
              <a:t>(CL, HN, NS, UN)</a:t>
            </a:r>
          </a:p>
          <a:p>
            <a:pPr>
              <a:defRPr/>
            </a:pPr>
            <a:r>
              <a:rPr lang="ro-RO" altLang="ru-RU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4 subzone ale ZEL Bălți </a:t>
            </a:r>
            <a:r>
              <a:rPr lang="ro-RO" altLang="ru-RU" sz="2000" b="0" dirty="0">
                <a:latin typeface="Calibri Light" panose="020F0302020204030204" pitchFamily="34" charset="0"/>
                <a:cs typeface="Calibri Light" panose="020F0302020204030204" pitchFamily="34" charset="0"/>
              </a:rPr>
              <a:t>(OR, RZ, ST)</a:t>
            </a:r>
            <a:endParaRPr lang="ru-RU" altLang="ru-RU" sz="2000" b="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3" name="Content Placeholder 5">
            <a:extLst>
              <a:ext uri="{FF2B5EF4-FFF2-40B4-BE49-F238E27FC236}">
                <a16:creationId xmlns:a16="http://schemas.microsoft.com/office/drawing/2014/main" id="{69D1CF21-27B5-4FAA-B7B1-F0CE35C7E33C}"/>
              </a:ext>
            </a:extLst>
          </p:cNvPr>
          <p:cNvSpPr txBox="1">
            <a:spLocks/>
          </p:cNvSpPr>
          <p:nvPr/>
        </p:nvSpPr>
        <p:spPr bwMode="auto">
          <a:xfrm>
            <a:off x="6161879" y="1471611"/>
            <a:ext cx="5191919" cy="20075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>
            <a:defPPr>
              <a:defRPr lang="ru-RU"/>
            </a:defPPr>
            <a:lvl1pPr algn="ctr">
              <a:defRPr sz="2400" b="1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cs typeface="+mn-cs"/>
              </a:defRPr>
            </a:lvl9pPr>
          </a:lstStyle>
          <a:p>
            <a:pPr>
              <a:defRPr/>
            </a:pPr>
            <a:r>
              <a:rPr lang="ro-RO" altLang="ru-RU" dirty="0">
                <a:solidFill>
                  <a:srgbClr val="FFC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Potențial de formare profesională</a:t>
            </a:r>
          </a:p>
          <a:p>
            <a:pPr>
              <a:defRPr/>
            </a:pPr>
            <a:endParaRPr lang="ro-RO" altLang="ru-RU" sz="20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>
              <a:defRPr/>
            </a:pPr>
            <a:r>
              <a:rPr lang="ro-RO" altLang="ru-RU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7 colegii </a:t>
            </a:r>
          </a:p>
          <a:p>
            <a:pPr>
              <a:defRPr/>
            </a:pPr>
            <a:r>
              <a:rPr lang="ro-RO" altLang="ru-RU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12 școli profesionale</a:t>
            </a:r>
          </a:p>
          <a:p>
            <a:pPr>
              <a:defRPr/>
            </a:pPr>
            <a:r>
              <a:rPr lang="ro-RO" altLang="ru-RU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9 instituții de învățămînt profes. tehnic VET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1C71AA9D-CEE1-4948-A5C5-AC576A2EE41A}"/>
              </a:ext>
            </a:extLst>
          </p:cNvPr>
          <p:cNvSpPr txBox="1">
            <a:spLocks/>
          </p:cNvSpPr>
          <p:nvPr/>
        </p:nvSpPr>
        <p:spPr bwMode="auto">
          <a:xfrm>
            <a:off x="578817" y="1471611"/>
            <a:ext cx="5093458" cy="497522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285750" indent="-285750">
              <a:spcBef>
                <a:spcPts val="120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/>
            </a:pPr>
            <a:r>
              <a:rPr lang="ro-RO" altLang="ru-RU" sz="2000" b="1" dirty="0">
                <a:solidFill>
                  <a:srgbClr val="10253F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10 635 de IMM-uri</a:t>
            </a:r>
            <a:r>
              <a:rPr lang="ro-RO" altLang="ru-RU" sz="2000" dirty="0">
                <a:solidFill>
                  <a:srgbClr val="10253F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(99% din total întrepr.) angajează 78% din populația RDC (2022)</a:t>
            </a:r>
          </a:p>
          <a:p>
            <a:pPr marL="285750" indent="-285750">
              <a:spcBef>
                <a:spcPts val="120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/>
            </a:pPr>
            <a:r>
              <a:rPr lang="ro-RO" altLang="ru-RU" sz="2000" b="1" dirty="0">
                <a:solidFill>
                  <a:srgbClr val="10253F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Nr. de IMM-uri din RDC = 17% din total RM</a:t>
            </a:r>
            <a:br>
              <a:rPr lang="ro-RO" altLang="ru-RU" sz="2000" dirty="0">
                <a:solidFill>
                  <a:srgbClr val="10253F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ro-RO" altLang="ru-RU" dirty="0">
                <a:solidFill>
                  <a:srgbClr val="10253F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(61% RDMC, 13% RDN, 6% RDS, 3% RD UTAG)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/>
            </a:pPr>
            <a:r>
              <a:rPr lang="ro-RO" altLang="ro-RO" sz="2000" b="1" dirty="0">
                <a:solidFill>
                  <a:srgbClr val="10253F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Rata de ocupare a populației </a:t>
            </a:r>
            <a:r>
              <a:rPr lang="ro-RO" altLang="ro-RO" sz="2000" dirty="0">
                <a:solidFill>
                  <a:srgbClr val="10253F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(2023): 38%</a:t>
            </a:r>
            <a:r>
              <a:rPr lang="ro-RO" altLang="ro-RO" sz="2000" b="1" dirty="0">
                <a:solidFill>
                  <a:srgbClr val="10253F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 </a:t>
            </a:r>
            <a:r>
              <a:rPr lang="ro-RO" altLang="ro-RO" sz="2000" b="1" dirty="0">
                <a:solidFill>
                  <a:srgbClr val="10253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ro-RO" altLang="ro-RO" i="1" dirty="0">
                <a:solidFill>
                  <a:srgbClr val="10253F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(43% RM)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/>
            </a:pPr>
            <a:r>
              <a:rPr lang="ro-RO" altLang="ro-RO" sz="2000" b="1" dirty="0">
                <a:solidFill>
                  <a:srgbClr val="10253F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Rata şomajului </a:t>
            </a:r>
            <a:r>
              <a:rPr lang="ro-RO" altLang="ro-RO" sz="2000" dirty="0">
                <a:solidFill>
                  <a:srgbClr val="10253F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(2023)</a:t>
            </a:r>
            <a:r>
              <a:rPr lang="ro-RO" altLang="ro-RO" sz="2000" b="1" dirty="0">
                <a:solidFill>
                  <a:srgbClr val="10253F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: </a:t>
            </a:r>
            <a:r>
              <a:rPr lang="ro-RO" altLang="ro-RO" sz="2000" dirty="0">
                <a:solidFill>
                  <a:srgbClr val="10253F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4,8%  </a:t>
            </a:r>
            <a:r>
              <a:rPr lang="ro-RO" altLang="ro-RO" i="1" dirty="0">
                <a:solidFill>
                  <a:srgbClr val="10253F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(4,6% RM)</a:t>
            </a:r>
            <a:endParaRPr lang="ro-RO" altLang="ro-RO" b="1" i="1" dirty="0">
              <a:solidFill>
                <a:srgbClr val="10253F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/>
            </a:pPr>
            <a:r>
              <a:rPr lang="en-US" altLang="ro-RO" sz="2000" b="1" dirty="0">
                <a:solidFill>
                  <a:srgbClr val="10253F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</a:t>
            </a:r>
            <a:r>
              <a:rPr lang="ro-RO" altLang="ro-RO" sz="2000" b="1" dirty="0">
                <a:solidFill>
                  <a:srgbClr val="10253F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îştigul salarial mediu brut </a:t>
            </a:r>
            <a:r>
              <a:rPr lang="ro-RO" altLang="ro-RO" sz="2000" dirty="0">
                <a:solidFill>
                  <a:srgbClr val="10253F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(2022)</a:t>
            </a:r>
            <a:r>
              <a:rPr lang="ro-RO" altLang="ro-RO" sz="2000" b="1" dirty="0">
                <a:solidFill>
                  <a:srgbClr val="10253F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: </a:t>
            </a:r>
            <a:br>
              <a:rPr lang="en-US" altLang="ro-RO" sz="2000" b="1" dirty="0">
                <a:solidFill>
                  <a:srgbClr val="10253F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ro-RO" altLang="ro-RO" sz="2000" dirty="0">
                <a:solidFill>
                  <a:srgbClr val="10253F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8231 lei (</a:t>
            </a:r>
            <a:r>
              <a:rPr lang="ro-MD" altLang="ro-RO" sz="2000" dirty="0">
                <a:solidFill>
                  <a:srgbClr val="10253F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10447 lei pe țară</a:t>
            </a:r>
            <a:r>
              <a:rPr lang="ro-RO" altLang="ro-RO" sz="2000" dirty="0">
                <a:solidFill>
                  <a:srgbClr val="10253F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)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/>
            </a:pPr>
            <a:r>
              <a:rPr lang="ro-RO" altLang="ro-RO" sz="2000" b="1" dirty="0">
                <a:solidFill>
                  <a:srgbClr val="10253F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Predomină ponderea veniturilor: </a:t>
            </a:r>
            <a:br>
              <a:rPr lang="ro-RO" altLang="ro-RO" sz="2000" b="1" dirty="0">
                <a:solidFill>
                  <a:srgbClr val="10253F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ro-RO" altLang="ro-RO" sz="2000" dirty="0">
                <a:solidFill>
                  <a:srgbClr val="10253F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- din salarii (47,4%), </a:t>
            </a:r>
            <a:br>
              <a:rPr lang="ro-RO" altLang="ro-RO" sz="2000" dirty="0">
                <a:solidFill>
                  <a:srgbClr val="10253F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ro-RO" altLang="ro-RO" sz="2000" dirty="0">
                <a:solidFill>
                  <a:srgbClr val="10253F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- prestațiile sociale (19,5%),</a:t>
            </a:r>
            <a:br>
              <a:rPr lang="ro-RO" altLang="ro-RO" sz="2000" dirty="0">
                <a:solidFill>
                  <a:srgbClr val="10253F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ro-RO" altLang="ro-RO" sz="2000" dirty="0">
                <a:solidFill>
                  <a:srgbClr val="10253F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- remitențe (16,3%)</a:t>
            </a:r>
            <a:br>
              <a:rPr lang="ro-RO" altLang="ro-RO" sz="2000" dirty="0">
                <a:solidFill>
                  <a:srgbClr val="10253F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ro-RO" altLang="ro-RO" sz="2000" dirty="0">
                <a:solidFill>
                  <a:srgbClr val="10253F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- activit. individuală agricolă (10,2%)</a:t>
            </a:r>
            <a:endParaRPr lang="uk-UA" altLang="ro-RO" sz="20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endParaRPr lang="en-US" altLang="ro-RO" sz="36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>
              <a:lnSpc>
                <a:spcPct val="90000"/>
              </a:lnSpc>
              <a:spcBef>
                <a:spcPct val="20000"/>
              </a:spcBef>
              <a:buFont typeface="Wingdings 2" panose="05020102010507070707" pitchFamily="18" charset="2"/>
              <a:buNone/>
              <a:defRPr/>
            </a:pPr>
            <a:endParaRPr lang="en-US" altLang="ro-RO" sz="36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>
              <a:lnSpc>
                <a:spcPct val="90000"/>
              </a:lnSpc>
              <a:spcBef>
                <a:spcPct val="20000"/>
              </a:spcBef>
              <a:buFont typeface="Wingdings 2" panose="05020102010507070707" pitchFamily="18" charset="2"/>
              <a:buNone/>
              <a:defRPr/>
            </a:pPr>
            <a:endParaRPr lang="en-US" altLang="ro-RO" sz="36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CDFB3D2-C386-4D5A-9EA9-9E57CCB5F1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91635" y="316195"/>
            <a:ext cx="1688259" cy="46054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9F89F2D-4C8D-42C0-A14B-3D1F3D90D16A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3121" y="260589"/>
            <a:ext cx="1892723" cy="5104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3D590C4-F14A-4453-8430-188E31340A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71654-96A5-4280-94F3-931C61A9F92C}" type="slidenum">
              <a:rPr lang="en-IN" smtClean="0"/>
              <a:pPr/>
              <a:t>9</a:t>
            </a:fld>
            <a:endParaRPr lang="en-IN" dirty="0"/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3A4676E9-054F-421B-BD62-D33D36114CD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3333803"/>
              </p:ext>
            </p:extLst>
          </p:nvPr>
        </p:nvGraphicFramePr>
        <p:xfrm>
          <a:off x="1112697" y="2235073"/>
          <a:ext cx="10250999" cy="3490722"/>
        </p:xfrm>
        <a:graphic>
          <a:graphicData uri="http://schemas.openxmlformats.org/drawingml/2006/table">
            <a:tbl>
              <a:tblPr firstRow="1"/>
              <a:tblGrid>
                <a:gridCol w="2130583">
                  <a:extLst>
                    <a:ext uri="{9D8B030D-6E8A-4147-A177-3AD203B41FA5}">
                      <a16:colId xmlns:a16="http://schemas.microsoft.com/office/drawing/2014/main" val="2313654420"/>
                    </a:ext>
                  </a:extLst>
                </a:gridCol>
                <a:gridCol w="2089571">
                  <a:extLst>
                    <a:ext uri="{9D8B030D-6E8A-4147-A177-3AD203B41FA5}">
                      <a16:colId xmlns:a16="http://schemas.microsoft.com/office/drawing/2014/main" val="4125479811"/>
                    </a:ext>
                  </a:extLst>
                </a:gridCol>
                <a:gridCol w="2005497">
                  <a:extLst>
                    <a:ext uri="{9D8B030D-6E8A-4147-A177-3AD203B41FA5}">
                      <a16:colId xmlns:a16="http://schemas.microsoft.com/office/drawing/2014/main" val="3667386575"/>
                    </a:ext>
                  </a:extLst>
                </a:gridCol>
                <a:gridCol w="2520199">
                  <a:extLst>
                    <a:ext uri="{9D8B030D-6E8A-4147-A177-3AD203B41FA5}">
                      <a16:colId xmlns:a16="http://schemas.microsoft.com/office/drawing/2014/main" val="4256553680"/>
                    </a:ext>
                  </a:extLst>
                </a:gridCol>
                <a:gridCol w="1505149">
                  <a:extLst>
                    <a:ext uri="{9D8B030D-6E8A-4147-A177-3AD203B41FA5}">
                      <a16:colId xmlns:a16="http://schemas.microsoft.com/office/drawing/2014/main" val="44874219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2000" b="1" dirty="0">
                          <a:solidFill>
                            <a:srgbClr val="FFC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Regiuni</a:t>
                      </a:r>
                      <a:endParaRPr lang="ru-MD" sz="2000" b="1" dirty="0">
                        <a:solidFill>
                          <a:srgbClr val="FFC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2000" b="1" dirty="0">
                          <a:solidFill>
                            <a:srgbClr val="FFC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PIBR, mii lei, 2013</a:t>
                      </a:r>
                      <a:endParaRPr lang="ru-MD" sz="2000" b="1" dirty="0">
                        <a:solidFill>
                          <a:srgbClr val="FFC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2000" b="1" dirty="0">
                          <a:solidFill>
                            <a:srgbClr val="FFC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PIBR, mii lei, 2020</a:t>
                      </a:r>
                      <a:endParaRPr lang="ru-MD" sz="2000" b="1" dirty="0">
                        <a:solidFill>
                          <a:srgbClr val="FFC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2000" b="1" dirty="0">
                          <a:solidFill>
                            <a:srgbClr val="FFC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Ponderea în % </a:t>
                      </a:r>
                      <a:endParaRPr lang="ru-MD" sz="2000" b="1" dirty="0">
                        <a:solidFill>
                          <a:srgbClr val="FFC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2000" b="1" dirty="0">
                          <a:solidFill>
                            <a:srgbClr val="FFC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din totalul pe RM, 2021</a:t>
                      </a:r>
                      <a:endParaRPr lang="ru-MD" sz="2000" b="1" dirty="0">
                        <a:solidFill>
                          <a:srgbClr val="FFC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2000" b="1" dirty="0">
                          <a:solidFill>
                            <a:srgbClr val="FFC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Dinamica </a:t>
                      </a:r>
                      <a:endParaRPr lang="ru-MD" sz="2000" b="1" dirty="0">
                        <a:solidFill>
                          <a:srgbClr val="FFC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2000" b="1" dirty="0">
                          <a:solidFill>
                            <a:srgbClr val="FFC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2013-2020</a:t>
                      </a:r>
                      <a:endParaRPr lang="ru-MD" sz="2000" b="1" dirty="0">
                        <a:solidFill>
                          <a:srgbClr val="FFC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13574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o-RO" sz="2000" dirty="0">
                          <a:solidFill>
                            <a:srgbClr val="00206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Calibri Light" panose="020F0302020204030204" pitchFamily="34" charset="0"/>
                        </a:rPr>
                        <a:t>Total RM</a:t>
                      </a:r>
                      <a:endParaRPr lang="ru-MD" sz="3200" dirty="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o-RO" sz="2000">
                          <a:solidFill>
                            <a:srgbClr val="002060"/>
                          </a:solidFill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a:t>119.532.871</a:t>
                      </a:r>
                      <a:endParaRPr lang="ru-MD" sz="32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o-RO" sz="2000" dirty="0">
                          <a:solidFill>
                            <a:srgbClr val="002060"/>
                          </a:solidFill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a:t>199.733.684</a:t>
                      </a:r>
                      <a:endParaRPr lang="ru-MD" sz="3200" dirty="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o-RO" sz="2000" dirty="0">
                          <a:solidFill>
                            <a:srgbClr val="002060"/>
                          </a:solidFill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a:t>100,0%</a:t>
                      </a:r>
                      <a:endParaRPr lang="ru-MD" sz="3200" dirty="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o-RO" sz="2000" dirty="0">
                          <a:solidFill>
                            <a:srgbClr val="002060"/>
                          </a:solidFill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a:t>67,1%</a:t>
                      </a:r>
                      <a:endParaRPr lang="ru-MD" sz="3200" dirty="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3451274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o-RO" sz="2000" dirty="0">
                          <a:solidFill>
                            <a:srgbClr val="00206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Calibri Light" panose="020F0302020204030204" pitchFamily="34" charset="0"/>
                        </a:rPr>
                        <a:t>RD Mun. Chișinău</a:t>
                      </a:r>
                      <a:endParaRPr lang="ru-MD" sz="3200" dirty="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o-RO" sz="2000" dirty="0">
                          <a:solidFill>
                            <a:srgbClr val="002060"/>
                          </a:solidFill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a:t>66.623.825</a:t>
                      </a:r>
                      <a:endParaRPr lang="ru-MD" sz="3200" dirty="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o-RO" sz="2000" dirty="0">
                          <a:solidFill>
                            <a:srgbClr val="002060"/>
                          </a:solidFill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a:t>119.920.019</a:t>
                      </a:r>
                      <a:endParaRPr lang="ru-MD" sz="3200" dirty="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o-RO" sz="2000" dirty="0">
                          <a:solidFill>
                            <a:srgbClr val="002060"/>
                          </a:solidFill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a:t>60,0%</a:t>
                      </a:r>
                      <a:endParaRPr lang="ru-MD" sz="3200" dirty="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o-RO" sz="2000" dirty="0">
                          <a:solidFill>
                            <a:srgbClr val="002060"/>
                          </a:solidFill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a:t>80,0%</a:t>
                      </a:r>
                      <a:endParaRPr lang="ru-MD" sz="3200" dirty="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6370134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o-RO" sz="2000" dirty="0">
                          <a:solidFill>
                            <a:srgbClr val="00206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Calibri Light" panose="020F0302020204030204" pitchFamily="34" charset="0"/>
                        </a:rPr>
                        <a:t>RD Nord</a:t>
                      </a:r>
                      <a:endParaRPr lang="ru-MD" sz="3200" dirty="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o-RO" sz="2000" dirty="0">
                          <a:solidFill>
                            <a:srgbClr val="002060"/>
                          </a:solidFill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a:t>21.041.305</a:t>
                      </a:r>
                      <a:endParaRPr lang="ru-MD" sz="3200" dirty="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o-RO" sz="2000" dirty="0">
                          <a:solidFill>
                            <a:srgbClr val="002060"/>
                          </a:solidFill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a:t>31.537.746</a:t>
                      </a:r>
                      <a:endParaRPr lang="ru-MD" sz="3200" dirty="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o-RO" sz="2000" dirty="0">
                          <a:solidFill>
                            <a:srgbClr val="002060"/>
                          </a:solidFill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a:t>15,8%</a:t>
                      </a:r>
                      <a:endParaRPr lang="ru-MD" sz="3200" dirty="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o-RO" sz="2000">
                          <a:solidFill>
                            <a:srgbClr val="002060"/>
                          </a:solidFill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a:t>49,9%</a:t>
                      </a:r>
                      <a:endParaRPr lang="ru-MD" sz="32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1203502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o-RO" sz="2000" b="1" dirty="0">
                          <a:solidFill>
                            <a:srgbClr val="00206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Calibri Light" panose="020F0302020204030204" pitchFamily="34" charset="0"/>
                        </a:rPr>
                        <a:t>RD Centru</a:t>
                      </a:r>
                      <a:endParaRPr lang="ru-MD" sz="3200" b="1" dirty="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o-RO" sz="2000" b="1" dirty="0">
                          <a:solidFill>
                            <a:srgbClr val="002060"/>
                          </a:solidFill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a:t>18.214.286</a:t>
                      </a:r>
                      <a:endParaRPr lang="ru-MD" sz="3200" b="1" dirty="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o-RO" sz="2000" b="1" dirty="0">
                          <a:solidFill>
                            <a:srgbClr val="002060"/>
                          </a:solidFill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a:t>29.985.702</a:t>
                      </a:r>
                      <a:endParaRPr lang="ru-MD" sz="3200" b="1" dirty="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o-RO" sz="2000" b="1" dirty="0">
                          <a:solidFill>
                            <a:srgbClr val="002060"/>
                          </a:solidFill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a:t>15,0%</a:t>
                      </a:r>
                      <a:endParaRPr lang="ru-MD" sz="3200" b="1" dirty="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o-RO" sz="2000" b="1" dirty="0">
                          <a:solidFill>
                            <a:srgbClr val="002060"/>
                          </a:solidFill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a:t>64,6%</a:t>
                      </a:r>
                      <a:endParaRPr lang="ru-MD" sz="3200" b="1" dirty="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8230019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o-RO" sz="2000" dirty="0">
                          <a:solidFill>
                            <a:srgbClr val="00206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Calibri Light" panose="020F0302020204030204" pitchFamily="34" charset="0"/>
                        </a:rPr>
                        <a:t>RD Sud</a:t>
                      </a:r>
                      <a:endParaRPr lang="ru-MD" sz="3200" dirty="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o-RO" sz="2000" dirty="0">
                          <a:solidFill>
                            <a:srgbClr val="002060"/>
                          </a:solidFill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a:t>10.424.067</a:t>
                      </a:r>
                      <a:endParaRPr lang="ru-MD" sz="3200" dirty="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o-RO" sz="2000" dirty="0">
                          <a:solidFill>
                            <a:srgbClr val="002060"/>
                          </a:solidFill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a:t>13.700.785</a:t>
                      </a:r>
                      <a:endParaRPr lang="ru-MD" sz="3200" dirty="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o-RO" sz="2000" dirty="0">
                          <a:solidFill>
                            <a:srgbClr val="002060"/>
                          </a:solidFill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a:t>6,9%</a:t>
                      </a:r>
                      <a:endParaRPr lang="ru-MD" sz="3200" dirty="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o-RO" sz="2000" dirty="0">
                          <a:solidFill>
                            <a:srgbClr val="002060"/>
                          </a:solidFill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a:t>31,4%</a:t>
                      </a:r>
                      <a:endParaRPr lang="ru-MD" sz="3200" dirty="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9222435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o-RO" sz="2000" dirty="0">
                          <a:solidFill>
                            <a:srgbClr val="00206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Calibri Light" panose="020F0302020204030204" pitchFamily="34" charset="0"/>
                        </a:rPr>
                        <a:t>RD UTAG</a:t>
                      </a:r>
                      <a:endParaRPr lang="ru-MD" sz="3200" dirty="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o-RO" sz="2000">
                          <a:solidFill>
                            <a:srgbClr val="002060"/>
                          </a:solidFill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a:t>3.229.387</a:t>
                      </a:r>
                      <a:endParaRPr lang="ru-MD" sz="32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o-RO" sz="2000" dirty="0">
                          <a:solidFill>
                            <a:srgbClr val="002060"/>
                          </a:solidFill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a:t>4.589.432</a:t>
                      </a:r>
                      <a:endParaRPr lang="ru-MD" sz="3200" dirty="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o-RO" sz="2000" dirty="0">
                          <a:solidFill>
                            <a:srgbClr val="002060"/>
                          </a:solidFill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a:t>2,3%</a:t>
                      </a:r>
                      <a:endParaRPr lang="ru-MD" sz="3200" dirty="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o-RO" sz="2000" dirty="0">
                          <a:solidFill>
                            <a:srgbClr val="002060"/>
                          </a:solidFill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a:t>42,1%</a:t>
                      </a:r>
                      <a:endParaRPr lang="ru-MD" sz="3200" dirty="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85766364"/>
                  </a:ext>
                </a:extLst>
              </a:tr>
            </a:tbl>
          </a:graphicData>
        </a:graphic>
      </p:graphicFrame>
      <p:sp>
        <p:nvSpPr>
          <p:cNvPr id="10" name="Rectangle 2">
            <a:extLst>
              <a:ext uri="{FF2B5EF4-FFF2-40B4-BE49-F238E27FC236}">
                <a16:creationId xmlns:a16="http://schemas.microsoft.com/office/drawing/2014/main" id="{10E9D571-702B-4205-817E-AAE272E810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1083" y="1070254"/>
            <a:ext cx="6615657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4572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o-RO" altLang="ru-MD" sz="3200" b="0" i="1" u="none" strike="noStrike" cap="none" normalizeH="0" baseline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Calibri Light" panose="020F0302020204030204" pitchFamily="34" charset="0"/>
              </a:rPr>
              <a:t>Produsul Intern Brut Regional, mii lei</a:t>
            </a:r>
            <a:endParaRPr kumimoji="0" lang="ro-RO" altLang="ru-MD" sz="4000" b="0" i="0" u="none" strike="noStrike" cap="none" normalizeH="0" baseline="0" dirty="0">
              <a:ln>
                <a:noFill/>
              </a:ln>
              <a:solidFill>
                <a:schemeClr val="accent5">
                  <a:lumMod val="75000"/>
                </a:schemeClr>
              </a:solidFill>
              <a:effectLst/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46D3BD2-7D8D-49F5-9290-568BA43BCE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91635" y="316195"/>
            <a:ext cx="1688259" cy="46054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B65E9AC-658D-44C0-8558-22B0B6973937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3121" y="260589"/>
            <a:ext cx="1892723" cy="51046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383890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F2AAF73F-1050-4FCB-9744-9FFE5398B4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326" y="0"/>
            <a:ext cx="11150600" cy="920336"/>
          </a:xfrm>
        </p:spPr>
        <p:txBody>
          <a:bodyPr/>
          <a:lstStyle/>
          <a:p>
            <a:r>
              <a:rPr lang="ro-MD" dirty="0">
                <a:solidFill>
                  <a:schemeClr val="accent5">
                    <a:lumMod val="75000"/>
                  </a:schemeClr>
                </a:solidFill>
              </a:rPr>
              <a:t>Analiza calitativă</a:t>
            </a:r>
            <a:endParaRPr lang="ru-MD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3D590C4-F14A-4453-8430-188E31340A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71654-96A5-4280-94F3-931C61A9F92C}" type="slidenum">
              <a:rPr lang="en-IN" smtClean="0"/>
              <a:pPr/>
              <a:t>10</a:t>
            </a:fld>
            <a:endParaRPr lang="en-IN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295FAE3-022D-4B5D-A89E-C8787D454759}"/>
              </a:ext>
            </a:extLst>
          </p:cNvPr>
          <p:cNvSpPr/>
          <p:nvPr/>
        </p:nvSpPr>
        <p:spPr>
          <a:xfrm>
            <a:off x="344513" y="1132599"/>
            <a:ext cx="4242235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o-MD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În cadrul analizei calitative au fost realizate 5 focus grup-uri. Acestea s-au desfășurat în conformitate cu sistemul cvadruplu helix: reprezentanți ai mediului de afaceri, ai organizațiilor de cercetare, ai administrației publice și ai sectorului asociativ.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9D3092A-E1A2-43C3-9CDE-CACFD961F90D}"/>
              </a:ext>
            </a:extLst>
          </p:cNvPr>
          <p:cNvSpPr/>
          <p:nvPr/>
        </p:nvSpPr>
        <p:spPr>
          <a:xfrm>
            <a:off x="4999702" y="939181"/>
            <a:ext cx="7428272" cy="2013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AutoNum type="arabicPeriod"/>
            </a:pPr>
            <a:r>
              <a:rPr lang="ro-RO" sz="1700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AGRICULTURĂ ȘI PROCESAREA PRODUSELOR REZULTATE	23.10.24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ro-RO" sz="1700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INDUSTRIA FARMACEUTICĂ				30.10.24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ro-RO" sz="1700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INDUSTRIA FORESTIERĂ ȘI A PRODUSELOR DIN LEMN	01.11.24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ro-RO" sz="1700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INDUSTRIA TEXTILĂ ȘI A ARTICOLELOR VESTIMENTARE	01.11.24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ro-RO" sz="1700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INDUSTRIA EXTRACTIVĂ ȘI A MATERIALELOR DE CONSTRUCȚIE  -- 08.11.24</a:t>
            </a:r>
            <a:endParaRPr lang="ru-MD" sz="1700" dirty="0">
              <a:solidFill>
                <a:schemeClr val="accent1">
                  <a:lumMod val="75000"/>
                </a:schemeClr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B9FDBA23-B06F-4EAE-8CFC-0D697F9A9A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322" y="3166642"/>
            <a:ext cx="5933678" cy="36101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4B658081-DA14-40F1-9459-95B80E3540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8712" y="3069475"/>
            <a:ext cx="5651162" cy="376744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6DC7A74-AB98-4ED6-A711-1EE917E5C5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91635" y="316195"/>
            <a:ext cx="1688259" cy="46054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0B757EF-E266-491C-BD46-5BF00E58066D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3121" y="260589"/>
            <a:ext cx="1892723" cy="51046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085662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A49B3F4-5061-46FE-9302-913DE2E7AF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71654-96A5-4280-94F3-931C61A9F92C}" type="slidenum">
              <a:rPr lang="en-IN" smtClean="0"/>
              <a:pPr/>
              <a:t>11</a:t>
            </a:fld>
            <a:endParaRPr lang="en-IN" dirty="0"/>
          </a:p>
        </p:txBody>
      </p:sp>
      <p:sp>
        <p:nvSpPr>
          <p:cNvPr id="5" name="Titlu 1">
            <a:extLst>
              <a:ext uri="{FF2B5EF4-FFF2-40B4-BE49-F238E27FC236}">
                <a16:creationId xmlns:a16="http://schemas.microsoft.com/office/drawing/2014/main" id="{313ABDAC-1955-48E2-9EF8-28EC35499B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72640" y="398201"/>
            <a:ext cx="8046720" cy="1557338"/>
          </a:xfrm>
        </p:spPr>
        <p:txBody>
          <a:bodyPr rtlCol="0">
            <a:normAutofit/>
          </a:bodyPr>
          <a:lstStyle/>
          <a:p>
            <a:pPr algn="ctr" rtl="0"/>
            <a:r>
              <a:rPr lang="ro-RO" sz="3600" b="1" dirty="0">
                <a:solidFill>
                  <a:schemeClr val="accent5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AGRICULTURĂ ȘI PROCESAREA PRODUSELOR REZULTATE</a:t>
            </a:r>
            <a:endParaRPr lang="ro-RO" sz="54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7" name="Substituent conținut 11">
            <a:extLst>
              <a:ext uri="{FF2B5EF4-FFF2-40B4-BE49-F238E27FC236}">
                <a16:creationId xmlns:a16="http://schemas.microsoft.com/office/drawing/2014/main" id="{93574093-1691-4F54-9B2D-FB6FE899562C}"/>
              </a:ext>
            </a:extLst>
          </p:cNvPr>
          <p:cNvSpPr txBox="1">
            <a:spLocks/>
          </p:cNvSpPr>
          <p:nvPr/>
        </p:nvSpPr>
        <p:spPr>
          <a:xfrm>
            <a:off x="470722" y="2552700"/>
            <a:ext cx="6048068" cy="3467100"/>
          </a:xfrm>
          <a:prstGeom prst="rect">
            <a:avLst/>
          </a:prstGeom>
        </p:spPr>
        <p:txBody>
          <a:bodyPr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ro-RO" sz="2200" b="1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Agricultură, Fitotehnie și Zootehnie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o-RO" sz="2200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A0100 Agricultură, vânătoare și servicii anexe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o-RO" sz="2200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A0120 Cultivarea plantelor din culturi permanente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o-RO" sz="2200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A0130 Cultivarea plantelor pentru înmulțire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o-RO" sz="2200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A0140 Creșterea animalelor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o-RO" sz="2200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A0160 Activități auxiliare agriculturii și activități după recoltare</a:t>
            </a:r>
          </a:p>
          <a:p>
            <a:endParaRPr lang="ro-RO" sz="2200" dirty="0">
              <a:solidFill>
                <a:schemeClr val="accent1">
                  <a:lumMod val="75000"/>
                </a:schemeClr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9" name="Substituent conținut 13">
            <a:extLst>
              <a:ext uri="{FF2B5EF4-FFF2-40B4-BE49-F238E27FC236}">
                <a16:creationId xmlns:a16="http://schemas.microsoft.com/office/drawing/2014/main" id="{3BDB28AD-741E-440E-9219-7D16341D3086}"/>
              </a:ext>
            </a:extLst>
          </p:cNvPr>
          <p:cNvSpPr txBox="1">
            <a:spLocks/>
          </p:cNvSpPr>
          <p:nvPr/>
        </p:nvSpPr>
        <p:spPr>
          <a:xfrm>
            <a:off x="7104421" y="2533650"/>
            <a:ext cx="4834892" cy="3467100"/>
          </a:xfrm>
          <a:prstGeom prst="rect">
            <a:avLst/>
          </a:prstGeom>
        </p:spPr>
        <p:txBody>
          <a:bodyPr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ro-RO" sz="2200" b="1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Producția Alimentară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o-RO" sz="2200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C1000 Industria alimentară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o-RO" sz="2200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C1010 Producția, prelucrarea și conservarea cărnii și a produselor din carne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o-RO" sz="2200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C1070 Fabricarea produselor de brutărie și a produselor făinoase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o-RO" sz="2200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C1100  Fabricarea băuturilor</a:t>
            </a:r>
          </a:p>
          <a:p>
            <a:endParaRPr lang="ro-RO" sz="2200" dirty="0">
              <a:solidFill>
                <a:schemeClr val="accent1">
                  <a:lumMod val="75000"/>
                </a:schemeClr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8A144A8-D073-4264-A8E0-74401AD157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91635" y="316195"/>
            <a:ext cx="1688259" cy="46054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5B28975-BA25-4ECC-A042-27CF533BFCD8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3121" y="260589"/>
            <a:ext cx="1892723" cy="51046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895152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A49B3F4-5061-46FE-9302-913DE2E7AF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71654-96A5-4280-94F3-931C61A9F92C}" type="slidenum">
              <a:rPr lang="en-IN" smtClean="0"/>
              <a:pPr/>
              <a:t>12</a:t>
            </a:fld>
            <a:endParaRPr lang="en-IN" dirty="0"/>
          </a:p>
        </p:txBody>
      </p:sp>
      <p:sp>
        <p:nvSpPr>
          <p:cNvPr id="5" name="Titlu 1">
            <a:extLst>
              <a:ext uri="{FF2B5EF4-FFF2-40B4-BE49-F238E27FC236}">
                <a16:creationId xmlns:a16="http://schemas.microsoft.com/office/drawing/2014/main" id="{313ABDAC-1955-48E2-9EF8-28EC35499B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28964"/>
            <a:ext cx="8046720" cy="1104900"/>
          </a:xfrm>
        </p:spPr>
        <p:txBody>
          <a:bodyPr rtlCol="0">
            <a:normAutofit/>
          </a:bodyPr>
          <a:lstStyle/>
          <a:p>
            <a:pPr algn="ctr" rtl="0"/>
            <a:r>
              <a:rPr lang="ro-RO" sz="3600" b="1" dirty="0">
                <a:solidFill>
                  <a:schemeClr val="accent5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AGRICULTURĂ ȘI PROCESAREA PRODUSELOR REZULTATE</a:t>
            </a:r>
            <a:endParaRPr lang="ro-RO" sz="54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6" name="Substituent text 5">
            <a:extLst>
              <a:ext uri="{FF2B5EF4-FFF2-40B4-BE49-F238E27FC236}">
                <a16:creationId xmlns:a16="http://schemas.microsoft.com/office/drawing/2014/main" id="{ED8AFDF4-00D4-43CE-A0F1-2B23EE5F094A}"/>
              </a:ext>
            </a:extLst>
          </p:cNvPr>
          <p:cNvSpPr txBox="1">
            <a:spLocks/>
          </p:cNvSpPr>
          <p:nvPr/>
        </p:nvSpPr>
        <p:spPr>
          <a:xfrm>
            <a:off x="363937" y="1676400"/>
            <a:ext cx="3166826" cy="4212193"/>
          </a:xfrm>
          <a:prstGeom prst="rect">
            <a:avLst/>
          </a:prstGeom>
          <a:solidFill>
            <a:schemeClr val="accent1">
              <a:lumMod val="75000"/>
            </a:schemeClr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8000" indent="0" algn="ctr">
              <a:buNone/>
            </a:pPr>
            <a:endParaRPr lang="ro-RO" sz="100" b="1" dirty="0">
              <a:solidFill>
                <a:schemeClr val="bg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108000" indent="0" algn="ctr">
              <a:buNone/>
            </a:pPr>
            <a:r>
              <a:rPr lang="ro-RO" sz="2000" b="1" dirty="0">
                <a:solidFill>
                  <a:srgbClr val="FFC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Viziunea domeniului</a:t>
            </a:r>
          </a:p>
          <a:p>
            <a:pPr marL="0" indent="0" algn="ctr">
              <a:buNone/>
            </a:pPr>
            <a:r>
              <a:rPr lang="ro-RO" sz="20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Potențialul agroalimentar al regiunii va fi valorificat inteligent, sustenabil și integrat în economia circulară, implicând </a:t>
            </a:r>
            <a:r>
              <a:rPr lang="ro-RO" sz="2000" b="1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parteneriate</a:t>
            </a:r>
            <a:r>
              <a:rPr lang="ro-RO" sz="20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între mediul de </a:t>
            </a:r>
            <a:r>
              <a:rPr lang="ro-RO" sz="2000" b="1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afaceri</a:t>
            </a:r>
            <a:r>
              <a:rPr lang="ro-RO" sz="20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si de </a:t>
            </a:r>
            <a:r>
              <a:rPr lang="ro-RO" sz="2000" b="1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cercetare</a:t>
            </a:r>
            <a:r>
              <a:rPr lang="ro-RO" sz="20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, aplicând noile </a:t>
            </a:r>
            <a:r>
              <a:rPr lang="ro-RO" sz="2000" b="1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tehnologii</a:t>
            </a:r>
            <a:r>
              <a:rPr lang="ro-RO" sz="20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de </a:t>
            </a:r>
            <a:r>
              <a:rPr lang="ro-RO" sz="2000" b="1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producere</a:t>
            </a:r>
            <a:r>
              <a:rPr lang="ro-RO" sz="20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, </a:t>
            </a:r>
            <a:r>
              <a:rPr lang="ro-RO" sz="2000" b="1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procesare</a:t>
            </a:r>
            <a:r>
              <a:rPr lang="ro-RO" sz="20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și </a:t>
            </a:r>
            <a:r>
              <a:rPr lang="ro-RO" sz="2000" b="1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promovare</a:t>
            </a:r>
            <a:r>
              <a:rPr lang="ro-RO" sz="20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digitală, minimalizând </a:t>
            </a:r>
            <a:r>
              <a:rPr lang="ro-RO" sz="2000" b="1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costurile</a:t>
            </a:r>
            <a:r>
              <a:rPr lang="ro-RO" sz="20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de producere prin utilizarea energiei </a:t>
            </a:r>
            <a:r>
              <a:rPr lang="ro-RO" sz="2000" b="1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regenerabile</a:t>
            </a:r>
            <a:r>
              <a:rPr lang="ro-RO" sz="20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.</a:t>
            </a:r>
          </a:p>
          <a:p>
            <a:pPr algn="ctr"/>
            <a:endParaRPr lang="ro-RO" sz="2200" dirty="0">
              <a:solidFill>
                <a:schemeClr val="bg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endParaRPr lang="ro-RO" sz="2200" dirty="0">
              <a:solidFill>
                <a:schemeClr val="bg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BCD1FDB-4BAB-4098-9B68-A12CFBCB25D3}"/>
              </a:ext>
            </a:extLst>
          </p:cNvPr>
          <p:cNvSpPr/>
          <p:nvPr/>
        </p:nvSpPr>
        <p:spPr>
          <a:xfrm>
            <a:off x="3748121" y="1905059"/>
            <a:ext cx="7910035" cy="32624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o-RO" sz="1600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Sectorul agricol și de prelucrare a produselor agricole a contribuit cu cca 23% la cifra de afaceri regională în 2022. Cu o creștere de 107% a cifrei de afaceri în perioada 2017-2022, regiunea se situează cu 30% peste media națională, indicînd o performanță economică solidă.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o-RO" sz="1600" b="1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Dinamica sectorului agricol </a:t>
            </a:r>
            <a:r>
              <a:rPr lang="ro-RO" sz="1600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din RDC este evidentă prin creșterea cifrei de afaceri, diversificarea producției și prezența unor companii de prestigiu pe piața regională și internațională.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o-RO" sz="1600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RDC dispune de </a:t>
            </a:r>
            <a:r>
              <a:rPr lang="ro-RO" sz="1600" b="1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resurse locale</a:t>
            </a:r>
            <a:r>
              <a:rPr lang="ro-RO" sz="1600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 semnificative, cu o suprafață agricolă semnificativă, rezerve de apă subterană și un potențial considerabil de cercetare în agricultură și zootehnie.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o-RO" sz="1600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Există necesitatea pentru mai multe investiții în cercetare, digitalizare și tehnologii emergente pentru a stimula inovația și tehnologia în sector, în special în întreprinderile mici. </a:t>
            </a:r>
            <a:r>
              <a:rPr lang="ro-RO" sz="1600" b="1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Colaborarea între actorii din RDC</a:t>
            </a:r>
            <a:r>
              <a:rPr lang="ro-RO" sz="1600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, inclusiv întreprinderi, universități naționale, instituții de cercetare și guvern, este semnificativă.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5D59A6F-6435-4522-997F-A7825609A0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91635" y="316195"/>
            <a:ext cx="1688259" cy="46054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C07A8BF-7806-423C-9DCA-AA11F4E98D6C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3121" y="260589"/>
            <a:ext cx="1892723" cy="51046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250015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A49B3F4-5061-46FE-9302-913DE2E7AF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71654-96A5-4280-94F3-931C61A9F92C}" type="slidenum">
              <a:rPr lang="en-IN" smtClean="0"/>
              <a:pPr/>
              <a:t>13</a:t>
            </a:fld>
            <a:endParaRPr lang="en-IN" dirty="0"/>
          </a:p>
        </p:txBody>
      </p:sp>
      <p:sp>
        <p:nvSpPr>
          <p:cNvPr id="5" name="Titlu 1">
            <a:extLst>
              <a:ext uri="{FF2B5EF4-FFF2-40B4-BE49-F238E27FC236}">
                <a16:creationId xmlns:a16="http://schemas.microsoft.com/office/drawing/2014/main" id="{313ABDAC-1955-48E2-9EF8-28EC35499B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72640" y="613038"/>
            <a:ext cx="8046720" cy="1557338"/>
          </a:xfrm>
        </p:spPr>
        <p:txBody>
          <a:bodyPr rtlCol="0">
            <a:normAutofit/>
          </a:bodyPr>
          <a:lstStyle/>
          <a:p>
            <a:pPr algn="ctr"/>
            <a:r>
              <a:rPr lang="ro-RO" sz="3600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INDUSTRIA TEXTILĂ ȘI </a:t>
            </a:r>
            <a:br>
              <a:rPr lang="ro-RO" sz="3600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</a:rPr>
            </a:br>
            <a:r>
              <a:rPr lang="ro-RO" sz="3600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A ARTICOLELOR VESTIMENTARE </a:t>
            </a:r>
            <a:endParaRPr lang="ro-RO" sz="54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7" name="Substituent conținut 11">
            <a:extLst>
              <a:ext uri="{FF2B5EF4-FFF2-40B4-BE49-F238E27FC236}">
                <a16:creationId xmlns:a16="http://schemas.microsoft.com/office/drawing/2014/main" id="{93574093-1691-4F54-9B2D-FB6FE899562C}"/>
              </a:ext>
            </a:extLst>
          </p:cNvPr>
          <p:cNvSpPr txBox="1">
            <a:spLocks/>
          </p:cNvSpPr>
          <p:nvPr/>
        </p:nvSpPr>
        <p:spPr>
          <a:xfrm>
            <a:off x="823451" y="2758809"/>
            <a:ext cx="10545097" cy="3467100"/>
          </a:xfrm>
          <a:prstGeom prst="rect">
            <a:avLst/>
          </a:prstGeom>
        </p:spPr>
        <p:txBody>
          <a:bodyPr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§"/>
            </a:pPr>
            <a:r>
              <a:rPr lang="ro-RO" sz="2200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C1300 Fabricarea produselor textile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o-RO" sz="2200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C1390 Fabricarea altor articole textile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o-RO" sz="2200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C1400 Fabricarea articolelor de îmbrăcăminte	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o-RO" sz="2200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C1430 Fabricarea articolelor de îmbrăcăminte prin tricotare sau croșetare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o-RO" sz="2200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C1520 Fabricarea încălțămintei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8FF3747-A6A2-4C27-B83E-43178B8F34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91635" y="316195"/>
            <a:ext cx="1688259" cy="46054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31E5709-016A-4D14-937D-567C1F64362E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3121" y="260589"/>
            <a:ext cx="1892723" cy="51046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074553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A49B3F4-5061-46FE-9302-913DE2E7AF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71654-96A5-4280-94F3-931C61A9F92C}" type="slidenum">
              <a:rPr lang="en-IN" smtClean="0"/>
              <a:pPr/>
              <a:t>14</a:t>
            </a:fld>
            <a:endParaRPr lang="en-IN" dirty="0"/>
          </a:p>
        </p:txBody>
      </p:sp>
      <p:sp>
        <p:nvSpPr>
          <p:cNvPr id="5" name="Titlu 1">
            <a:extLst>
              <a:ext uri="{FF2B5EF4-FFF2-40B4-BE49-F238E27FC236}">
                <a16:creationId xmlns:a16="http://schemas.microsoft.com/office/drawing/2014/main" id="{313ABDAC-1955-48E2-9EF8-28EC35499B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886" y="225842"/>
            <a:ext cx="8046720" cy="1104900"/>
          </a:xfrm>
        </p:spPr>
        <p:txBody>
          <a:bodyPr rtlCol="0">
            <a:normAutofit/>
          </a:bodyPr>
          <a:lstStyle/>
          <a:p>
            <a:pPr algn="ctr"/>
            <a:r>
              <a:rPr lang="ro-RO" sz="3600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INDUSTRIA TEXTILĂ ȘI </a:t>
            </a:r>
            <a:br>
              <a:rPr lang="ro-RO" sz="3600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</a:rPr>
            </a:br>
            <a:r>
              <a:rPr lang="ro-RO" sz="3600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A ARTICOLELOR VESTIMENTARE </a:t>
            </a:r>
            <a:endParaRPr lang="ro-RO" sz="54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6" name="Substituent text 5">
            <a:extLst>
              <a:ext uri="{FF2B5EF4-FFF2-40B4-BE49-F238E27FC236}">
                <a16:creationId xmlns:a16="http://schemas.microsoft.com/office/drawing/2014/main" id="{ED8AFDF4-00D4-43CE-A0F1-2B23EE5F094A}"/>
              </a:ext>
            </a:extLst>
          </p:cNvPr>
          <p:cNvSpPr txBox="1">
            <a:spLocks/>
          </p:cNvSpPr>
          <p:nvPr/>
        </p:nvSpPr>
        <p:spPr>
          <a:xfrm>
            <a:off x="381000" y="1965960"/>
            <a:ext cx="3143865" cy="3907274"/>
          </a:xfrm>
          <a:prstGeom prst="rect">
            <a:avLst/>
          </a:prstGeom>
          <a:solidFill>
            <a:schemeClr val="accent1">
              <a:lumMod val="75000"/>
            </a:schemeClr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8000" indent="0" algn="ctr">
              <a:buNone/>
            </a:pPr>
            <a:endParaRPr lang="ro-RO" sz="300" b="1" dirty="0">
              <a:solidFill>
                <a:schemeClr val="bg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108000" indent="0" algn="ctr">
              <a:buNone/>
            </a:pPr>
            <a:r>
              <a:rPr lang="ro-RO" sz="1800" b="1" dirty="0">
                <a:solidFill>
                  <a:srgbClr val="FFC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Viziunea domeniului</a:t>
            </a:r>
          </a:p>
          <a:p>
            <a:pPr marL="0" indent="0" algn="ctr">
              <a:buNone/>
            </a:pPr>
            <a:r>
              <a:rPr lang="ro-RO" sz="18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Industria textilă și fabricarea articolelor vestimentare va fi un domeniu sustenabil și durabil, cu accent pe </a:t>
            </a:r>
            <a:r>
              <a:rPr lang="ro-RO" sz="1800" b="1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cercetare</a:t>
            </a:r>
            <a:r>
              <a:rPr lang="ro-RO" sz="18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, </a:t>
            </a:r>
            <a:r>
              <a:rPr lang="ro-RO" sz="1800" b="1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inovare</a:t>
            </a:r>
            <a:r>
              <a:rPr lang="ro-RO" sz="18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, transfer </a:t>
            </a:r>
            <a:r>
              <a:rPr lang="ro-RO" sz="1800" b="1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tehnologic</a:t>
            </a:r>
            <a:r>
              <a:rPr lang="ro-RO" sz="18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și </a:t>
            </a:r>
            <a:r>
              <a:rPr lang="ro-RO" sz="1800" b="1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marketing</a:t>
            </a:r>
            <a:r>
              <a:rPr lang="ro-RO" sz="18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, promovând procese de producție prietenoase cu </a:t>
            </a:r>
            <a:r>
              <a:rPr lang="ro-RO" sz="1800" b="1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mediul</a:t>
            </a:r>
            <a:r>
              <a:rPr lang="ro-RO" sz="18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: reciclare și utilizarea materialelor regenerabile, care vor contribui semnificativ la dezvoltarea economică, crearea de locuri de muncă de calitate și protecția mediului înconjurător.</a:t>
            </a:r>
            <a:endParaRPr lang="ro-RO" sz="2200" dirty="0">
              <a:solidFill>
                <a:schemeClr val="bg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algn="ctr"/>
            <a:endParaRPr lang="ro-RO" sz="2200" dirty="0">
              <a:solidFill>
                <a:schemeClr val="bg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endParaRPr lang="ro-RO" sz="2200" dirty="0">
              <a:solidFill>
                <a:schemeClr val="bg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BCD1FDB-4BAB-4098-9B68-A12CFBCB25D3}"/>
              </a:ext>
            </a:extLst>
          </p:cNvPr>
          <p:cNvSpPr/>
          <p:nvPr/>
        </p:nvSpPr>
        <p:spPr>
          <a:xfrm>
            <a:off x="3691332" y="2042160"/>
            <a:ext cx="7819594" cy="37548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300"/>
              </a:spcAft>
            </a:pPr>
            <a:r>
              <a:rPr lang="ro-RO" sz="1600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Domeniul economic are o pondere de 18% din totalul entităților la nivel național și generează 53% din cifra de afaceri a întregii industrii la nivel de țară. Companiile de renume, care își produc hainele în RM, contribuie semnificativ la </a:t>
            </a:r>
            <a:r>
              <a:rPr lang="ro-RO" sz="1600" b="1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export</a:t>
            </a:r>
            <a:r>
              <a:rPr lang="ro-RO" sz="1600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.</a:t>
            </a:r>
          </a:p>
          <a:p>
            <a:pPr algn="just">
              <a:spcBef>
                <a:spcPts val="600"/>
              </a:spcBef>
              <a:spcAft>
                <a:spcPts val="300"/>
              </a:spcAft>
            </a:pPr>
            <a:r>
              <a:rPr lang="ro-RO" sz="1600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Cu o creștere a cifrei de afaceri de 15% în 2022 față de 2017, sectorul se confruntă cu dificultăți legate de costuri ridicate, dar își menține competitivitatea pe piață. În ciuda unei creșteri a nr. de entități economice, s-a înregistrat o ușoară scădere a nr. de angajați.</a:t>
            </a:r>
          </a:p>
          <a:p>
            <a:pPr algn="just">
              <a:spcBef>
                <a:spcPts val="600"/>
              </a:spcBef>
              <a:spcAft>
                <a:spcPts val="300"/>
              </a:spcAft>
            </a:pPr>
            <a:r>
              <a:rPr lang="ro-RO" sz="1600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Industria depinde în mare măsură de materia primă importată și de comenzile primite de la companiile multinaționale. Forța de muncă </a:t>
            </a:r>
            <a:r>
              <a:rPr lang="ro-RO" sz="1600" b="1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calificată</a:t>
            </a:r>
            <a:r>
              <a:rPr lang="ro-RO" sz="1600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 și </a:t>
            </a:r>
            <a:r>
              <a:rPr lang="ro-RO" sz="1600" b="1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tradiția</a:t>
            </a:r>
            <a:r>
              <a:rPr lang="ro-RO" sz="1600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 domeniului sînt resurse esențiale, iar eforturile de recrutare și instruire a tinerilor la locul de muncă sînt evidente.</a:t>
            </a:r>
          </a:p>
          <a:p>
            <a:pPr algn="just">
              <a:spcBef>
                <a:spcPts val="600"/>
              </a:spcBef>
              <a:spcAft>
                <a:spcPts val="300"/>
              </a:spcAft>
            </a:pPr>
            <a:r>
              <a:rPr lang="ro-RO" sz="1600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Nici o companie din RDC nu este înregistrată ca inovatoare. Activitățile de cercetare și inovare sînt concentrate la UTM. </a:t>
            </a:r>
          </a:p>
          <a:p>
            <a:pPr algn="just">
              <a:spcBef>
                <a:spcPts val="600"/>
              </a:spcBef>
              <a:spcAft>
                <a:spcPts val="300"/>
              </a:spcAft>
            </a:pPr>
            <a:r>
              <a:rPr lang="ro-RO" sz="1600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Colaborarea între Asociația Patronală pentru Industria Ușoară (APIUS) și producătorii locali este evidențiată prin lansarea etichetei umbrelă ”DININIMĂ”. </a:t>
            </a:r>
          </a:p>
        </p:txBody>
      </p:sp>
      <p:pic>
        <p:nvPicPr>
          <p:cNvPr id="7" name="Imagine 865046377">
            <a:extLst>
              <a:ext uri="{FF2B5EF4-FFF2-40B4-BE49-F238E27FC236}">
                <a16:creationId xmlns:a16="http://schemas.microsoft.com/office/drawing/2014/main" id="{197C11B1-6D4F-4970-A623-FC0E11764E6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23" t="11656" r="11168" b="13012"/>
          <a:stretch/>
        </p:blipFill>
        <p:spPr bwMode="auto">
          <a:xfrm>
            <a:off x="147840" y="218608"/>
            <a:ext cx="1157530" cy="11049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A551A01-0FAC-4A67-AF18-73F9B73A55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91635" y="316195"/>
            <a:ext cx="1688259" cy="46054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9715881-1E22-40D6-90AD-44D8D7FB1906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3121" y="260589"/>
            <a:ext cx="1892723" cy="51046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197148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A49B3F4-5061-46FE-9302-913DE2E7AF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71654-96A5-4280-94F3-931C61A9F92C}" type="slidenum">
              <a:rPr lang="en-IN" smtClean="0"/>
              <a:pPr/>
              <a:t>15</a:t>
            </a:fld>
            <a:endParaRPr lang="en-IN" dirty="0"/>
          </a:p>
        </p:txBody>
      </p:sp>
      <p:sp>
        <p:nvSpPr>
          <p:cNvPr id="5" name="Titlu 1">
            <a:extLst>
              <a:ext uri="{FF2B5EF4-FFF2-40B4-BE49-F238E27FC236}">
                <a16:creationId xmlns:a16="http://schemas.microsoft.com/office/drawing/2014/main" id="{313ABDAC-1955-48E2-9EF8-28EC35499B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67787" y="499075"/>
            <a:ext cx="8046720" cy="1557338"/>
          </a:xfrm>
        </p:spPr>
        <p:txBody>
          <a:bodyPr rtlCol="0">
            <a:normAutofit/>
          </a:bodyPr>
          <a:lstStyle/>
          <a:p>
            <a:pPr algn="ctr"/>
            <a:r>
              <a:rPr lang="ro-RO" sz="3600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INDUSTRIA FORESTIERĂ ȘI </a:t>
            </a:r>
            <a:br>
              <a:rPr lang="ro-RO" sz="3600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</a:rPr>
            </a:br>
            <a:r>
              <a:rPr lang="ro-RO" sz="3600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A PRODUSELOR DIN LEMN</a:t>
            </a:r>
            <a:endParaRPr lang="ro-RO" sz="54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7" name="Substituent conținut 11">
            <a:extLst>
              <a:ext uri="{FF2B5EF4-FFF2-40B4-BE49-F238E27FC236}">
                <a16:creationId xmlns:a16="http://schemas.microsoft.com/office/drawing/2014/main" id="{93574093-1691-4F54-9B2D-FB6FE899562C}"/>
              </a:ext>
            </a:extLst>
          </p:cNvPr>
          <p:cNvSpPr txBox="1">
            <a:spLocks/>
          </p:cNvSpPr>
          <p:nvPr/>
        </p:nvSpPr>
        <p:spPr>
          <a:xfrm>
            <a:off x="818599" y="2486627"/>
            <a:ext cx="10839557" cy="3467100"/>
          </a:xfrm>
          <a:prstGeom prst="rect">
            <a:avLst/>
          </a:prstGeom>
        </p:spPr>
        <p:txBody>
          <a:bodyPr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ro-RO" sz="2200" b="1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Silvicultură și exploatare forestieră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ro-RO" sz="2200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A0200 Silvicultură și exploatare forestiera	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ro-RO" sz="2200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A0210 Silvicultura și alte activități forestiere	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o-RO" sz="2200" b="1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Industria produselor din lemn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ro-RO" sz="2200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C1610 Tăierea și rindeluirea lemnului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ro-RO" sz="2200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C1620 Fabricarea produselor din lemn, plută, paie și din alte materiale vegetale împletite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1CBDB76-CDA6-4D45-8E66-DC3C3229F7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91635" y="316195"/>
            <a:ext cx="1688259" cy="46054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94F585A-14A2-4373-9DDD-1E0C33754FDF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3121" y="260589"/>
            <a:ext cx="1892723" cy="51046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246535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A49B3F4-5061-46FE-9302-913DE2E7AF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3696" y="6455739"/>
            <a:ext cx="294460" cy="187367"/>
          </a:xfrm>
        </p:spPr>
        <p:txBody>
          <a:bodyPr/>
          <a:lstStyle/>
          <a:p>
            <a:fld id="{9EC71654-96A5-4280-94F3-931C61A9F92C}" type="slidenum">
              <a:rPr lang="en-IN" smtClean="0"/>
              <a:pPr/>
              <a:t>16</a:t>
            </a:fld>
            <a:endParaRPr lang="en-IN" dirty="0"/>
          </a:p>
        </p:txBody>
      </p:sp>
      <p:sp>
        <p:nvSpPr>
          <p:cNvPr id="5" name="Titlu 1">
            <a:extLst>
              <a:ext uri="{FF2B5EF4-FFF2-40B4-BE49-F238E27FC236}">
                <a16:creationId xmlns:a16="http://schemas.microsoft.com/office/drawing/2014/main" id="{313ABDAC-1955-48E2-9EF8-28EC35499B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542741" y="289252"/>
            <a:ext cx="8046720" cy="1104900"/>
          </a:xfrm>
        </p:spPr>
        <p:txBody>
          <a:bodyPr rtlCol="0">
            <a:normAutofit/>
          </a:bodyPr>
          <a:lstStyle/>
          <a:p>
            <a:pPr algn="ctr"/>
            <a:r>
              <a:rPr lang="ro-RO" sz="3600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INDUSTRIA FORESTIERĂ ȘI </a:t>
            </a:r>
            <a:br>
              <a:rPr lang="ro-RO" sz="3600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</a:rPr>
            </a:br>
            <a:r>
              <a:rPr lang="ro-RO" sz="3600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A PRODUSELOR DIN LEMN</a:t>
            </a:r>
            <a:endParaRPr lang="ro-RO" sz="54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6" name="Substituent text 5">
            <a:extLst>
              <a:ext uri="{FF2B5EF4-FFF2-40B4-BE49-F238E27FC236}">
                <a16:creationId xmlns:a16="http://schemas.microsoft.com/office/drawing/2014/main" id="{ED8AFDF4-00D4-43CE-A0F1-2B23EE5F094A}"/>
              </a:ext>
            </a:extLst>
          </p:cNvPr>
          <p:cNvSpPr txBox="1">
            <a:spLocks/>
          </p:cNvSpPr>
          <p:nvPr/>
        </p:nvSpPr>
        <p:spPr>
          <a:xfrm>
            <a:off x="412955" y="1968777"/>
            <a:ext cx="3229898" cy="3948881"/>
          </a:xfrm>
          <a:prstGeom prst="rect">
            <a:avLst/>
          </a:prstGeom>
          <a:solidFill>
            <a:schemeClr val="accent1">
              <a:lumMod val="75000"/>
            </a:schemeClr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8000" indent="0" algn="ctr">
              <a:buNone/>
            </a:pPr>
            <a:endParaRPr lang="ro-RO" sz="100" b="1" dirty="0">
              <a:solidFill>
                <a:schemeClr val="bg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108000" indent="0" algn="ctr">
              <a:buNone/>
            </a:pPr>
            <a:r>
              <a:rPr lang="ro-RO" sz="1800" b="1" dirty="0">
                <a:solidFill>
                  <a:srgbClr val="FFC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Viziunea domeniului</a:t>
            </a:r>
          </a:p>
          <a:p>
            <a:pPr marL="0" indent="0" algn="ctr">
              <a:buNone/>
            </a:pPr>
            <a:r>
              <a:rPr lang="ro-RO" sz="18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Domeniul industria forestieră și a produselor din lemn își propune să devină un </a:t>
            </a:r>
            <a:r>
              <a:rPr lang="ro-RO" sz="1800" b="1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accelerator</a:t>
            </a:r>
            <a:r>
              <a:rPr lang="ro-RO" sz="18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de dezvoltare durabilă și inovație în RDC, orientat spre </a:t>
            </a:r>
            <a:r>
              <a:rPr lang="ro-RO" sz="1800" b="1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conservarea</a:t>
            </a:r>
            <a:r>
              <a:rPr lang="ro-RO" sz="18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resurselor forestiere și utilizarea responsabilă a materialelor lemnoase, contribuind în mod semnificativ la creșterea economică și la îmbunătățirea calității vieții comunităților din regiune, fără a compromite echilibrul ecologic</a:t>
            </a:r>
            <a:r>
              <a:rPr lang="ro-RO" sz="20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.</a:t>
            </a:r>
            <a:endParaRPr lang="ro-RO" sz="2200" dirty="0">
              <a:solidFill>
                <a:schemeClr val="bg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algn="ctr"/>
            <a:endParaRPr lang="ro-RO" sz="2200" dirty="0">
              <a:solidFill>
                <a:schemeClr val="bg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endParaRPr lang="ro-RO" sz="2200" dirty="0">
              <a:solidFill>
                <a:schemeClr val="bg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BCD1FDB-4BAB-4098-9B68-A12CFBCB25D3}"/>
              </a:ext>
            </a:extLst>
          </p:cNvPr>
          <p:cNvSpPr/>
          <p:nvPr/>
        </p:nvSpPr>
        <p:spPr>
          <a:xfrm>
            <a:off x="3778045" y="2142725"/>
            <a:ext cx="7661851" cy="3600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</a:pPr>
            <a:r>
              <a:rPr lang="ro-RO" sz="1600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Sectorul contribuie cu 35% la totalul companiilor la nivel național, generînd 38% din cifra de afaceri a întregii activități. Această contribuție semnificativă indică un rol esențial în economia țării.</a:t>
            </a:r>
          </a:p>
          <a:p>
            <a:pPr algn="just">
              <a:spcBef>
                <a:spcPts val="600"/>
              </a:spcBef>
            </a:pPr>
            <a:r>
              <a:rPr lang="ro-RO" sz="1600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Cifra de afaceri în sector a crescut cu 68% în 2022 față de 2017, iar nr. de entități a înregistrat o creștere de 35%. Domeniile precum fabricarea produselor din lemn au înregistrat creșteri constante, indicând o dinamică pozitivă.</a:t>
            </a:r>
          </a:p>
          <a:p>
            <a:pPr algn="just">
              <a:spcBef>
                <a:spcPts val="600"/>
              </a:spcBef>
            </a:pPr>
            <a:r>
              <a:rPr lang="ro-RO" sz="1600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Fondul forestier din RDC constituie 53% din fondul forestier național și cca 21% din suprafața RDC. </a:t>
            </a:r>
          </a:p>
          <a:p>
            <a:pPr algn="just">
              <a:spcBef>
                <a:spcPts val="600"/>
              </a:spcBef>
            </a:pPr>
            <a:r>
              <a:rPr lang="ro-RO" sz="1600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O companie din cele 140 active a fost înregistrată ca inovatoare. Totuși, colaborarea cu instituții de învățământ și angajamentul în cercetare indică preocupări pentru dezvoltare și adoptare a tehnologiilor emergente.</a:t>
            </a:r>
          </a:p>
          <a:p>
            <a:pPr algn="just">
              <a:spcBef>
                <a:spcPts val="600"/>
              </a:spcBef>
            </a:pPr>
            <a:r>
              <a:rPr lang="ro-RO" sz="1600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Colaborarea dintre entitățile din sector, instituții academice și organizații guvernamentale este vizibilă, cu accent pe cercetare și inovație.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662AB0C-63D5-4DD2-A789-E207736E4D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91635" y="316195"/>
            <a:ext cx="1688259" cy="46054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95042ED-4BDF-4800-A774-2DC217FAF28C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3121" y="260589"/>
            <a:ext cx="1892723" cy="51046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128830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A49B3F4-5061-46FE-9302-913DE2E7AF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71654-96A5-4280-94F3-931C61A9F92C}" type="slidenum">
              <a:rPr lang="en-IN" smtClean="0"/>
              <a:pPr/>
              <a:t>17</a:t>
            </a:fld>
            <a:endParaRPr lang="en-IN" dirty="0"/>
          </a:p>
        </p:txBody>
      </p:sp>
      <p:sp>
        <p:nvSpPr>
          <p:cNvPr id="5" name="Titlu 1">
            <a:extLst>
              <a:ext uri="{FF2B5EF4-FFF2-40B4-BE49-F238E27FC236}">
                <a16:creationId xmlns:a16="http://schemas.microsoft.com/office/drawing/2014/main" id="{313ABDAC-1955-48E2-9EF8-28EC35499B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447067"/>
            <a:ext cx="8046720" cy="1218125"/>
          </a:xfrm>
        </p:spPr>
        <p:txBody>
          <a:bodyPr rtlCol="0">
            <a:normAutofit/>
          </a:bodyPr>
          <a:lstStyle/>
          <a:p>
            <a:pPr algn="ctr"/>
            <a:r>
              <a:rPr lang="ro-RO" sz="3600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INDUSTRIA FARMACEUTICĂ </a:t>
            </a:r>
            <a:endParaRPr lang="ro-RO" sz="54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7" name="Substituent conținut 11">
            <a:extLst>
              <a:ext uri="{FF2B5EF4-FFF2-40B4-BE49-F238E27FC236}">
                <a16:creationId xmlns:a16="http://schemas.microsoft.com/office/drawing/2014/main" id="{93574093-1691-4F54-9B2D-FB6FE899562C}"/>
              </a:ext>
            </a:extLst>
          </p:cNvPr>
          <p:cNvSpPr txBox="1">
            <a:spLocks/>
          </p:cNvSpPr>
          <p:nvPr/>
        </p:nvSpPr>
        <p:spPr>
          <a:xfrm>
            <a:off x="1639043" y="783998"/>
            <a:ext cx="10545097" cy="3467100"/>
          </a:xfrm>
          <a:prstGeom prst="rect">
            <a:avLst/>
          </a:prstGeom>
        </p:spPr>
        <p:txBody>
          <a:bodyPr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ro-RO" sz="1800" i="1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C2110  Fabricarea produselor farmaceutice de bază; 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ro-RO" sz="1800" i="1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C2120  Fabricarea preparatelor farmaceutice.</a:t>
            </a:r>
          </a:p>
        </p:txBody>
      </p:sp>
      <p:sp>
        <p:nvSpPr>
          <p:cNvPr id="6" name="Substituent text 5">
            <a:extLst>
              <a:ext uri="{FF2B5EF4-FFF2-40B4-BE49-F238E27FC236}">
                <a16:creationId xmlns:a16="http://schemas.microsoft.com/office/drawing/2014/main" id="{5308A065-27B8-44BF-856E-55B0697995B8}"/>
              </a:ext>
            </a:extLst>
          </p:cNvPr>
          <p:cNvSpPr txBox="1">
            <a:spLocks/>
          </p:cNvSpPr>
          <p:nvPr/>
        </p:nvSpPr>
        <p:spPr>
          <a:xfrm>
            <a:off x="398207" y="1768229"/>
            <a:ext cx="3406878" cy="4147289"/>
          </a:xfrm>
          <a:prstGeom prst="rect">
            <a:avLst/>
          </a:prstGeom>
          <a:solidFill>
            <a:schemeClr val="accent1">
              <a:lumMod val="75000"/>
            </a:schemeClr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8000" indent="0" algn="ctr">
              <a:buNone/>
            </a:pPr>
            <a:endParaRPr lang="ro-RO" sz="200" b="1" dirty="0">
              <a:solidFill>
                <a:srgbClr val="FFC000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108000" indent="0" algn="ctr">
              <a:buNone/>
            </a:pPr>
            <a:r>
              <a:rPr lang="ro-RO" sz="1800" b="1" dirty="0">
                <a:solidFill>
                  <a:srgbClr val="FFC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Viziunea domeniului</a:t>
            </a:r>
          </a:p>
          <a:p>
            <a:pPr marL="0" indent="0" algn="ctr">
              <a:buNone/>
            </a:pPr>
            <a:r>
              <a:rPr lang="ro-RO" sz="18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Industria farmaceutică din RDC va fi un domeniu sustenabil și durabil, cu o </a:t>
            </a:r>
            <a:r>
              <a:rPr lang="ro-RO" sz="1800" b="1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infrastructură</a:t>
            </a:r>
            <a:r>
              <a:rPr lang="ro-RO" sz="18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farmaceutică dezvoltată, cu implicarea mediului academic, instituțiile de cercetare și mediul de afaceri pentru a asigura ecosistemul </a:t>
            </a:r>
            <a:r>
              <a:rPr lang="ro-RO" sz="1800" b="1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inovării</a:t>
            </a:r>
            <a:r>
              <a:rPr lang="ro-RO" sz="18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și transferului </a:t>
            </a:r>
            <a:r>
              <a:rPr lang="ro-RO" sz="1800" b="1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tehnologic</a:t>
            </a:r>
            <a:r>
              <a:rPr lang="ro-RO" sz="18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în fabricarea produselor farmaceutice din materie primă </a:t>
            </a:r>
            <a:r>
              <a:rPr lang="ro-RO" sz="1800" b="1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autohtonă</a:t>
            </a:r>
            <a:r>
              <a:rPr lang="ro-RO" sz="18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inclusiv certificate BIO, conforme cu standardele internaționale, competitive pe piața locală și externă.</a:t>
            </a:r>
            <a:endParaRPr lang="ro-RO" sz="2200" dirty="0">
              <a:solidFill>
                <a:schemeClr val="bg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endParaRPr lang="ro-RO" sz="2200" dirty="0">
              <a:solidFill>
                <a:schemeClr val="bg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660D43A-8C8E-4EB4-92F0-BCE85F8A5A6B}"/>
              </a:ext>
            </a:extLst>
          </p:cNvPr>
          <p:cNvSpPr/>
          <p:nvPr/>
        </p:nvSpPr>
        <p:spPr>
          <a:xfrm>
            <a:off x="3947605" y="1807587"/>
            <a:ext cx="7416091" cy="40010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300"/>
              </a:spcAft>
            </a:pPr>
            <a:r>
              <a:rPr lang="ro-RO" sz="1600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Regiunea găzduiește 28% din întreprinderile farmaceutice, contribuind cu 47% la cifra de afaceri națională a industriei farmaceutice. </a:t>
            </a:r>
          </a:p>
          <a:p>
            <a:pPr algn="just">
              <a:spcBef>
                <a:spcPts val="600"/>
              </a:spcBef>
              <a:spcAft>
                <a:spcPts val="300"/>
              </a:spcAft>
            </a:pPr>
            <a:r>
              <a:rPr lang="ro-RO" sz="1600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Sectorul farmaceutic în RDC înregistrează o creștere medie anuală de 4,3% între 2017 și 2022, reflectând o </a:t>
            </a:r>
            <a:r>
              <a:rPr lang="ro-RO" sz="1600" b="1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dinamică</a:t>
            </a:r>
            <a:r>
              <a:rPr lang="ro-RO" sz="1600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 solidă. Companii precum FARMAPRIM aduc diversitate în produse și piață prin distribuția lor extinsă în țări din regiunea Europei și Asia.</a:t>
            </a:r>
          </a:p>
          <a:p>
            <a:pPr algn="just">
              <a:spcBef>
                <a:spcPts val="600"/>
              </a:spcBef>
              <a:spcAft>
                <a:spcPts val="300"/>
              </a:spcAft>
            </a:pPr>
            <a:r>
              <a:rPr lang="ro-RO" sz="1600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RDC dispune de existența unei game variate de plante medicinale și aromatice, dar valorificarea lor este sub-valorificată. Cu toate acestea, 17 companii din cele 26 active în sector produc </a:t>
            </a:r>
            <a:r>
              <a:rPr lang="ro-RO" sz="1600" b="1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fitopreparate</a:t>
            </a:r>
            <a:r>
              <a:rPr lang="ro-RO" sz="1600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, indicînd o utilizare parțială a resurselor </a:t>
            </a:r>
            <a:r>
              <a:rPr lang="ro-RO" sz="1600" b="1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locale</a:t>
            </a:r>
            <a:r>
              <a:rPr lang="ro-RO" sz="1600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.</a:t>
            </a:r>
          </a:p>
          <a:p>
            <a:pPr algn="just">
              <a:spcBef>
                <a:spcPts val="600"/>
              </a:spcBef>
              <a:spcAft>
                <a:spcPts val="300"/>
              </a:spcAft>
            </a:pPr>
            <a:r>
              <a:rPr lang="ro-RO" sz="1600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Investițiile în cercetare și dezvoltare în industria farmaceutică în RM sînt limitate. Cu toate acestea, eforturile de cercetare și transferul de tehnologie realizate de instituții academice, precum </a:t>
            </a:r>
            <a:r>
              <a:rPr lang="ro-RO" sz="1600" b="1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Catedra de Chimie farmaceutică și tehnologică din cadrul USMF</a:t>
            </a:r>
            <a:r>
              <a:rPr lang="ro-RO" sz="1600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, oferă premise pentru inovare.</a:t>
            </a:r>
          </a:p>
          <a:p>
            <a:pPr algn="just">
              <a:spcBef>
                <a:spcPts val="600"/>
              </a:spcBef>
              <a:spcAft>
                <a:spcPts val="300"/>
              </a:spcAft>
            </a:pPr>
            <a:r>
              <a:rPr lang="ro-RO" sz="1600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Colaborarea cu instituții internaționale și parteneri străini deschide oportunități pentru dezvoltare, dar există potențial de extindere a acestor parteneriate.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FE76475-C3D8-4836-B3D2-110EEF057D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91635" y="316195"/>
            <a:ext cx="1688259" cy="46054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B12CEC5-E56C-4500-8883-2C402CDD024D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3121" y="260589"/>
            <a:ext cx="1892723" cy="51046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9743405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A49B3F4-5061-46FE-9302-913DE2E7AF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71654-96A5-4280-94F3-931C61A9F92C}" type="slidenum">
              <a:rPr lang="en-IN" smtClean="0"/>
              <a:pPr/>
              <a:t>18</a:t>
            </a:fld>
            <a:endParaRPr lang="en-IN" dirty="0"/>
          </a:p>
        </p:txBody>
      </p:sp>
      <p:sp>
        <p:nvSpPr>
          <p:cNvPr id="5" name="Titlu 1">
            <a:extLst>
              <a:ext uri="{FF2B5EF4-FFF2-40B4-BE49-F238E27FC236}">
                <a16:creationId xmlns:a16="http://schemas.microsoft.com/office/drawing/2014/main" id="{313ABDAC-1955-48E2-9EF8-28EC35499B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23599" y="72511"/>
            <a:ext cx="8046720" cy="1104900"/>
          </a:xfrm>
        </p:spPr>
        <p:txBody>
          <a:bodyPr rtlCol="0">
            <a:normAutofit/>
          </a:bodyPr>
          <a:lstStyle/>
          <a:p>
            <a:pPr algn="ctr"/>
            <a:r>
              <a:rPr lang="ro-RO" sz="3600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INDUSTRIA EXTRACTIVĂ ȘI A MATERIALELOR DE CONSTRUCȚIE</a:t>
            </a:r>
            <a:endParaRPr lang="ro-RO" sz="54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6" name="Substituent text 5">
            <a:extLst>
              <a:ext uri="{FF2B5EF4-FFF2-40B4-BE49-F238E27FC236}">
                <a16:creationId xmlns:a16="http://schemas.microsoft.com/office/drawing/2014/main" id="{ED8AFDF4-00D4-43CE-A0F1-2B23EE5F094A}"/>
              </a:ext>
            </a:extLst>
          </p:cNvPr>
          <p:cNvSpPr txBox="1">
            <a:spLocks/>
          </p:cNvSpPr>
          <p:nvPr/>
        </p:nvSpPr>
        <p:spPr>
          <a:xfrm>
            <a:off x="409466" y="2483035"/>
            <a:ext cx="3299563" cy="3693319"/>
          </a:xfrm>
          <a:prstGeom prst="rect">
            <a:avLst/>
          </a:prstGeom>
          <a:solidFill>
            <a:schemeClr val="accent1">
              <a:lumMod val="75000"/>
            </a:schemeClr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8000" indent="0" algn="ctr">
              <a:buNone/>
            </a:pPr>
            <a:endParaRPr lang="ro-RO" sz="200" b="1" dirty="0">
              <a:solidFill>
                <a:schemeClr val="bg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108000" indent="0" algn="ctr">
              <a:buNone/>
            </a:pPr>
            <a:r>
              <a:rPr lang="ro-RO" sz="1800" b="1" dirty="0">
                <a:solidFill>
                  <a:srgbClr val="FFC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Viziunea domeniului</a:t>
            </a:r>
          </a:p>
          <a:p>
            <a:pPr marL="0" indent="0" algn="ctr">
              <a:buNone/>
            </a:pPr>
            <a:r>
              <a:rPr lang="ro-RO" sz="18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Sectorul Industria extractivă și a materialelor de construcție trebuie să fie un sector dinamic, durabil și sustenabil, care să susțină activ dezvoltarea economică a regiunii, implicând cooperarea, cercetarea, inovarea și transferul tehnologic în procesul de extragere și prelucrare a materiilor prime, ținând cont de măsurile de protecție a mediului înconjurător.</a:t>
            </a:r>
          </a:p>
          <a:p>
            <a:endParaRPr lang="ro-RO" sz="2200" dirty="0">
              <a:solidFill>
                <a:schemeClr val="bg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BCD1FDB-4BAB-4098-9B68-A12CFBCB25D3}"/>
              </a:ext>
            </a:extLst>
          </p:cNvPr>
          <p:cNvSpPr/>
          <p:nvPr/>
        </p:nvSpPr>
        <p:spPr>
          <a:xfrm>
            <a:off x="3848695" y="2422761"/>
            <a:ext cx="8031199" cy="37548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300"/>
              </a:spcAft>
            </a:pPr>
            <a:r>
              <a:rPr lang="ro-RO" sz="1600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Industria reprezintă 35.6% din totalul companiilor active în RDC, contribuind cu 31% la cifra de afaceri a întregii activități. S.A. LAFARGE CIMENT (MOLDOVA) se evidențiază ca lider de piață, având o contribuție semnificativă.</a:t>
            </a:r>
          </a:p>
          <a:p>
            <a:pPr algn="just">
              <a:spcBef>
                <a:spcPts val="600"/>
              </a:spcBef>
              <a:spcAft>
                <a:spcPts val="300"/>
              </a:spcAft>
            </a:pPr>
            <a:r>
              <a:rPr lang="ro-RO" sz="1600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În perioada 2017-2022, industria a înregistrat o creștere medie a volumului de vînzări de aproximativ 42%. Studiul Expert Grup indică creșteri semnificative în extracții, dar și vulnerabilități în gestionarea eficientă guvernamentală.</a:t>
            </a:r>
          </a:p>
          <a:p>
            <a:pPr algn="just">
              <a:spcBef>
                <a:spcPts val="600"/>
              </a:spcBef>
              <a:spcAft>
                <a:spcPts val="300"/>
              </a:spcAft>
            </a:pPr>
            <a:r>
              <a:rPr lang="ro-RO" sz="1600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RDC concentrează o parte semnificativă a zăcămintelor minerale, incluzând nisip, argilă, piatră, calcar și altele. Totuși, stagnarea dezvoltării se datorează ineficienței gestionării la nivel guvernamental.</a:t>
            </a:r>
          </a:p>
          <a:p>
            <a:pPr algn="just">
              <a:spcBef>
                <a:spcPts val="600"/>
              </a:spcBef>
              <a:spcAft>
                <a:spcPts val="300"/>
              </a:spcAft>
            </a:pPr>
            <a:r>
              <a:rPr lang="ro-RO" sz="1600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2 din cele 125 de companii au fost înregistrate ca inovatoare. Lipsa de personal calificat și necalificat în sector indică absența unor programe de formare specializată.</a:t>
            </a:r>
          </a:p>
          <a:p>
            <a:pPr algn="just">
              <a:spcBef>
                <a:spcPts val="600"/>
              </a:spcBef>
              <a:spcAft>
                <a:spcPts val="300"/>
              </a:spcAft>
            </a:pPr>
            <a:r>
              <a:rPr lang="ro-RO" sz="1600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Colaborarea dintre universități, instituții de cercetare și sectorul privat există, dar sînt neclarități și incertitudini în politica națională și procedurile de atribuire a sectoarelor de subsol.</a:t>
            </a:r>
          </a:p>
        </p:txBody>
      </p:sp>
      <p:sp>
        <p:nvSpPr>
          <p:cNvPr id="7" name="Substituent conținut 11">
            <a:extLst>
              <a:ext uri="{FF2B5EF4-FFF2-40B4-BE49-F238E27FC236}">
                <a16:creationId xmlns:a16="http://schemas.microsoft.com/office/drawing/2014/main" id="{2E372AF3-DB29-49E5-8C0A-A0AE25289640}"/>
              </a:ext>
            </a:extLst>
          </p:cNvPr>
          <p:cNvSpPr txBox="1">
            <a:spLocks/>
          </p:cNvSpPr>
          <p:nvPr/>
        </p:nvSpPr>
        <p:spPr>
          <a:xfrm>
            <a:off x="1237437" y="1255023"/>
            <a:ext cx="10545097" cy="3467100"/>
          </a:xfrm>
          <a:prstGeom prst="rect">
            <a:avLst/>
          </a:prstGeom>
        </p:spPr>
        <p:txBody>
          <a:bodyPr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ro-RO" sz="1800" i="1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B0810 Extracția pietrei, nisipului și argilei</a:t>
            </a:r>
          </a:p>
          <a:p>
            <a:pPr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ro-RO" sz="1800" i="1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C2300 Fabricarea altor produse din minerale nemetalice</a:t>
            </a:r>
          </a:p>
          <a:p>
            <a:pPr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ro-RO" sz="1800" i="1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C2350 Fabricarea cimentului, varului și ipsosului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B637BBD-C219-43D1-BF87-6D092A8051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91635" y="316195"/>
            <a:ext cx="1688259" cy="46054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7FCDDBF-1B0F-4848-9014-49784F80EE43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3121" y="260589"/>
            <a:ext cx="1892723" cy="51046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6854285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A49B3F4-5061-46FE-9302-913DE2E7AF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71654-96A5-4280-94F3-931C61A9F92C}" type="slidenum">
              <a:rPr lang="en-IN" smtClean="0"/>
              <a:pPr/>
              <a:t>19</a:t>
            </a:fld>
            <a:endParaRPr lang="en-IN" dirty="0"/>
          </a:p>
        </p:txBody>
      </p:sp>
      <p:sp>
        <p:nvSpPr>
          <p:cNvPr id="5" name="Titlu 1">
            <a:extLst>
              <a:ext uri="{FF2B5EF4-FFF2-40B4-BE49-F238E27FC236}">
                <a16:creationId xmlns:a16="http://schemas.microsoft.com/office/drawing/2014/main" id="{313ABDAC-1955-48E2-9EF8-28EC35499B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6712" y="218608"/>
            <a:ext cx="7221780" cy="1104900"/>
          </a:xfrm>
        </p:spPr>
        <p:txBody>
          <a:bodyPr rtlCol="0">
            <a:normAutofit/>
          </a:bodyPr>
          <a:lstStyle/>
          <a:p>
            <a:pPr algn="ctr"/>
            <a:r>
              <a:rPr lang="ro-RO" dirty="0">
                <a:solidFill>
                  <a:schemeClr val="accent1">
                    <a:lumMod val="75000"/>
                  </a:schemeClr>
                </a:solidFill>
                <a:latin typeface="+mn-lt"/>
                <a:ea typeface="Calibri" panose="020F0502020204030204" pitchFamily="34" charset="0"/>
                <a:cs typeface="Calibri Light" panose="020F0302020204030204" pitchFamily="34" charset="0"/>
              </a:rPr>
              <a:t>IDEI DE direcții strategice </a:t>
            </a:r>
            <a:br>
              <a:rPr lang="ro-RO" dirty="0">
                <a:solidFill>
                  <a:schemeClr val="accent1">
                    <a:lumMod val="75000"/>
                  </a:schemeClr>
                </a:solidFill>
                <a:latin typeface="+mn-lt"/>
                <a:ea typeface="Calibri" panose="020F0502020204030204" pitchFamily="34" charset="0"/>
                <a:cs typeface="Calibri Light" panose="020F0302020204030204" pitchFamily="34" charset="0"/>
              </a:rPr>
            </a:br>
            <a:r>
              <a:rPr lang="ro-RO" dirty="0">
                <a:solidFill>
                  <a:schemeClr val="accent1">
                    <a:lumMod val="75000"/>
                  </a:schemeClr>
                </a:solidFill>
                <a:latin typeface="+mn-lt"/>
                <a:ea typeface="Calibri" panose="020F0502020204030204" pitchFamily="34" charset="0"/>
                <a:cs typeface="Calibri Light" panose="020F0302020204030204" pitchFamily="34" charset="0"/>
              </a:rPr>
              <a:t>de dezvoltare economică A RDC</a:t>
            </a:r>
            <a:endParaRPr lang="ro-RO" sz="4800" dirty="0">
              <a:solidFill>
                <a:schemeClr val="accent5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BCD1FDB-4BAB-4098-9B68-A12CFBCB25D3}"/>
              </a:ext>
            </a:extLst>
          </p:cNvPr>
          <p:cNvSpPr/>
          <p:nvPr/>
        </p:nvSpPr>
        <p:spPr>
          <a:xfrm>
            <a:off x="830160" y="1814691"/>
            <a:ext cx="10111498" cy="38625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spcBef>
                <a:spcPts val="60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ro-RO" sz="2000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Investiții în inovație și tehnologie în sectorul </a:t>
            </a:r>
            <a:r>
              <a:rPr lang="ro-RO" sz="2000" b="1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agricol</a:t>
            </a:r>
            <a:r>
              <a:rPr lang="ro-RO" sz="2000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, pentru a crește valoarea adăugată a producției agricole și pentru a face agricultura din regiunea mai competitivă pe piața internă și internațională.</a:t>
            </a:r>
          </a:p>
          <a:p>
            <a:pPr marL="285750" indent="-285750" algn="just">
              <a:spcBef>
                <a:spcPts val="60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ro-RO" sz="2000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Colaborare între industrie și instituții educaționale pentru a îmbunătăți calitatea forței de muncă în sectorul </a:t>
            </a:r>
            <a:r>
              <a:rPr lang="ro-RO" sz="2000" b="1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textil</a:t>
            </a:r>
            <a:r>
              <a:rPr lang="ro-RO" sz="2000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 și al articolelor vestimentare, pentru a face sectorul mai competitiv și pentru a asigura viabilitatea pe termen lung.</a:t>
            </a:r>
          </a:p>
          <a:p>
            <a:pPr marL="285750" indent="-285750" algn="just">
              <a:spcBef>
                <a:spcPts val="60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ro-RO" sz="2000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Promovarea inovației în sectorul </a:t>
            </a:r>
            <a:r>
              <a:rPr lang="ro-RO" sz="2000" b="1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forestier</a:t>
            </a:r>
            <a:r>
              <a:rPr lang="ro-RO" sz="2000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 și al produselor din </a:t>
            </a:r>
            <a:r>
              <a:rPr lang="ro-RO" sz="2000" b="1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lemn</a:t>
            </a:r>
            <a:r>
              <a:rPr lang="ro-RO" sz="2000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, pentru a crește valoarea adăugată a producției și pentru a face sectorul mai durabil.</a:t>
            </a:r>
          </a:p>
          <a:p>
            <a:pPr marL="285750" indent="-285750" algn="just">
              <a:spcBef>
                <a:spcPts val="60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ro-RO" sz="2000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Îmbunătățirea eficienței guvernamentale și stimularea investițiilor private în sectorul </a:t>
            </a:r>
            <a:r>
              <a:rPr lang="ro-RO" sz="2000" b="1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materialelor de construcții</a:t>
            </a:r>
            <a:r>
              <a:rPr lang="ro-RO" sz="2000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, pentru a depăși stagnarea dezvoltării sectorului.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B637BBD-C219-43D1-BF87-6D092A8051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91635" y="316195"/>
            <a:ext cx="1688259" cy="46054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7FCDDBF-1B0F-4848-9014-49784F80EE43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3121" y="260589"/>
            <a:ext cx="1892723" cy="51046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4371371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A49B3F4-5061-46FE-9302-913DE2E7AF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71654-96A5-4280-94F3-931C61A9F92C}" type="slidenum">
              <a:rPr lang="en-IN" smtClean="0"/>
              <a:pPr/>
              <a:t>20</a:t>
            </a:fld>
            <a:endParaRPr lang="en-IN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B637BBD-C219-43D1-BF87-6D092A8051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91635" y="316195"/>
            <a:ext cx="1688259" cy="46054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7FCDDBF-1B0F-4848-9014-49784F80EE43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3121" y="260589"/>
            <a:ext cx="1892723" cy="5104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DC02DE3-A7C0-48EC-8739-47C230BE51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3012" y="1105133"/>
            <a:ext cx="10796304" cy="5200417"/>
          </a:xfrm>
          <a:prstGeom prst="rect">
            <a:avLst/>
          </a:prstGeom>
        </p:spPr>
      </p:pic>
      <p:sp>
        <p:nvSpPr>
          <p:cNvPr id="13" name="Titlu 1">
            <a:extLst>
              <a:ext uri="{FF2B5EF4-FFF2-40B4-BE49-F238E27FC236}">
                <a16:creationId xmlns:a16="http://schemas.microsoft.com/office/drawing/2014/main" id="{C486B0CA-C91A-4940-AE40-E1706BB1BC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520" y="-246141"/>
            <a:ext cx="8046720" cy="1104900"/>
          </a:xfrm>
        </p:spPr>
        <p:txBody>
          <a:bodyPr rtlCol="0">
            <a:normAutofit/>
          </a:bodyPr>
          <a:lstStyle/>
          <a:p>
            <a:pPr algn="ctr"/>
            <a:r>
              <a:rPr lang="ro-RO" sz="3600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Studiul </a:t>
            </a:r>
            <a:r>
              <a:rPr lang="ro-RO" sz="3600" b="0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(versiunea electronică)</a:t>
            </a:r>
            <a:endParaRPr lang="ro-RO" sz="5400" b="0" dirty="0">
              <a:solidFill>
                <a:schemeClr val="accent5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71462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>
            <a:extLst>
              <a:ext uri="{FF2B5EF4-FFF2-40B4-BE49-F238E27FC236}">
                <a16:creationId xmlns:a16="http://schemas.microsoft.com/office/drawing/2014/main" id="{E3C40962-BA6A-43E4-97BA-511A9B90CF4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o-MD" b="1" dirty="0"/>
              <a:t>www.adrcentru.md</a:t>
            </a:r>
            <a:endParaRPr lang="en-IN" b="1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1FDFFBF-E125-47CF-AAE0-ACC45013CE3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ro-MD" b="1" dirty="0"/>
              <a:t>facebook.com/adrcentru</a:t>
            </a:r>
          </a:p>
          <a:p>
            <a:endParaRPr lang="en-US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95D612B9-68B9-4C9F-98FE-CEE07DB1F0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9778" y="3025540"/>
            <a:ext cx="5011410" cy="921807"/>
          </a:xfrm>
        </p:spPr>
        <p:txBody>
          <a:bodyPr/>
          <a:lstStyle/>
          <a:p>
            <a:r>
              <a:rPr lang="ro-MD" sz="4400" cap="none" dirty="0"/>
              <a:t>Mulțumim pentru </a:t>
            </a:r>
            <a:r>
              <a:rPr lang="ro-MD" sz="4400" cap="none" dirty="0">
                <a:solidFill>
                  <a:srgbClr val="FFC000"/>
                </a:solidFill>
              </a:rPr>
              <a:t>atenție</a:t>
            </a:r>
            <a:r>
              <a:rPr lang="ro-MD" sz="4400" cap="none" dirty="0"/>
              <a:t>.</a:t>
            </a:r>
            <a:endParaRPr lang="en-US" sz="4400" cap="none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AE92C626-12B4-43A2-91BC-06B55B73C9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6643" y="1723421"/>
            <a:ext cx="2681404" cy="276127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A64EB4CB-5D01-4FAE-8AE4-F340112EE9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88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571380" y="4416488"/>
            <a:ext cx="395479" cy="395479"/>
          </a:xfrm>
          <a:prstGeom prst="rect">
            <a:avLst/>
          </a:prstGeom>
        </p:spPr>
      </p:pic>
      <p:pic>
        <p:nvPicPr>
          <p:cNvPr id="8194" name="Picture 2" descr="Molly Johnson | Instagram, Facebook | Linktree">
            <a:extLst>
              <a:ext uri="{FF2B5EF4-FFF2-40B4-BE49-F238E27FC236}">
                <a16:creationId xmlns:a16="http://schemas.microsoft.com/office/drawing/2014/main" id="{DDCB429B-B104-4B43-8724-63BF912DFC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1379" y="4980238"/>
            <a:ext cx="395479" cy="3954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47795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ontoso v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C567A"/>
      </a:accent1>
      <a:accent2>
        <a:srgbClr val="0072C7"/>
      </a:accent2>
      <a:accent3>
        <a:srgbClr val="0D1D51"/>
      </a:accent3>
      <a:accent4>
        <a:srgbClr val="666666"/>
      </a:accent4>
      <a:accent5>
        <a:srgbClr val="3C76A6"/>
      </a:accent5>
      <a:accent6>
        <a:srgbClr val="1E44BC"/>
      </a:accent6>
      <a:hlink>
        <a:srgbClr val="0563C1"/>
      </a:hlink>
      <a:folHlink>
        <a:srgbClr val="954F72"/>
      </a:folHlink>
    </a:clrScheme>
    <a:fontScheme name="Contoso v1">
      <a:majorFont>
        <a:latin typeface="Corbel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ontoso BG Presentation Template - v4" id="{D2E7B854-57A4-4C49-92B6-079BF15553DA}" vid="{DDFBD5F9-7DC6-43CD-820E-691F3CC0D99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4E58488C4305C4AADBCAC934C6DA5FA" ma:contentTypeVersion="10" ma:contentTypeDescription="Create a new document." ma:contentTypeScope="" ma:versionID="ba866c97c444a823a1b4c7099d81bfce">
  <xsd:schema xmlns:xsd="http://www.w3.org/2001/XMLSchema" xmlns:xs="http://www.w3.org/2001/XMLSchema" xmlns:p="http://schemas.microsoft.com/office/2006/metadata/properties" xmlns:ns2="a4a171f7-7c1b-417f-863d-356437942985" xmlns:ns3="28f040e9-7871-4f18-addb-b1dd6301a3da" targetNamespace="http://schemas.microsoft.com/office/2006/metadata/properties" ma:root="true" ma:fieldsID="e8b9d1674cd70658b0c683bbdd4568e5" ns2:_="" ns3:_="">
    <xsd:import namespace="a4a171f7-7c1b-417f-863d-356437942985"/>
    <xsd:import namespace="28f040e9-7871-4f18-addb-b1dd6301a3d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DateTaken" minOccurs="0"/>
                <xsd:element ref="ns2:MediaServiceOCR" minOccurs="0"/>
                <xsd:element ref="ns2:MediaServiceLocation" minOccurs="0"/>
                <xsd:element ref="ns2:MediaServiceEventHashCode" minOccurs="0"/>
                <xsd:element ref="ns2:MediaServiceGenerationTim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4a171f7-7c1b-417f-863d-35643794298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MediaServiceAutoTags" ma:internalName="MediaServiceAutoTags" ma:readOnly="true">
      <xsd:simpleType>
        <xsd:restriction base="dms:Text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4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5" nillable="true" ma:displayName="MediaServiceLocation" ma:internalName="MediaServiceLocation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f040e9-7871-4f18-addb-b1dd6301a3da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A4C31332-3081-4BD9-AD6F-078B4521F35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6C7FCA6-EDB9-4E04-A62F-10677BA152F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4a171f7-7c1b-417f-863d-356437942985"/>
    <ds:schemaRef ds:uri="28f040e9-7871-4f18-addb-b1dd6301a3d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2519797F-2510-4681-A59B-FCD8F3733FE0}">
  <ds:schemaRefs>
    <ds:schemaRef ds:uri="a4a171f7-7c1b-417f-863d-356437942985"/>
    <ds:schemaRef ds:uri="http://schemas.microsoft.com/office/infopath/2007/PartnerControls"/>
    <ds:schemaRef ds:uri="http://www.w3.org/XML/1998/namespace"/>
    <ds:schemaRef ds:uri="http://purl.org/dc/elements/1.1/"/>
    <ds:schemaRef ds:uri="http://schemas.microsoft.com/office/2006/documentManagement/types"/>
    <ds:schemaRef ds:uri="http://purl.org/dc/terms/"/>
    <ds:schemaRef ds:uri="http://schemas.microsoft.com/office/2006/metadata/properties"/>
    <ds:schemaRef ds:uri="http://schemas.openxmlformats.org/package/2006/metadata/core-properties"/>
    <ds:schemaRef ds:uri="28f040e9-7871-4f18-addb-b1dd6301a3da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Blue spheres presentation</Template>
  <TotalTime>0</TotalTime>
  <Words>2191</Words>
  <Application>Microsoft Office PowerPoint</Application>
  <PresentationFormat>Widescreen</PresentationFormat>
  <Paragraphs>259</Paragraphs>
  <Slides>21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8" baseType="lpstr">
      <vt:lpstr>Arial</vt:lpstr>
      <vt:lpstr>Calibri</vt:lpstr>
      <vt:lpstr>Calibri Light</vt:lpstr>
      <vt:lpstr>Corbel</vt:lpstr>
      <vt:lpstr>Wingdings</vt:lpstr>
      <vt:lpstr>Wingdings 2</vt:lpstr>
      <vt:lpstr>Office Theme</vt:lpstr>
      <vt:lpstr> studiul de Specializare inteligentă a regiunii centru</vt:lpstr>
      <vt:lpstr>Structura studiului</vt:lpstr>
      <vt:lpstr>Structura studiului</vt:lpstr>
      <vt:lpstr>Conceptul</vt:lpstr>
      <vt:lpstr>Motivația elaborării</vt:lpstr>
      <vt:lpstr>CRITERII DE EVALUARE</vt:lpstr>
      <vt:lpstr>PowerPoint Presentation</vt:lpstr>
      <vt:lpstr>Regiunea Centru  –  economie</vt:lpstr>
      <vt:lpstr>PowerPoint Presentation</vt:lpstr>
      <vt:lpstr>Analiza calitativă</vt:lpstr>
      <vt:lpstr>AGRICULTURĂ ȘI PROCESAREA PRODUSELOR REZULTATE</vt:lpstr>
      <vt:lpstr>AGRICULTURĂ ȘI PROCESAREA PRODUSELOR REZULTATE</vt:lpstr>
      <vt:lpstr>INDUSTRIA TEXTILĂ ȘI  A ARTICOLELOR VESTIMENTARE </vt:lpstr>
      <vt:lpstr>INDUSTRIA TEXTILĂ ȘI  A ARTICOLELOR VESTIMENTARE </vt:lpstr>
      <vt:lpstr>INDUSTRIA FORESTIERĂ ȘI  A PRODUSELOR DIN LEMN</vt:lpstr>
      <vt:lpstr>INDUSTRIA FORESTIERĂ ȘI  A PRODUSELOR DIN LEMN</vt:lpstr>
      <vt:lpstr>INDUSTRIA FARMACEUTICĂ </vt:lpstr>
      <vt:lpstr>INDUSTRIA EXTRACTIVĂ ȘI A MATERIALELOR DE CONSTRUCȚIE</vt:lpstr>
      <vt:lpstr>IDEI DE direcții strategice  de dezvoltare economică A RDC</vt:lpstr>
      <vt:lpstr>Studiul (versiunea electronică)</vt:lpstr>
      <vt:lpstr>Mulțumim pentru atenție.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2019-02-13T08:47:41Z</dcterms:created>
  <dcterms:modified xsi:type="dcterms:W3CDTF">2024-04-25T13:00:42Z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0x01010024E58488C4305C4AADBCAC934C6DA5FA</vt:lpwstr>
  </property>
</Properties>
</file>