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89" r:id="rId3"/>
    <p:sldId id="290" r:id="rId4"/>
    <p:sldId id="292" r:id="rId5"/>
    <p:sldId id="257" r:id="rId6"/>
    <p:sldId id="258" r:id="rId7"/>
    <p:sldId id="259" r:id="rId8"/>
    <p:sldId id="260" r:id="rId9"/>
    <p:sldId id="303" r:id="rId10"/>
    <p:sldId id="261" r:id="rId11"/>
    <p:sldId id="262" r:id="rId12"/>
    <p:sldId id="307" r:id="rId13"/>
    <p:sldId id="305" r:id="rId14"/>
    <p:sldId id="306" r:id="rId15"/>
    <p:sldId id="308" r:id="rId16"/>
    <p:sldId id="265" r:id="rId17"/>
    <p:sldId id="264" r:id="rId18"/>
    <p:sldId id="281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7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1339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D:\3%20Polish%20Aid%202016\Implementare%20CAT\Mk%20cercetare%20AgroTurMD\Statistica%20turism%202015\tur020400%20tari%20turisti%20cazati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D:\3%20Polish%20Aid%202016\Implementare%20CAT\Mk%20cercetare%20AgroTurMD\Statistica%20turism%202015\tur030100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3%20Polish%20Aid%202016\Implementare%20CAT\Mk%20cercetare%20AgroTurMD\Statistica%20turism%202015\tur010200reg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3%20Polish%20Aid%202016\Implementare%20CAT\Mk%20cercetare%20AgroTurMD\Statistica%20turism%202015\tur010100%20(1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cat>
            <c:strRef>
              <c:f>analitic!$A$21:$A$30</c:f>
              <c:strCache>
                <c:ptCount val="10"/>
                <c:pt idx="0">
                  <c:v>..Franta</c:v>
                </c:pt>
                <c:pt idx="1">
                  <c:v>..Polonia</c:v>
                </c:pt>
                <c:pt idx="2">
                  <c:v>..Regatul Unit al Marii Britanii si Irlandei de Nord</c:v>
                </c:pt>
                <c:pt idx="3">
                  <c:v>..SUA</c:v>
                </c:pt>
                <c:pt idx="4">
                  <c:v>..Germania</c:v>
                </c:pt>
                <c:pt idx="5">
                  <c:v>..Turcia</c:v>
                </c:pt>
                <c:pt idx="6">
                  <c:v>..Italia</c:v>
                </c:pt>
                <c:pt idx="7">
                  <c:v>..Federatia Rusa</c:v>
                </c:pt>
                <c:pt idx="8">
                  <c:v>..Ucraina</c:v>
                </c:pt>
                <c:pt idx="9">
                  <c:v>..Romania</c:v>
                </c:pt>
              </c:strCache>
            </c:strRef>
          </c:cat>
          <c:val>
            <c:numRef>
              <c:f>analitic!$B$21:$B$30</c:f>
              <c:numCache>
                <c:formatCode>General</c:formatCode>
                <c:ptCount val="10"/>
                <c:pt idx="0">
                  <c:v>1882</c:v>
                </c:pt>
                <c:pt idx="1">
                  <c:v>2154</c:v>
                </c:pt>
                <c:pt idx="2">
                  <c:v>2312</c:v>
                </c:pt>
                <c:pt idx="3">
                  <c:v>3877</c:v>
                </c:pt>
                <c:pt idx="4">
                  <c:v>3964</c:v>
                </c:pt>
                <c:pt idx="5">
                  <c:v>4118</c:v>
                </c:pt>
                <c:pt idx="6">
                  <c:v>4677</c:v>
                </c:pt>
                <c:pt idx="7">
                  <c:v>9054</c:v>
                </c:pt>
                <c:pt idx="8">
                  <c:v>13503</c:v>
                </c:pt>
                <c:pt idx="9">
                  <c:v>23884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D0-48C1-91B4-6079081107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2232448"/>
        <c:axId val="82233984"/>
      </c:barChart>
      <c:catAx>
        <c:axId val="8223244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82233984"/>
        <c:crosses val="autoZero"/>
        <c:auto val="1"/>
        <c:lblAlgn val="ctr"/>
        <c:lblOffset val="100"/>
        <c:noMultiLvlLbl val="0"/>
      </c:catAx>
      <c:valAx>
        <c:axId val="82233984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ru-RU"/>
          </a:p>
        </c:txPr>
        <c:crossAx val="82232448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ro-RO" sz="1200" dirty="0"/>
              <a:t>Turiști  deserviți de agenții de turism, </a:t>
            </a:r>
            <a:r>
              <a:rPr lang="ru-RU" sz="1200" dirty="0" smtClean="0"/>
              <a:t>201</a:t>
            </a:r>
            <a:r>
              <a:rPr lang="ro-RO" sz="1200" dirty="0" smtClean="0"/>
              <a:t>9</a:t>
            </a:r>
            <a:endParaRPr lang="ru-RU" sz="1200" dirty="0"/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analitic!$B$35</c:f>
              <c:strCache>
                <c:ptCount val="1"/>
                <c:pt idx="0">
                  <c:v>2015</c:v>
                </c:pt>
              </c:strCache>
            </c:strRef>
          </c:tx>
          <c:invertIfNegative val="0"/>
          <c:cat>
            <c:strRef>
              <c:f>analitic!$A$36:$A$45</c:f>
              <c:strCache>
                <c:ptCount val="10"/>
                <c:pt idx="0">
                  <c:v>..Franta</c:v>
                </c:pt>
                <c:pt idx="1">
                  <c:v>..Regatul Unit al Marii Britanii</c:v>
                </c:pt>
                <c:pt idx="2">
                  <c:v>..Italia</c:v>
                </c:pt>
                <c:pt idx="3">
                  <c:v>..Germania</c:v>
                </c:pt>
                <c:pt idx="4">
                  <c:v>..Polonia</c:v>
                </c:pt>
                <c:pt idx="5">
                  <c:v>..SUA</c:v>
                </c:pt>
                <c:pt idx="6">
                  <c:v>..Turcia</c:v>
                </c:pt>
                <c:pt idx="7">
                  <c:v>..Federatia Rusa</c:v>
                </c:pt>
                <c:pt idx="8">
                  <c:v>..Ucraina</c:v>
                </c:pt>
                <c:pt idx="9">
                  <c:v>..Romania</c:v>
                </c:pt>
              </c:strCache>
            </c:strRef>
          </c:cat>
          <c:val>
            <c:numRef>
              <c:f>analitic!$B$36:$B$45</c:f>
              <c:numCache>
                <c:formatCode>General</c:formatCode>
                <c:ptCount val="10"/>
                <c:pt idx="0">
                  <c:v>293</c:v>
                </c:pt>
                <c:pt idx="1">
                  <c:v>513</c:v>
                </c:pt>
                <c:pt idx="2">
                  <c:v>520</c:v>
                </c:pt>
                <c:pt idx="3">
                  <c:v>547</c:v>
                </c:pt>
                <c:pt idx="4">
                  <c:v>634</c:v>
                </c:pt>
                <c:pt idx="5">
                  <c:v>682</c:v>
                </c:pt>
                <c:pt idx="6">
                  <c:v>717</c:v>
                </c:pt>
                <c:pt idx="7">
                  <c:v>1524</c:v>
                </c:pt>
                <c:pt idx="8">
                  <c:v>1785</c:v>
                </c:pt>
                <c:pt idx="9">
                  <c:v>3178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32-4A70-9BD4-C1823D6731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4840832"/>
        <c:axId val="84842368"/>
      </c:barChart>
      <c:catAx>
        <c:axId val="84840832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84842368"/>
        <c:crosses val="autoZero"/>
        <c:auto val="1"/>
        <c:lblAlgn val="ctr"/>
        <c:lblOffset val="100"/>
        <c:noMultiLvlLbl val="0"/>
      </c:catAx>
      <c:valAx>
        <c:axId val="84842368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84840832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/>
            </a:pPr>
            <a:r>
              <a:rPr lang="ro-RO" sz="1800" dirty="0"/>
              <a:t>Ponderea capacității de cazare pe regiuni, </a:t>
            </a:r>
            <a:r>
              <a:rPr lang="ru-RU" sz="1800" dirty="0" smtClean="0"/>
              <a:t>201</a:t>
            </a:r>
            <a:r>
              <a:rPr lang="ro-RO" sz="1800" dirty="0" smtClean="0"/>
              <a:t>9</a:t>
            </a:r>
            <a:endParaRPr lang="ru-RU" sz="1800" dirty="0"/>
          </a:p>
        </c:rich>
      </c:tx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analitic!$B$25</c:f>
              <c:strCache>
                <c:ptCount val="1"/>
                <c:pt idx="0">
                  <c:v>2015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analitic!$A$26:$A$29</c:f>
              <c:strCache>
                <c:ptCount val="4"/>
                <c:pt idx="0">
                  <c:v>Nord</c:v>
                </c:pt>
                <c:pt idx="1">
                  <c:v>Centru</c:v>
                </c:pt>
                <c:pt idx="2">
                  <c:v>Sud</c:v>
                </c:pt>
                <c:pt idx="3">
                  <c:v>alte</c:v>
                </c:pt>
              </c:strCache>
            </c:strRef>
          </c:cat>
          <c:val>
            <c:numRef>
              <c:f>analitic!$B$26:$B$29</c:f>
              <c:numCache>
                <c:formatCode>General</c:formatCode>
                <c:ptCount val="4"/>
                <c:pt idx="0">
                  <c:v>4479</c:v>
                </c:pt>
                <c:pt idx="1">
                  <c:v>8591</c:v>
                </c:pt>
                <c:pt idx="2">
                  <c:v>3535</c:v>
                </c:pt>
                <c:pt idx="3">
                  <c:v>8707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C4-432A-AF79-A4BE1BC2FE42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egendEntry>
        <c:idx val="0"/>
        <c:txPr>
          <a:bodyPr/>
          <a:lstStyle/>
          <a:p>
            <a:pPr>
              <a:defRPr sz="1600"/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600"/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1600"/>
            </a:pPr>
            <a:endParaRPr lang="ru-RU"/>
          </a:p>
        </c:txPr>
      </c:legendEntry>
      <c:legendEntry>
        <c:idx val="3"/>
        <c:txPr>
          <a:bodyPr/>
          <a:lstStyle/>
          <a:p>
            <a:pPr>
              <a:defRPr sz="1600"/>
            </a:pPr>
            <a:endParaRPr lang="ru-RU"/>
          </a:p>
        </c:txPr>
      </c:legendEntry>
      <c:layout>
        <c:manualLayout>
          <c:xMode val="edge"/>
          <c:yMode val="edge"/>
          <c:x val="0.73524333003835274"/>
          <c:y val="0.43996048500744001"/>
          <c:w val="0.25571209086929581"/>
          <c:h val="0.41325951592533761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o-RO" dirty="0"/>
              <a:t>Repartizarea capacităților</a:t>
            </a:r>
            <a:r>
              <a:rPr lang="ro-RO" baseline="0" dirty="0"/>
              <a:t> de cazare, </a:t>
            </a:r>
            <a:r>
              <a:rPr lang="ru-RU" dirty="0" smtClean="0"/>
              <a:t>201</a:t>
            </a:r>
            <a:r>
              <a:rPr lang="ro-RO" dirty="0" smtClean="0"/>
              <a:t>9</a:t>
            </a:r>
            <a:endParaRPr lang="ru-RU" dirty="0"/>
          </a:p>
        </c:rich>
      </c:tx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'tur010100'!$C$30</c:f>
              <c:strCache>
                <c:ptCount val="1"/>
                <c:pt idx="0">
                  <c:v>2015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'tur010100'!$B$31:$B$35</c:f>
              <c:strCache>
                <c:ptCount val="5"/>
                <c:pt idx="0">
                  <c:v>Hoteluri si moteluri</c:v>
                </c:pt>
                <c:pt idx="1">
                  <c:v>Pensiuni turistice si agroturistice</c:v>
                </c:pt>
                <c:pt idx="2">
                  <c:v>Sate de vacanta si alte structuri de odihna</c:v>
                </c:pt>
                <c:pt idx="3">
                  <c:v>Tabere de vacanta pentru copii</c:v>
                </c:pt>
                <c:pt idx="4">
                  <c:v>alte</c:v>
                </c:pt>
              </c:strCache>
            </c:strRef>
          </c:cat>
          <c:val>
            <c:numRef>
              <c:f>'tur010100'!$C$31:$C$35</c:f>
              <c:numCache>
                <c:formatCode>General</c:formatCode>
                <c:ptCount val="5"/>
                <c:pt idx="0">
                  <c:v>4623</c:v>
                </c:pt>
                <c:pt idx="1">
                  <c:v>906</c:v>
                </c:pt>
                <c:pt idx="2">
                  <c:v>3539</c:v>
                </c:pt>
                <c:pt idx="3">
                  <c:v>13617</c:v>
                </c:pt>
                <c:pt idx="4">
                  <c:v>2627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41-4402-B567-119543EF81AF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egendEntry>
        <c:idx val="0"/>
        <c:txPr>
          <a:bodyPr/>
          <a:lstStyle/>
          <a:p>
            <a:pPr>
              <a:defRPr sz="1600"/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600"/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1600"/>
            </a:pPr>
            <a:endParaRPr lang="ru-RU"/>
          </a:p>
        </c:txPr>
      </c:legendEntry>
      <c:legendEntry>
        <c:idx val="3"/>
        <c:txPr>
          <a:bodyPr/>
          <a:lstStyle/>
          <a:p>
            <a:pPr>
              <a:defRPr sz="1600"/>
            </a:pPr>
            <a:endParaRPr lang="ru-RU"/>
          </a:p>
        </c:txPr>
      </c:legendEntry>
      <c:legendEntry>
        <c:idx val="4"/>
        <c:txPr>
          <a:bodyPr/>
          <a:lstStyle/>
          <a:p>
            <a:pPr>
              <a:defRPr sz="1600"/>
            </a:pPr>
            <a:endParaRPr lang="ru-RU"/>
          </a:p>
        </c:txPr>
      </c:legendEntry>
      <c:layout>
        <c:manualLayout>
          <c:xMode val="edge"/>
          <c:yMode val="edge"/>
          <c:x val="0.67119501142324811"/>
          <c:y val="0.19819631977164678"/>
          <c:w val="0.28791217283270903"/>
          <c:h val="0.75951487271548035"/>
        </c:manualLayout>
      </c:layout>
      <c:overlay val="0"/>
      <c:txPr>
        <a:bodyPr/>
        <a:lstStyle/>
        <a:p>
          <a:pPr>
            <a:defRPr sz="80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A2CBE7-5C8B-48B4-99CD-E16F36384DF0}" type="datetimeFigureOut">
              <a:rPr lang="ru-RU" smtClean="0"/>
              <a:pPr/>
              <a:t>21.09.2020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31A372-8C39-4914-9869-D73D3920B7F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8909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172732E-50A2-4791-9451-D9477B7B26B0}" type="slidenum">
              <a:rPr lang="en-US" smtClean="0">
                <a:latin typeface="Arial" pitchFamily="34" charset="0"/>
              </a:rPr>
              <a:pPr>
                <a:defRPr/>
              </a:pPr>
              <a:t>12</a:t>
            </a:fld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9011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3382B87-C8CE-4D46-BBCF-B6FE172EBAB2}" type="slidenum">
              <a:rPr lang="en-US" smtClean="0">
                <a:latin typeface="Arial" pitchFamily="34" charset="0"/>
              </a:rPr>
              <a:pPr>
                <a:defRPr/>
              </a:pPr>
              <a:t>15</a:t>
            </a:fld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700809"/>
            <a:ext cx="7772400" cy="1584175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P</a:t>
            </a:r>
            <a:r>
              <a:rPr lang="ro-RO" b="1" dirty="0" smtClean="0">
                <a:solidFill>
                  <a:srgbClr val="002060"/>
                </a:solidFill>
              </a:rPr>
              <a:t>otențialul turistic al</a:t>
            </a:r>
            <a:r>
              <a:rPr lang="en-US" b="1" dirty="0" smtClean="0">
                <a:solidFill>
                  <a:srgbClr val="002060"/>
                </a:solidFill>
              </a:rPr>
              <a:t> </a:t>
            </a:r>
            <a:r>
              <a:rPr lang="ro-RO" b="1" dirty="0" smtClean="0">
                <a:solidFill>
                  <a:srgbClr val="002060"/>
                </a:solidFill>
              </a:rPr>
              <a:t/>
            </a:r>
            <a:br>
              <a:rPr lang="ro-RO" b="1" dirty="0" smtClean="0">
                <a:solidFill>
                  <a:srgbClr val="002060"/>
                </a:solidFill>
              </a:rPr>
            </a:br>
            <a:r>
              <a:rPr lang="en-US" b="1" dirty="0" err="1" smtClean="0">
                <a:solidFill>
                  <a:srgbClr val="002060"/>
                </a:solidFill>
              </a:rPr>
              <a:t>Regi</a:t>
            </a:r>
            <a:r>
              <a:rPr lang="ro-RO" b="1" dirty="0" smtClean="0">
                <a:solidFill>
                  <a:srgbClr val="002060"/>
                </a:solidFill>
              </a:rPr>
              <a:t>unii</a:t>
            </a:r>
            <a:r>
              <a:rPr lang="en-US" b="1" dirty="0" smtClean="0">
                <a:solidFill>
                  <a:srgbClr val="002060"/>
                </a:solidFill>
              </a:rPr>
              <a:t> </a:t>
            </a:r>
            <a:r>
              <a:rPr lang="ro-RO" b="1" dirty="0" smtClean="0">
                <a:solidFill>
                  <a:srgbClr val="002060"/>
                </a:solidFill>
              </a:rPr>
              <a:t>de Dezvoltare Centru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07904" y="5949280"/>
            <a:ext cx="5328592" cy="769640"/>
          </a:xfrm>
        </p:spPr>
        <p:txBody>
          <a:bodyPr>
            <a:normAutofit fontScale="85000" lnSpcReduction="10000"/>
          </a:bodyPr>
          <a:lstStyle/>
          <a:p>
            <a:pPr algn="r"/>
            <a:r>
              <a:rPr lang="ro-RO" sz="2400" b="1" dirty="0" smtClean="0">
                <a:solidFill>
                  <a:srgbClr val="002060"/>
                </a:solidFill>
              </a:rPr>
              <a:t>Viorel Miron, </a:t>
            </a:r>
          </a:p>
          <a:p>
            <a:pPr algn="r"/>
            <a:r>
              <a:rPr lang="ro-RO" sz="2400" b="1" dirty="0" smtClean="0">
                <a:solidFill>
                  <a:srgbClr val="002060"/>
                </a:solidFill>
              </a:rPr>
              <a:t>Asociația de Dezvoltare a Turismului în Moldova</a:t>
            </a:r>
            <a:endParaRPr lang="ru-RU" sz="2400" dirty="0">
              <a:solidFill>
                <a:srgbClr val="002060"/>
              </a:solidFill>
            </a:endParaRPr>
          </a:p>
        </p:txBody>
      </p:sp>
      <p:pic>
        <p:nvPicPr>
          <p:cNvPr id="4" name="Picture 2" descr="C:\Users\user\Desktop\PNG\adrCentru\03-ADR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60648"/>
            <a:ext cx="2664296" cy="727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21533"/>
            <a:ext cx="864096" cy="83120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D:\MuseumInfoTur_Ro-Md\2.Finantarea proiectului\Logo beneficiari\ACTEDJ\Logo_Euroregiunea_Dunarea_de_Jos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163078"/>
            <a:ext cx="1143000" cy="1056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 descr="E:\Foto tur informativ ZR NJ_22.06.19\IMG_227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3547832"/>
            <a:ext cx="3240360" cy="3037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2" name="Picture 2" descr="Capriana 2020: Best of Capriana, Moldova Tourism - Tripadvisor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23928" y="3573016"/>
            <a:ext cx="4896544" cy="2376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53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o-RO" sz="2800" b="1" dirty="0" smtClean="0">
                <a:solidFill>
                  <a:srgbClr val="FF0000"/>
                </a:solidFill>
              </a:rPr>
              <a:t>Atracții turistice</a:t>
            </a:r>
            <a:endParaRPr lang="ru-RU" sz="2800" b="1" dirty="0" smtClean="0">
              <a:solidFill>
                <a:srgbClr val="FF0000"/>
              </a:solidFill>
            </a:endParaRPr>
          </a:p>
        </p:txBody>
      </p:sp>
      <p:sp>
        <p:nvSpPr>
          <p:cNvPr id="5123" name="Содержимое 2"/>
          <p:cNvSpPr>
            <a:spLocks noGrp="1"/>
          </p:cNvSpPr>
          <p:nvPr>
            <p:ph idx="1"/>
          </p:nvPr>
        </p:nvSpPr>
        <p:spPr>
          <a:xfrm>
            <a:off x="685802" y="4508500"/>
            <a:ext cx="4462463" cy="1587500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512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2" y="981076"/>
            <a:ext cx="4356100" cy="559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3" y="981075"/>
            <a:ext cx="4392612" cy="558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Овал 5"/>
          <p:cNvSpPr/>
          <p:nvPr/>
        </p:nvSpPr>
        <p:spPr>
          <a:xfrm>
            <a:off x="6012160" y="2492896"/>
            <a:ext cx="1944216" cy="194421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1547664" y="2636912"/>
            <a:ext cx="1944216" cy="194421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457200" y="2"/>
            <a:ext cx="8435975" cy="54927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o-RO" sz="3200" b="1" dirty="0" smtClean="0">
                <a:solidFill>
                  <a:srgbClr val="FF0000"/>
                </a:solidFill>
              </a:rPr>
              <a:t>4,3 mln vizitatori străini!    Pe unde intră în țară?</a:t>
            </a:r>
            <a:endParaRPr lang="ru-RU" sz="3200" b="1" dirty="0" smtClean="0">
              <a:solidFill>
                <a:srgbClr val="FF0000"/>
              </a:solidFill>
            </a:endParaRPr>
          </a:p>
        </p:txBody>
      </p:sp>
      <p:sp>
        <p:nvSpPr>
          <p:cNvPr id="6147" name="Содержимое 2"/>
          <p:cNvSpPr>
            <a:spLocks noGrp="1"/>
          </p:cNvSpPr>
          <p:nvPr>
            <p:ph idx="1"/>
          </p:nvPr>
        </p:nvSpPr>
        <p:spPr>
          <a:xfrm>
            <a:off x="685801" y="4149729"/>
            <a:ext cx="4391025" cy="1946275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614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465" y="549275"/>
            <a:ext cx="4427537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" y="548680"/>
            <a:ext cx="4716463" cy="6189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Овал 6"/>
          <p:cNvSpPr/>
          <p:nvPr/>
        </p:nvSpPr>
        <p:spPr>
          <a:xfrm>
            <a:off x="6012160" y="2492896"/>
            <a:ext cx="1944216" cy="194421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2699793" y="3284984"/>
            <a:ext cx="360040" cy="36004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7308306" y="3501008"/>
            <a:ext cx="360040" cy="36004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1547664" y="2348880"/>
            <a:ext cx="1944216" cy="194421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457200" y="274642"/>
            <a:ext cx="8229600" cy="27463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1600" b="1" dirty="0" smtClean="0"/>
              <a:t>Top 10 </a:t>
            </a:r>
            <a:r>
              <a:rPr lang="en-US" sz="1600" b="1" dirty="0" err="1" smtClean="0"/>
              <a:t>țări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furnizoare</a:t>
            </a:r>
            <a:r>
              <a:rPr lang="en-US" sz="1600" b="1" dirty="0" smtClean="0"/>
              <a:t> de </a:t>
            </a:r>
            <a:r>
              <a:rPr lang="en-US" sz="1600" b="1" dirty="0" err="1" smtClean="0"/>
              <a:t>turiști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pentru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unitățile</a:t>
            </a:r>
            <a:r>
              <a:rPr lang="en-US" sz="1600" b="1" dirty="0" smtClean="0"/>
              <a:t> de </a:t>
            </a:r>
            <a:r>
              <a:rPr lang="en-US" sz="1600" b="1" dirty="0" err="1" smtClean="0"/>
              <a:t>cazare</a:t>
            </a:r>
            <a:r>
              <a:rPr lang="en-US" sz="1600" b="1" dirty="0" smtClean="0"/>
              <a:t>, 201</a:t>
            </a:r>
            <a:r>
              <a:rPr lang="ro-RO" sz="1600" b="1" dirty="0" smtClean="0"/>
              <a:t>9</a:t>
            </a:r>
            <a:endParaRPr lang="ru-RU" sz="1600" dirty="0" smtClean="0"/>
          </a:p>
        </p:txBody>
      </p:sp>
      <p:sp>
        <p:nvSpPr>
          <p:cNvPr id="8195" name="Содержимое 2"/>
          <p:cNvSpPr>
            <a:spLocks noGrp="1"/>
          </p:cNvSpPr>
          <p:nvPr>
            <p:ph idx="1"/>
          </p:nvPr>
        </p:nvSpPr>
        <p:spPr>
          <a:xfrm>
            <a:off x="323852" y="3284538"/>
            <a:ext cx="8640763" cy="360362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endParaRPr lang="ru-RU" sz="1600" smtClean="0"/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323530" y="620688"/>
          <a:ext cx="8496944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/>
          <p:nvPr/>
        </p:nvGraphicFramePr>
        <p:xfrm>
          <a:off x="611560" y="3356992"/>
          <a:ext cx="8136904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080120"/>
          </a:xfrm>
        </p:spPr>
        <p:txBody>
          <a:bodyPr>
            <a:normAutofit fontScale="90000"/>
          </a:bodyPr>
          <a:lstStyle/>
          <a:p>
            <a:r>
              <a:rPr lang="ro-RO" b="1" dirty="0" smtClean="0">
                <a:solidFill>
                  <a:srgbClr val="002060"/>
                </a:solidFill>
              </a:rPr>
              <a:t>Analiza atractivității turistice regionale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1" y="1600200"/>
            <a:ext cx="8507288" cy="5141168"/>
          </a:xfrm>
        </p:spPr>
        <p:txBody>
          <a:bodyPr>
            <a:normAutofit fontScale="62500" lnSpcReduction="20000"/>
          </a:bodyPr>
          <a:lstStyle/>
          <a:p>
            <a:r>
              <a:rPr lang="ro-RO" dirty="0" smtClean="0">
                <a:solidFill>
                  <a:srgbClr val="002060"/>
                </a:solidFill>
              </a:rPr>
              <a:t>Potenţialul turistic al RDC este </a:t>
            </a:r>
            <a:r>
              <a:rPr lang="ro-RO" b="1" dirty="0" smtClean="0">
                <a:solidFill>
                  <a:srgbClr val="002060"/>
                </a:solidFill>
              </a:rPr>
              <a:t>variat și valoros </a:t>
            </a:r>
            <a:r>
              <a:rPr lang="ro-RO" dirty="0" smtClean="0">
                <a:solidFill>
                  <a:srgbClr val="002060"/>
                </a:solidFill>
              </a:rPr>
              <a:t>din punct de vedere cognitiv și suficient pentru a motiva călătoriile în destinațiile de aici. </a:t>
            </a:r>
          </a:p>
          <a:p>
            <a:endParaRPr lang="ro-RO" dirty="0" smtClean="0">
              <a:solidFill>
                <a:srgbClr val="002060"/>
              </a:solidFill>
            </a:endParaRPr>
          </a:p>
          <a:p>
            <a:r>
              <a:rPr lang="ro-RO" dirty="0" smtClean="0">
                <a:solidFill>
                  <a:srgbClr val="002060"/>
                </a:solidFill>
              </a:rPr>
              <a:t>Atracțiile sînt expresive și crează o imagine clară și persistentă a regiunii drept </a:t>
            </a:r>
            <a:r>
              <a:rPr lang="ro-RO" b="1" dirty="0" smtClean="0">
                <a:solidFill>
                  <a:srgbClr val="002060"/>
                </a:solidFill>
              </a:rPr>
              <a:t>o zonă de codru cu localități vechi și multe mănăstiri </a:t>
            </a:r>
            <a:r>
              <a:rPr lang="ro-RO" dirty="0" smtClean="0">
                <a:solidFill>
                  <a:srgbClr val="002060"/>
                </a:solidFill>
              </a:rPr>
              <a:t>medievale. </a:t>
            </a:r>
          </a:p>
          <a:p>
            <a:endParaRPr lang="ro-RO" dirty="0" smtClean="0">
              <a:solidFill>
                <a:srgbClr val="002060"/>
              </a:solidFill>
            </a:endParaRPr>
          </a:p>
          <a:p>
            <a:r>
              <a:rPr lang="ro-RO" b="1" dirty="0" smtClean="0">
                <a:solidFill>
                  <a:srgbClr val="002060"/>
                </a:solidFill>
              </a:rPr>
              <a:t>Tradiția vitivinicolă </a:t>
            </a:r>
            <a:r>
              <a:rPr lang="ro-RO" dirty="0" smtClean="0">
                <a:solidFill>
                  <a:srgbClr val="002060"/>
                </a:solidFill>
              </a:rPr>
              <a:t>din regiune este edificatoare pentru diferite activități locale gospodărești și economice. </a:t>
            </a:r>
          </a:p>
          <a:p>
            <a:endParaRPr lang="ru-RU" dirty="0" smtClean="0">
              <a:solidFill>
                <a:srgbClr val="002060"/>
              </a:solidFill>
            </a:endParaRPr>
          </a:p>
          <a:p>
            <a:r>
              <a:rPr lang="ro-RO" dirty="0" smtClean="0">
                <a:solidFill>
                  <a:srgbClr val="002060"/>
                </a:solidFill>
              </a:rPr>
              <a:t>Totodată </a:t>
            </a:r>
            <a:r>
              <a:rPr lang="ro-RO" b="1" dirty="0" smtClean="0">
                <a:solidFill>
                  <a:srgbClr val="002060"/>
                </a:solidFill>
              </a:rPr>
              <a:t>proximitatea cu municipiul Chișinău</a:t>
            </a:r>
            <a:r>
              <a:rPr lang="ro-RO" dirty="0" smtClean="0">
                <a:solidFill>
                  <a:srgbClr val="002060"/>
                </a:solidFill>
              </a:rPr>
              <a:t>, Aeroportul Internațional, </a:t>
            </a:r>
            <a:r>
              <a:rPr lang="ro-RO" b="1" dirty="0" smtClean="0">
                <a:solidFill>
                  <a:srgbClr val="002060"/>
                </a:solidFill>
              </a:rPr>
              <a:t>conexiunea directă cu toate regiunile</a:t>
            </a:r>
            <a:r>
              <a:rPr lang="ro-RO" dirty="0" smtClean="0">
                <a:solidFill>
                  <a:srgbClr val="002060"/>
                </a:solidFill>
              </a:rPr>
              <a:t> Republicii Moldova, dar și accesul direct la principalele puncte de intrare în țară, </a:t>
            </a:r>
            <a:r>
              <a:rPr lang="ro-RO" b="1" dirty="0" smtClean="0">
                <a:solidFill>
                  <a:srgbClr val="002060"/>
                </a:solidFill>
              </a:rPr>
              <a:t>favorizează mobilitatea turistică </a:t>
            </a:r>
            <a:r>
              <a:rPr lang="ro-RO" dirty="0" smtClean="0">
                <a:solidFill>
                  <a:srgbClr val="002060"/>
                </a:solidFill>
              </a:rPr>
              <a:t>pe teritoriul regiunii. </a:t>
            </a:r>
          </a:p>
          <a:p>
            <a:endParaRPr lang="ro-RO" dirty="0" smtClean="0">
              <a:solidFill>
                <a:srgbClr val="002060"/>
              </a:solidFill>
            </a:endParaRPr>
          </a:p>
          <a:p>
            <a:r>
              <a:rPr lang="ro-RO" dirty="0" smtClean="0">
                <a:solidFill>
                  <a:srgbClr val="002060"/>
                </a:solidFill>
              </a:rPr>
              <a:t>Infrastructura rutieră relativ bună a drumurilor naționale, </a:t>
            </a:r>
            <a:r>
              <a:rPr lang="ro-RO" b="1" dirty="0" smtClean="0">
                <a:solidFill>
                  <a:srgbClr val="002060"/>
                </a:solidFill>
              </a:rPr>
              <a:t>convergența tuturor traseelor turistice naționale </a:t>
            </a:r>
            <a:r>
              <a:rPr lang="ro-RO" dirty="0" smtClean="0">
                <a:solidFill>
                  <a:srgbClr val="002060"/>
                </a:solidFill>
              </a:rPr>
              <a:t>și prezența unor </a:t>
            </a:r>
            <a:r>
              <a:rPr lang="ro-RO" b="1" dirty="0" smtClean="0">
                <a:solidFill>
                  <a:srgbClr val="002060"/>
                </a:solidFill>
              </a:rPr>
              <a:t>destinații notorii </a:t>
            </a:r>
            <a:r>
              <a:rPr lang="ro-RO" dirty="0" smtClean="0">
                <a:solidFill>
                  <a:srgbClr val="002060"/>
                </a:solidFill>
              </a:rPr>
              <a:t>(Orhei, Călărași, Hîncești, etc), fac din RD Centru un areal vizitat și ospitalier anul împrejur.</a:t>
            </a:r>
            <a:endParaRPr lang="ru-RU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76672"/>
            <a:ext cx="8229600" cy="576064"/>
          </a:xfrm>
        </p:spPr>
        <p:txBody>
          <a:bodyPr>
            <a:noAutofit/>
          </a:bodyPr>
          <a:lstStyle/>
          <a:p>
            <a:r>
              <a:rPr lang="ro-RO" sz="3200" b="1" dirty="0" smtClean="0">
                <a:solidFill>
                  <a:srgbClr val="002060"/>
                </a:solidFill>
              </a:rPr>
              <a:t>Resurse turistice naturale în RD Centru 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425355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o-RO" dirty="0" smtClean="0">
                <a:solidFill>
                  <a:srgbClr val="002060"/>
                </a:solidFill>
              </a:rPr>
              <a:t>Fondul ariilor naturale protejate de stat</a:t>
            </a:r>
            <a:r>
              <a:rPr lang="ro-RO" i="1" dirty="0" smtClean="0">
                <a:solidFill>
                  <a:srgbClr val="002060"/>
                </a:solidFill>
              </a:rPr>
              <a:t> </a:t>
            </a:r>
            <a:endParaRPr lang="en-US" i="1" dirty="0" smtClean="0">
              <a:solidFill>
                <a:srgbClr val="002060"/>
              </a:solidFill>
            </a:endParaRPr>
          </a:p>
          <a:p>
            <a:r>
              <a:rPr lang="ro-RO" dirty="0" smtClean="0">
                <a:solidFill>
                  <a:srgbClr val="002060"/>
                </a:solidFill>
              </a:rPr>
              <a:t>Rezervaţiile ştiinţifice </a:t>
            </a:r>
            <a:endParaRPr lang="en-US" dirty="0" smtClean="0">
              <a:solidFill>
                <a:srgbClr val="002060"/>
              </a:solidFill>
            </a:endParaRPr>
          </a:p>
          <a:p>
            <a:r>
              <a:rPr lang="ro-RO" dirty="0" smtClean="0">
                <a:solidFill>
                  <a:srgbClr val="002060"/>
                </a:solidFill>
              </a:rPr>
              <a:t>Rezervaţiile naturale</a:t>
            </a:r>
            <a:r>
              <a:rPr lang="ro-RO" i="1" dirty="0" smtClean="0">
                <a:solidFill>
                  <a:srgbClr val="002060"/>
                </a:solidFill>
              </a:rPr>
              <a:t> </a:t>
            </a:r>
            <a:endParaRPr lang="en-US" i="1" dirty="0" smtClean="0">
              <a:solidFill>
                <a:srgbClr val="002060"/>
              </a:solidFill>
            </a:endParaRPr>
          </a:p>
          <a:p>
            <a:r>
              <a:rPr lang="ro-RO" dirty="0" smtClean="0">
                <a:solidFill>
                  <a:srgbClr val="002060"/>
                </a:solidFill>
              </a:rPr>
              <a:t>Rezervaţiile peisagistice</a:t>
            </a:r>
            <a:r>
              <a:rPr lang="ro-RO" i="1" dirty="0" smtClean="0">
                <a:solidFill>
                  <a:srgbClr val="002060"/>
                </a:solidFill>
              </a:rPr>
              <a:t> </a:t>
            </a:r>
            <a:endParaRPr lang="en-US" i="1" dirty="0" smtClean="0">
              <a:solidFill>
                <a:srgbClr val="002060"/>
              </a:solidFill>
            </a:endParaRPr>
          </a:p>
          <a:p>
            <a:r>
              <a:rPr lang="ro-RO" dirty="0" smtClean="0">
                <a:solidFill>
                  <a:srgbClr val="002060"/>
                </a:solidFill>
              </a:rPr>
              <a:t>Ariile cu management multifuncţional </a:t>
            </a:r>
            <a:endParaRPr lang="en-US" dirty="0" smtClean="0">
              <a:solidFill>
                <a:srgbClr val="002060"/>
              </a:solidFill>
            </a:endParaRPr>
          </a:p>
          <a:p>
            <a:r>
              <a:rPr lang="ro-RO" dirty="0" smtClean="0">
                <a:solidFill>
                  <a:srgbClr val="002060"/>
                </a:solidFill>
              </a:rPr>
              <a:t>Monumentele naturale </a:t>
            </a:r>
            <a:endParaRPr lang="en-US" dirty="0" smtClean="0">
              <a:solidFill>
                <a:srgbClr val="002060"/>
              </a:solidFill>
            </a:endParaRPr>
          </a:p>
          <a:p>
            <a:r>
              <a:rPr lang="ro-RO" dirty="0" smtClean="0">
                <a:solidFill>
                  <a:srgbClr val="002060"/>
                </a:solidFill>
              </a:rPr>
              <a:t>Monumente de arhitectură peisajeră </a:t>
            </a:r>
          </a:p>
          <a:p>
            <a:pPr>
              <a:buNone/>
            </a:pPr>
            <a:endParaRPr lang="ro-RO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ro-RO" dirty="0" smtClean="0">
                <a:solidFill>
                  <a:srgbClr val="002060"/>
                </a:solidFill>
              </a:rPr>
              <a:t>Fondul forestier</a:t>
            </a:r>
          </a:p>
          <a:p>
            <a:pPr>
              <a:buNone/>
            </a:pPr>
            <a:r>
              <a:rPr lang="ro-RO" dirty="0" smtClean="0">
                <a:solidFill>
                  <a:srgbClr val="002060"/>
                </a:solidFill>
              </a:rPr>
              <a:t>Bazine acvatice mari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o-RO" sz="3600" b="1" dirty="0" smtClean="0">
                <a:solidFill>
                  <a:srgbClr val="002060"/>
                </a:solidFill>
              </a:rPr>
              <a:t>Resurse turistice antropice în RD Centru 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28801"/>
            <a:ext cx="8229600" cy="4497363"/>
          </a:xfrm>
        </p:spPr>
        <p:txBody>
          <a:bodyPr/>
          <a:lstStyle/>
          <a:p>
            <a:r>
              <a:rPr lang="ro-RO" dirty="0" smtClean="0">
                <a:solidFill>
                  <a:srgbClr val="002060"/>
                </a:solidFill>
              </a:rPr>
              <a:t>Monumente de arheologie </a:t>
            </a:r>
            <a:endParaRPr lang="en-US" dirty="0" smtClean="0">
              <a:solidFill>
                <a:srgbClr val="002060"/>
              </a:solidFill>
            </a:endParaRPr>
          </a:p>
          <a:p>
            <a:r>
              <a:rPr lang="ro-RO" dirty="0" smtClean="0">
                <a:solidFill>
                  <a:srgbClr val="002060"/>
                </a:solidFill>
              </a:rPr>
              <a:t>Monumente de arhitectură</a:t>
            </a:r>
            <a:r>
              <a:rPr lang="en-US" dirty="0" smtClean="0">
                <a:solidFill>
                  <a:srgbClr val="002060"/>
                </a:solidFill>
              </a:rPr>
              <a:t>:</a:t>
            </a:r>
          </a:p>
          <a:p>
            <a:pPr lvl="1"/>
            <a:r>
              <a:rPr lang="ro-RO" dirty="0" smtClean="0">
                <a:solidFill>
                  <a:srgbClr val="002060"/>
                </a:solidFill>
              </a:rPr>
              <a:t>Cetăţi medievale</a:t>
            </a:r>
            <a:endParaRPr lang="en-US" dirty="0" smtClean="0">
              <a:solidFill>
                <a:srgbClr val="002060"/>
              </a:solidFill>
            </a:endParaRPr>
          </a:p>
          <a:p>
            <a:pPr lvl="1"/>
            <a:r>
              <a:rPr lang="ro-RO" dirty="0" smtClean="0">
                <a:solidFill>
                  <a:srgbClr val="002060"/>
                </a:solidFill>
              </a:rPr>
              <a:t>Monumente de arhitectură locativă</a:t>
            </a:r>
            <a:endParaRPr lang="en-US" dirty="0" smtClean="0">
              <a:solidFill>
                <a:srgbClr val="002060"/>
              </a:solidFill>
            </a:endParaRPr>
          </a:p>
          <a:p>
            <a:pPr lvl="1"/>
            <a:r>
              <a:rPr lang="ro-RO" dirty="0" smtClean="0">
                <a:solidFill>
                  <a:srgbClr val="002060"/>
                </a:solidFill>
              </a:rPr>
              <a:t>Monumente de arhitectură civilă</a:t>
            </a:r>
            <a:endParaRPr lang="en-US" dirty="0" smtClean="0">
              <a:solidFill>
                <a:srgbClr val="002060"/>
              </a:solidFill>
            </a:endParaRPr>
          </a:p>
          <a:p>
            <a:pPr lvl="1"/>
            <a:r>
              <a:rPr lang="ro-RO" dirty="0" smtClean="0">
                <a:solidFill>
                  <a:srgbClr val="002060"/>
                </a:solidFill>
              </a:rPr>
              <a:t>Monumente de cult şi complexe monahale</a:t>
            </a:r>
            <a:endParaRPr lang="en-US" dirty="0" smtClean="0">
              <a:solidFill>
                <a:srgbClr val="002060"/>
              </a:solidFill>
            </a:endParaRPr>
          </a:p>
          <a:p>
            <a:pPr lvl="1"/>
            <a:r>
              <a:rPr lang="ro-RO" dirty="0" smtClean="0">
                <a:solidFill>
                  <a:srgbClr val="002060"/>
                </a:solidFill>
              </a:rPr>
              <a:t>Monumente economice şi construcţii inginereşti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864096"/>
          </a:xfrm>
        </p:spPr>
        <p:txBody>
          <a:bodyPr>
            <a:normAutofit fontScale="90000"/>
          </a:bodyPr>
          <a:lstStyle/>
          <a:p>
            <a:r>
              <a:rPr lang="ro-RO" sz="2800" b="1" dirty="0" smtClean="0">
                <a:solidFill>
                  <a:srgbClr val="002060"/>
                </a:solidFill>
              </a:rPr>
              <a:t>INFRASTRUCTURA ȘI SERVICIILE TURISTICE EXISTENTE ÎN RD CENTRU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9" y="1124745"/>
            <a:ext cx="8363272" cy="576064"/>
          </a:xfrm>
        </p:spPr>
        <p:txBody>
          <a:bodyPr>
            <a:normAutofit/>
          </a:bodyPr>
          <a:lstStyle/>
          <a:p>
            <a:r>
              <a:rPr lang="ro-RO" sz="2400" dirty="0" smtClean="0">
                <a:solidFill>
                  <a:srgbClr val="002060"/>
                </a:solidFill>
              </a:rPr>
              <a:t>Circuitele muzeale </a:t>
            </a:r>
            <a:endParaRPr lang="en-US" sz="2400" dirty="0" smtClean="0">
              <a:solidFill>
                <a:srgbClr val="002060"/>
              </a:solidFill>
            </a:endParaRP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95538" y="1628800"/>
          <a:ext cx="8424938" cy="1836204"/>
        </p:xfrm>
        <a:graphic>
          <a:graphicData uri="http://schemas.openxmlformats.org/drawingml/2006/table">
            <a:tbl>
              <a:tblPr/>
              <a:tblGrid>
                <a:gridCol w="25517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48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18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48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71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471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3739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1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Traseu</a:t>
                      </a:r>
                      <a:endParaRPr lang="ru-RU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Localităţi incluse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1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Muzee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1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Case muzeale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Muzee sub cerul liber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Mănăstiri, biserici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Alte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28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o-RO" sz="14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“Orheiul Vechi”</a:t>
                      </a:r>
                      <a:endParaRPr lang="ru-RU" sz="14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o-RO" sz="14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</a:t>
                      </a:r>
                      <a:endParaRPr lang="ru-RU" sz="14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o-RO" sz="14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ru-RU" sz="14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o-RO" sz="14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o-RO" sz="14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o-RO" sz="14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ru-RU" sz="14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o-RO" sz="14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4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o-RO" sz="14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“La baştina fabulistului A. Donici”</a:t>
                      </a:r>
                      <a:endParaRPr lang="ru-RU" sz="14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o-RO" sz="14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ru-RU" sz="14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o-RO" sz="14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o-RO" sz="14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o-RO" sz="14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o-RO" sz="14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o-RO" sz="14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ru-RU" sz="14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2028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o-RO" sz="14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“A.Puşkin în Moldova”</a:t>
                      </a:r>
                      <a:endParaRPr lang="ru-RU" sz="14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o-RO" sz="14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</a:t>
                      </a:r>
                      <a:endParaRPr lang="ru-RU" sz="14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o-RO" sz="14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o-RO" sz="14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ru-RU" sz="14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o-RO" sz="14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o-RO" sz="14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o-RO" sz="14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ru-RU" sz="14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2028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o-RO" sz="14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“Castelul Manuc Bei”</a:t>
                      </a:r>
                      <a:endParaRPr lang="ru-RU" sz="14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o-RO" sz="14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ru-RU" sz="14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o-RO" sz="14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o-RO" sz="14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o-RO" sz="14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o-RO" sz="14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o-RO" sz="14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ru-RU" sz="14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2028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Total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o-RO" sz="1400" b="1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21</a:t>
                      </a:r>
                      <a:endParaRPr lang="ru-RU" sz="1400" b="1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o-RO" sz="1400" b="1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 b="1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o-RO" sz="1400" b="1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ru-RU" sz="1400" b="1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o-RO" sz="1400" b="1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 b="1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o-RO" sz="1400" b="1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 b="1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o-RO" sz="1400" b="1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18</a:t>
                      </a:r>
                      <a:endParaRPr lang="ru-RU" sz="1400" b="1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23528" y="3861052"/>
            <a:ext cx="51539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o-RO" sz="2400" dirty="0" smtClean="0">
                <a:solidFill>
                  <a:srgbClr val="002060"/>
                </a:solidFill>
              </a:rPr>
              <a:t>Trasee viti-vinicole. </a:t>
            </a:r>
            <a:endParaRPr lang="ru-RU" sz="2400" dirty="0" smtClean="0">
              <a:solidFill>
                <a:srgbClr val="002060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51523" y="4365111"/>
          <a:ext cx="8640959" cy="2232247"/>
        </p:xfrm>
        <a:graphic>
          <a:graphicData uri="http://schemas.openxmlformats.org/drawingml/2006/table">
            <a:tbl>
              <a:tblPr/>
              <a:tblGrid>
                <a:gridCol w="18576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28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04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12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88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229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570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74408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0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Traseu</a:t>
                      </a:r>
                      <a:endParaRPr lang="ru-RU" sz="1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546" marR="64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0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Vinării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546" marR="64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0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Arii naturale protejate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546" marR="64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0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Mănăstiri, biserici</a:t>
                      </a: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546" marR="64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0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Muzee, cetăţi, mon. Istorice</a:t>
                      </a: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546" marR="64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0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Centre meşteşugăreşti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546" marR="64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0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Staţiuni balneo</a:t>
                      </a: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546" marR="64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20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o-RO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“Orheiul Vechi”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546" marR="64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ru-RU" sz="14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546" marR="64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546" marR="64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4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546" marR="64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11</a:t>
                      </a:r>
                      <a:endParaRPr lang="ru-RU" sz="14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546" marR="64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546" marR="64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546" marR="64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2041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o-RO" sz="14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“Codrii Moldovei”</a:t>
                      </a:r>
                      <a:endParaRPr lang="ru-RU" sz="14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546" marR="64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ru-RU" sz="14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546" marR="64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ru-RU" sz="14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546" marR="64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</a:t>
                      </a:r>
                      <a:endParaRPr lang="ru-RU" sz="14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546" marR="64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546" marR="64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546" marR="64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546" marR="64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2041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o-RO" sz="14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“Lăpuşna”</a:t>
                      </a:r>
                      <a:endParaRPr lang="ru-RU" sz="14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546" marR="64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ru-RU" sz="14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546" marR="64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ru-RU" sz="14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546" marR="64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ru-RU" sz="14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546" marR="64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ru-RU" sz="14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546" marR="64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546" marR="64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546" marR="64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2041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o-RO" sz="1400" b="1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Total</a:t>
                      </a:r>
                      <a:endParaRPr lang="ru-RU" sz="1400" b="1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546" marR="64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 b="1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15</a:t>
                      </a:r>
                      <a:endParaRPr lang="ru-RU" sz="1400" b="1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546" marR="64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 b="1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8</a:t>
                      </a:r>
                      <a:endParaRPr lang="ru-RU" sz="1400" b="1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546" marR="64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 b="1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21</a:t>
                      </a:r>
                      <a:endParaRPr lang="ru-RU" sz="1400" b="1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546" marR="64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 b="1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17</a:t>
                      </a:r>
                      <a:endParaRPr lang="ru-RU" sz="1400" b="1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546" marR="64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 b="1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 b="1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546" marR="64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 b="1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 b="1" kern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546" marR="64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404665"/>
            <a:ext cx="7772400" cy="1008112"/>
          </a:xfrm>
        </p:spPr>
        <p:txBody>
          <a:bodyPr/>
          <a:lstStyle/>
          <a:p>
            <a:pPr eaLnBrk="1" hangingPunct="1"/>
            <a:r>
              <a:rPr lang="it-IT" b="1" dirty="0" smtClean="0"/>
              <a:t>Trasee </a:t>
            </a:r>
            <a:r>
              <a:rPr lang="ro-RO" b="1" dirty="0" smtClean="0"/>
              <a:t>vinicole</a:t>
            </a:r>
            <a:endParaRPr lang="ru-RU" dirty="0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251521" y="1700809"/>
            <a:ext cx="5040560" cy="4680942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it-IT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Vin 1 - traseu vinicol “Orheiul Vechi”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it-IT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Vin 2 – traseu </a:t>
            </a:r>
            <a:r>
              <a:rPr lang="ro-RO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vinicol „Codrii Moldovei” </a:t>
            </a:r>
            <a:endParaRPr lang="ru-RU" sz="24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Vin</a:t>
            </a:r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o-RO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3</a:t>
            </a:r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– </a:t>
            </a:r>
            <a:r>
              <a:rPr lang="ru-RU" sz="24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traseu</a:t>
            </a:r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o-RO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vinicol „Lăpuşna”</a:t>
            </a:r>
            <a:endParaRPr lang="it-IT" sz="24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it-IT" sz="2400" dirty="0" smtClean="0"/>
              <a:t>Vin </a:t>
            </a:r>
            <a:r>
              <a:rPr lang="ro-RO" sz="2400" dirty="0" smtClean="0"/>
              <a:t>4</a:t>
            </a:r>
            <a:r>
              <a:rPr lang="it-IT" sz="2400" dirty="0" smtClean="0"/>
              <a:t> – traseu </a:t>
            </a:r>
            <a:r>
              <a:rPr lang="ro-RO" sz="2400" dirty="0" smtClean="0"/>
              <a:t>vinicol „Stepa Bugeacului”</a:t>
            </a:r>
            <a:endParaRPr lang="ru-RU" sz="24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dirty="0" err="1" smtClean="0"/>
              <a:t>Vin</a:t>
            </a:r>
            <a:r>
              <a:rPr lang="ru-RU" sz="2400" dirty="0" smtClean="0"/>
              <a:t> </a:t>
            </a:r>
            <a:r>
              <a:rPr lang="ro-RO" sz="2400" dirty="0" smtClean="0"/>
              <a:t>5</a:t>
            </a:r>
            <a:r>
              <a:rPr lang="ru-RU" sz="2400" dirty="0" smtClean="0"/>
              <a:t> – </a:t>
            </a:r>
            <a:r>
              <a:rPr lang="ru-RU" sz="2400" dirty="0" err="1" smtClean="0"/>
              <a:t>traseu</a:t>
            </a:r>
            <a:r>
              <a:rPr lang="ru-RU" sz="2400" dirty="0" smtClean="0"/>
              <a:t> </a:t>
            </a:r>
            <a:r>
              <a:rPr lang="ro-RO" sz="2400" dirty="0" smtClean="0"/>
              <a:t>vinicol „Purcari”</a:t>
            </a:r>
            <a:endParaRPr lang="it-IT" sz="24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it-IT" sz="2400" dirty="0" smtClean="0"/>
              <a:t>Vin </a:t>
            </a:r>
            <a:r>
              <a:rPr lang="ro-RO" sz="2400" dirty="0" smtClean="0"/>
              <a:t>6</a:t>
            </a:r>
            <a:r>
              <a:rPr lang="it-IT" sz="2400" dirty="0" smtClean="0"/>
              <a:t> – traseu </a:t>
            </a:r>
            <a:r>
              <a:rPr lang="ro-RO" sz="2400" dirty="0" smtClean="0"/>
              <a:t>vinicol „Chişinău - Bălţi”</a:t>
            </a:r>
            <a:endParaRPr lang="it-IT" sz="24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it-IT" sz="2400" dirty="0" smtClean="0"/>
              <a:t>Vin </a:t>
            </a:r>
            <a:r>
              <a:rPr lang="ro-RO" sz="2400" dirty="0" smtClean="0"/>
              <a:t>7</a:t>
            </a:r>
            <a:r>
              <a:rPr lang="it-IT" sz="2400" dirty="0" smtClean="0"/>
              <a:t> – traseu </a:t>
            </a:r>
            <a:r>
              <a:rPr lang="ro-RO" sz="2400" dirty="0" smtClean="0"/>
              <a:t>vinicol „Dunărea de Jos”</a:t>
            </a:r>
            <a:endParaRPr lang="it-IT" sz="2400" dirty="0" smtClean="0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39544" y="1772816"/>
            <a:ext cx="4104456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o-RO" sz="2800" b="1" dirty="0" smtClean="0">
                <a:solidFill>
                  <a:srgbClr val="002060"/>
                </a:solidFill>
              </a:rPr>
              <a:t>INFRASTRUCTURA ȘI SERVICIILE TURISTICE EXISTENTE ÎN RD CENTRU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5"/>
            <a:ext cx="8229600" cy="432047"/>
          </a:xfrm>
        </p:spPr>
        <p:txBody>
          <a:bodyPr>
            <a:normAutofit lnSpcReduction="10000"/>
          </a:bodyPr>
          <a:lstStyle/>
          <a:p>
            <a:r>
              <a:rPr lang="ro-RO" sz="2400" b="1" dirty="0" smtClean="0">
                <a:solidFill>
                  <a:srgbClr val="002060"/>
                </a:solidFill>
              </a:rPr>
              <a:t>Vizite a mănăstirilor</a:t>
            </a:r>
            <a:endParaRPr lang="ru-RU" sz="2400" dirty="0">
              <a:solidFill>
                <a:srgbClr val="00206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39552" y="1700809"/>
          <a:ext cx="8280920" cy="4824537"/>
        </p:xfrm>
        <a:graphic>
          <a:graphicData uri="http://schemas.openxmlformats.org/drawingml/2006/table">
            <a:tbl>
              <a:tblPr/>
              <a:tblGrid>
                <a:gridCol w="13950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6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72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34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34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3997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444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1091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360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Traseu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Localităţi incluse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Mănăstiri 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Biserici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Schituri rupestre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Muzee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Biblioteci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Arii naturale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Total 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80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Căpriana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80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Condriţa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80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Saharna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12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0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Ţîpova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80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Hîrbovăţ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9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80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Curchi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80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Hîrjauca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8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80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Vărzăreşti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80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Răciula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80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Hîncu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80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Hirova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80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Suruceni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80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Călărăşeuca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28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80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Orheiul Vechi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680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Tabăra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8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80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 b="1">
                          <a:latin typeface="Calibri"/>
                          <a:ea typeface="Times New Roman"/>
                          <a:cs typeface="Times New Roman"/>
                        </a:rPr>
                        <a:t>Total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 b="1">
                          <a:latin typeface="Calibri"/>
                          <a:ea typeface="Times New Roman"/>
                          <a:cs typeface="Times New Roman"/>
                        </a:rPr>
                        <a:t>132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 b="1">
                          <a:latin typeface="Calibri"/>
                          <a:ea typeface="Times New Roman"/>
                          <a:cs typeface="Times New Roman"/>
                        </a:rPr>
                        <a:t>15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 b="1">
                          <a:latin typeface="Calibri"/>
                          <a:ea typeface="Times New Roman"/>
                          <a:cs typeface="Times New Roman"/>
                        </a:rPr>
                        <a:t>29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 b="1"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 b="1" dirty="0"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 b="1">
                          <a:latin typeface="Calibri"/>
                          <a:ea typeface="Times New Roman"/>
                          <a:cs typeface="Times New Roman"/>
                        </a:rPr>
                        <a:t>8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o-RO" sz="1400" b="1" dirty="0">
                          <a:latin typeface="Calibri"/>
                          <a:ea typeface="Times New Roman"/>
                          <a:cs typeface="Times New Roman"/>
                        </a:rPr>
                        <a:t>60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03" marR="666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/>
          <a:p>
            <a:r>
              <a:rPr lang="ro-RO" sz="2800" b="1" dirty="0" smtClean="0">
                <a:solidFill>
                  <a:srgbClr val="002060"/>
                </a:solidFill>
              </a:rPr>
              <a:t>INFRASTRUCTURA ȘI SERVICIILE TURISTICE EXISTENTE ÎN RD CENTRU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9"/>
            <a:ext cx="8229600" cy="504056"/>
          </a:xfrm>
        </p:spPr>
        <p:txBody>
          <a:bodyPr>
            <a:normAutofit/>
          </a:bodyPr>
          <a:lstStyle/>
          <a:p>
            <a:r>
              <a:rPr lang="ro-RO" sz="2400" b="1" dirty="0" smtClean="0">
                <a:solidFill>
                  <a:srgbClr val="002060"/>
                </a:solidFill>
              </a:rPr>
              <a:t>Muzeele</a:t>
            </a:r>
            <a:endParaRPr lang="ru-RU" sz="2400" dirty="0">
              <a:solidFill>
                <a:srgbClr val="00206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95536" y="2020962"/>
          <a:ext cx="8424936" cy="4504385"/>
        </p:xfrm>
        <a:graphic>
          <a:graphicData uri="http://schemas.openxmlformats.org/drawingml/2006/table">
            <a:tbl>
              <a:tblPr/>
              <a:tblGrid>
                <a:gridCol w="17878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93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411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00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966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718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Muzee</a:t>
                      </a: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- </a:t>
                      </a:r>
                      <a:r>
                        <a:rPr lang="ru-RU" sz="1400" b="1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total</a:t>
                      </a: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400" b="1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unit</a:t>
                      </a:r>
                      <a:r>
                        <a:rPr lang="ro-RO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ăţ</a:t>
                      </a:r>
                      <a:r>
                        <a:rPr lang="ru-RU" sz="1400" b="1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i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Numărul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pieselor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de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muzeu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din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fondurile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de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bază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unităţi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Num</a:t>
                      </a:r>
                      <a:r>
                        <a:rPr lang="ro-RO" sz="14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ă</a:t>
                      </a:r>
                      <a:r>
                        <a:rPr lang="ru-RU" sz="14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rul de vizite, persoane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Num</a:t>
                      </a:r>
                      <a:r>
                        <a:rPr lang="ro-RO" sz="14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ă</a:t>
                      </a:r>
                      <a:r>
                        <a:rPr lang="ru-RU" sz="14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rul lucr</a:t>
                      </a:r>
                      <a:r>
                        <a:rPr lang="ro-RO" sz="14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ă</a:t>
                      </a:r>
                      <a:r>
                        <a:rPr lang="ru-RU" sz="14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torilor, persoane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5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Total RM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123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1150988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990357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793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55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RD </a:t>
                      </a:r>
                      <a:r>
                        <a:rPr lang="ru-RU" sz="1400" b="1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Centru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221353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149755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154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55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..Anenii Noi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16120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11531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14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55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..Calarasi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38277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13042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9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55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..Criuleni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10704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3122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55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..Dubasari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10030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6483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55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..Hincesti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24145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8606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18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55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..Ialoveni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18153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20545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55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..Nisporeni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18634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6378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8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55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..Orhei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35653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43053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51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55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..Rezina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1068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9449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55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..Straseni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1829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7381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12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55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..Soldanesti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..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..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..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..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55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..Telenesti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31324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3229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8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55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..Ungheni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15416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16936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14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3412"/>
          </a:xfrm>
          <a:solidFill>
            <a:schemeClr val="accent3">
              <a:lumMod val="40000"/>
              <a:lumOff val="60000"/>
            </a:schemeClr>
          </a:solidFill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o-RO" b="1" dirty="0" smtClean="0"/>
              <a:t>Centre vizite turistice în alte țări</a:t>
            </a:r>
            <a:endParaRPr lang="ru-RU" dirty="0"/>
          </a:p>
        </p:txBody>
      </p:sp>
      <p:sp>
        <p:nvSpPr>
          <p:cNvPr id="53251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1666875" cy="820738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53252" name="Рисунок 4" descr="F:\Foto study visit Burgas_25.06-27.06.14\IMG_365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1412875"/>
            <a:ext cx="4103688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3" name="Рисунок 5" descr="F:\Albume foto TRANSDANUBE\Foto final conference_SV_Serbia_TD\DSCN088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1412875"/>
            <a:ext cx="3671888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4" name="Рисунок 6" descr="F:\Albume foto 2008\Foto Ukraina 14180408\36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288" y="4437063"/>
            <a:ext cx="3168650" cy="206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5" name="Рисунок 8" descr="F:\Foto Birouri turism\Foto infocentru Nitra Slovacia\DSCN159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08400" y="4292600"/>
            <a:ext cx="3024188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0130"/>
            <a:ext cx="8229600" cy="634313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o-RO" sz="3200" b="1" dirty="0" smtClean="0"/>
              <a:t>Conversia muzeelor locale</a:t>
            </a:r>
            <a:br>
              <a:rPr lang="ro-RO" sz="3200" b="1" dirty="0" smtClean="0"/>
            </a:br>
            <a:r>
              <a:rPr lang="ro-RO" sz="3200" b="1" dirty="0" smtClean="0"/>
              <a:t>în Centre de Informare a Turiștilor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4"/>
            <a:ext cx="3398108" cy="96792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4" name="Picture 2" descr="E:\Albume foto\9. Albume foto evenimente Lapusna\Foto Infotur_HistoryTour_21-22.11.15\IMG_13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3534" y="1480019"/>
            <a:ext cx="2456892" cy="2183904"/>
          </a:xfrm>
          <a:prstGeom prst="rect">
            <a:avLst/>
          </a:prstGeom>
          <a:noFill/>
        </p:spPr>
      </p:pic>
      <p:pic>
        <p:nvPicPr>
          <p:cNvPr id="5" name="Picture 3" descr="E:\Albume foto\14. Foto agroturclas_MSZ 160_2016\Standuri instalate Lunca P. J\Mobile stands cluster Low Prut &amp;furnitur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95768" y="1461412"/>
            <a:ext cx="2384853" cy="2193396"/>
          </a:xfrm>
          <a:prstGeom prst="rect">
            <a:avLst/>
          </a:prstGeom>
          <a:noFill/>
        </p:spPr>
      </p:pic>
      <p:pic>
        <p:nvPicPr>
          <p:cNvPr id="6" name="Рисунок 11" descr="E:\Albume foto\Albume Foto activities TD\Foto muzee MDA_13.05.14\Foto muzeu_Slobozia Mare\IMG_219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7611" y="1445842"/>
            <a:ext cx="2480941" cy="2205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E:\Foto arhitectur vernaculara_Moldova\Palanca_wooden gat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2487" y="4267203"/>
            <a:ext cx="2605116" cy="2290119"/>
          </a:xfrm>
          <a:prstGeom prst="rect">
            <a:avLst/>
          </a:prstGeom>
          <a:noFill/>
        </p:spPr>
      </p:pic>
      <p:pic>
        <p:nvPicPr>
          <p:cNvPr id="8" name="Picture 3" descr="E:\Foto Poiata Nistrul de Jos\Tudora1\DSC_523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97450" y="4259116"/>
            <a:ext cx="2441118" cy="2289526"/>
          </a:xfrm>
          <a:prstGeom prst="rect">
            <a:avLst/>
          </a:prstGeom>
          <a:noFill/>
        </p:spPr>
      </p:pic>
      <p:pic>
        <p:nvPicPr>
          <p:cNvPr id="9" name="Picture 2" descr="E:\Foto Poiata Nistrul de Jos\Crocmaz1\DSC_5226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79117" y="4242489"/>
            <a:ext cx="2467147" cy="23262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0130"/>
            <a:ext cx="8229600" cy="634313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o-RO" sz="3200" b="1" dirty="0" smtClean="0"/>
              <a:t>Conversia muzeelor locale</a:t>
            </a:r>
            <a:br>
              <a:rPr lang="ro-RO" sz="3200" b="1" dirty="0" smtClean="0"/>
            </a:br>
            <a:r>
              <a:rPr lang="ro-RO" sz="3200" b="1" dirty="0" smtClean="0"/>
              <a:t>în Centre de Informare a Turiștilor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4"/>
            <a:ext cx="3398108" cy="96792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11" name="Рисунок 10" descr="E:\Foto arhitectur vernaculara_Moldova\Vatici_Orhei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51" y="1285104"/>
            <a:ext cx="2434281" cy="2207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E:\Foto tur informativ ZR NJ_22.06.19\IMG_245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4508" y="1276865"/>
            <a:ext cx="2724952" cy="2199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E:\Foto Ghid Soroca\Cosauti\IMG_5949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46341" y="1309816"/>
            <a:ext cx="2545491" cy="2158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E:\Foto Ghid St.Voda\Foto SV sate 2017\Rascaieti\IMG_8224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9646" y="4234250"/>
            <a:ext cx="2478586" cy="2306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 descr="E:\Foto Ghid St.Voda\Foto SV sate 2017\Copciac\IMG_7426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75686" y="4250724"/>
            <a:ext cx="2786449" cy="2339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E:\Foto Ghid St.Voda\Foto SV sate 2017\Stefan Voda\Foto SV 07.17\P70731-101226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27805" y="4250725"/>
            <a:ext cx="2650189" cy="2359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o-RO" b="1" dirty="0" smtClean="0"/>
              <a:t>Ghizii muzeali pentru </a:t>
            </a:r>
            <a:br>
              <a:rPr lang="ro-RO" b="1" dirty="0" smtClean="0"/>
            </a:br>
            <a:r>
              <a:rPr lang="ro-RO" b="1" dirty="0" smtClean="0"/>
              <a:t>excursii extra-muzeale</a:t>
            </a:r>
            <a:endParaRPr lang="ru-RU" b="1" dirty="0" smtClean="0"/>
          </a:p>
        </p:txBody>
      </p:sp>
      <p:sp>
        <p:nvSpPr>
          <p:cNvPr id="54275" name="Содержимое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32048"/>
          </a:xfrm>
        </p:spPr>
        <p:txBody>
          <a:bodyPr/>
          <a:lstStyle/>
          <a:p>
            <a:pPr eaLnBrk="1" hangingPunct="1"/>
            <a:r>
              <a:rPr lang="ro-RO" sz="2000" dirty="0" smtClean="0"/>
              <a:t>Necesități pentru instruirea ghizilor de eco-turism</a:t>
            </a:r>
            <a:endParaRPr lang="ru-RU" sz="2000" dirty="0" smtClean="0"/>
          </a:p>
        </p:txBody>
      </p:sp>
      <p:pic>
        <p:nvPicPr>
          <p:cNvPr id="54276" name="Рисунок 4" descr="F:\Albume foto  2015\Foto depl. Delta Dunarii_25-31.10.15\IMG_04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916832"/>
            <a:ext cx="7992888" cy="4797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576064"/>
          </a:xfrm>
        </p:spPr>
        <p:txBody>
          <a:bodyPr>
            <a:normAutofit fontScale="90000"/>
          </a:bodyPr>
          <a:lstStyle/>
          <a:p>
            <a:pPr lvl="2" algn="ctr" rtl="0">
              <a:spcBef>
                <a:spcPct val="0"/>
              </a:spcBef>
            </a:pPr>
            <a:r>
              <a:rPr lang="ro-RO" sz="3200" b="1" dirty="0">
                <a:solidFill>
                  <a:srgbClr val="002060"/>
                </a:solidFill>
                <a:latin typeface="+mn-lt"/>
              </a:rPr>
              <a:t>Starea turismului regiunii Centru</a:t>
            </a:r>
            <a:r>
              <a:rPr lang="ru-RU" sz="2000" b="1" dirty="0"/>
              <a:t/>
            </a:r>
            <a:br>
              <a:rPr lang="ru-RU" sz="2000" b="1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7931224" cy="316632"/>
          </a:xfrm>
        </p:spPr>
        <p:txBody>
          <a:bodyPr>
            <a:normAutofit fontScale="55000" lnSpcReduction="20000"/>
          </a:bodyPr>
          <a:lstStyle/>
          <a:p>
            <a:endParaRPr lang="ru-RU" dirty="0"/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395536" y="1628800"/>
          <a:ext cx="8424936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720080"/>
          </a:xfrm>
        </p:spPr>
        <p:txBody>
          <a:bodyPr>
            <a:noAutofit/>
          </a:bodyPr>
          <a:lstStyle/>
          <a:p>
            <a:pPr lvl="1" algn="ctr" rtl="0">
              <a:spcBef>
                <a:spcPct val="0"/>
              </a:spcBef>
            </a:pPr>
            <a:r>
              <a:rPr lang="ro-RO" sz="3200" b="1" dirty="0">
                <a:solidFill>
                  <a:srgbClr val="002060"/>
                </a:solidFill>
                <a:latin typeface="+mn-lt"/>
              </a:rPr>
              <a:t>Starea sectorului turismului regional </a:t>
            </a:r>
            <a:r>
              <a:rPr lang="ru-RU" sz="3200" dirty="0">
                <a:solidFill>
                  <a:srgbClr val="002060"/>
                </a:solidFill>
                <a:latin typeface="+mn-lt"/>
              </a:rPr>
              <a:t/>
            </a:r>
            <a:br>
              <a:rPr lang="ru-RU" sz="3200" dirty="0">
                <a:solidFill>
                  <a:srgbClr val="002060"/>
                </a:solidFill>
                <a:latin typeface="+mn-lt"/>
              </a:rPr>
            </a:br>
            <a:endParaRPr lang="ru-RU" sz="32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7859216" cy="100608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539554" y="1700812"/>
          <a:ext cx="8064896" cy="42484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1" y="1600201"/>
            <a:ext cx="2026568" cy="316632"/>
          </a:xfrm>
        </p:spPr>
        <p:txBody>
          <a:bodyPr>
            <a:normAutofit fontScale="55000" lnSpcReduction="20000"/>
          </a:bodyPr>
          <a:lstStyle/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332656"/>
            <a:ext cx="7848872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38138"/>
          </a:xfrm>
        </p:spPr>
        <p:txBody>
          <a:bodyPr>
            <a:normAutofit/>
          </a:bodyPr>
          <a:lstStyle/>
          <a:p>
            <a:r>
              <a:rPr lang="ro-RO" sz="3200" b="1" dirty="0" smtClean="0">
                <a:solidFill>
                  <a:srgbClr val="002060"/>
                </a:solidFill>
              </a:rPr>
              <a:t>DESTINAȚII CU POTENȚIAL DE DEZVOLTARE (TRASEE TURISTICE) 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536504"/>
          </a:xfrm>
        </p:spPr>
        <p:txBody>
          <a:bodyPr/>
          <a:lstStyle/>
          <a:p>
            <a:r>
              <a:rPr lang="ro-RO" dirty="0" smtClean="0">
                <a:solidFill>
                  <a:srgbClr val="002060"/>
                </a:solidFill>
              </a:rPr>
              <a:t>Zona turistică Codrii </a:t>
            </a:r>
            <a:endParaRPr lang="en-US" dirty="0" smtClean="0">
              <a:solidFill>
                <a:srgbClr val="002060"/>
              </a:solidFill>
            </a:endParaRPr>
          </a:p>
          <a:p>
            <a:r>
              <a:rPr lang="ro-RO" dirty="0" smtClean="0">
                <a:solidFill>
                  <a:srgbClr val="002060"/>
                </a:solidFill>
              </a:rPr>
              <a:t>Zona turistică Criuleni-Holercani </a:t>
            </a:r>
            <a:endParaRPr lang="en-US" dirty="0" smtClean="0">
              <a:solidFill>
                <a:srgbClr val="002060"/>
              </a:solidFill>
            </a:endParaRPr>
          </a:p>
          <a:p>
            <a:r>
              <a:rPr lang="ro-RO" dirty="0" smtClean="0">
                <a:solidFill>
                  <a:srgbClr val="002060"/>
                </a:solidFill>
              </a:rPr>
              <a:t>Zona turistică Hîrjauca </a:t>
            </a:r>
            <a:endParaRPr lang="en-US" dirty="0" smtClean="0">
              <a:solidFill>
                <a:srgbClr val="002060"/>
              </a:solidFill>
            </a:endParaRPr>
          </a:p>
          <a:p>
            <a:r>
              <a:rPr lang="ro-RO" dirty="0" smtClean="0">
                <a:solidFill>
                  <a:srgbClr val="002060"/>
                </a:solidFill>
              </a:rPr>
              <a:t>Zona turistică Lăpuşna </a:t>
            </a:r>
            <a:endParaRPr lang="en-US" dirty="0" smtClean="0">
              <a:solidFill>
                <a:srgbClr val="002060"/>
              </a:solidFill>
            </a:endParaRPr>
          </a:p>
          <a:p>
            <a:r>
              <a:rPr lang="ro-RO" dirty="0" smtClean="0">
                <a:solidFill>
                  <a:srgbClr val="002060"/>
                </a:solidFill>
              </a:rPr>
              <a:t>Zona turistică Orhei</a:t>
            </a:r>
            <a:r>
              <a:rPr lang="ro-RO" i="1" dirty="0" smtClean="0">
                <a:solidFill>
                  <a:srgbClr val="002060"/>
                </a:solidFill>
              </a:rPr>
              <a:t> </a:t>
            </a:r>
            <a:endParaRPr lang="en-US" i="1" dirty="0" smtClean="0">
              <a:solidFill>
                <a:srgbClr val="002060"/>
              </a:solidFill>
            </a:endParaRPr>
          </a:p>
          <a:p>
            <a:r>
              <a:rPr lang="ro-RO" dirty="0" smtClean="0">
                <a:solidFill>
                  <a:srgbClr val="002060"/>
                </a:solidFill>
              </a:rPr>
              <a:t>Zona turistică Plaiul Fagului </a:t>
            </a:r>
            <a:endParaRPr lang="en-US" dirty="0" smtClean="0">
              <a:solidFill>
                <a:srgbClr val="002060"/>
              </a:solidFill>
            </a:endParaRPr>
          </a:p>
          <a:p>
            <a:r>
              <a:rPr lang="ro-RO" dirty="0" smtClean="0">
                <a:solidFill>
                  <a:srgbClr val="002060"/>
                </a:solidFill>
              </a:rPr>
              <a:t>Zona turistică Saharna-Ţipova </a:t>
            </a:r>
            <a:endParaRPr lang="en-US" dirty="0" smtClean="0">
              <a:solidFill>
                <a:srgbClr val="002060"/>
              </a:solidFill>
            </a:endParaRPr>
          </a:p>
          <a:p>
            <a:endParaRPr lang="en-US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648072"/>
          </a:xfrm>
        </p:spPr>
        <p:txBody>
          <a:bodyPr>
            <a:normAutofit/>
          </a:bodyPr>
          <a:lstStyle/>
          <a:p>
            <a:r>
              <a:rPr lang="ro-RO" sz="3200" b="1" dirty="0" smtClean="0">
                <a:solidFill>
                  <a:srgbClr val="002060"/>
                </a:solidFill>
              </a:rPr>
              <a:t>Puncte forte</a:t>
            </a:r>
            <a:r>
              <a:rPr lang="en-US" sz="3200" b="1" dirty="0" smtClean="0">
                <a:solidFill>
                  <a:srgbClr val="002060"/>
                </a:solidFill>
              </a:rPr>
              <a:t>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1" y="1124744"/>
            <a:ext cx="8507288" cy="5616624"/>
          </a:xfrm>
        </p:spPr>
        <p:txBody>
          <a:bodyPr>
            <a:normAutofit fontScale="47500" lnSpcReduction="20000"/>
          </a:bodyPr>
          <a:lstStyle/>
          <a:p>
            <a:pPr lvl="0"/>
            <a:r>
              <a:rPr lang="it-IT" sz="3600" dirty="0" smtClean="0">
                <a:solidFill>
                  <a:srgbClr val="002060"/>
                </a:solidFill>
              </a:rPr>
              <a:t>Aşezare geografică favorabilă (centrul țării, proximitate faţă de mun. </a:t>
            </a:r>
            <a:r>
              <a:rPr lang="ro-RO" sz="3600" dirty="0" smtClean="0">
                <a:solidFill>
                  <a:srgbClr val="002060"/>
                </a:solidFill>
              </a:rPr>
              <a:t>Chişinău)</a:t>
            </a:r>
            <a:endParaRPr lang="ru-RU" sz="3600" dirty="0" smtClean="0">
              <a:solidFill>
                <a:srgbClr val="002060"/>
              </a:solidFill>
            </a:endParaRPr>
          </a:p>
          <a:p>
            <a:pPr lvl="0"/>
            <a:r>
              <a:rPr lang="it-IT" sz="3600" dirty="0" smtClean="0">
                <a:solidFill>
                  <a:srgbClr val="002060"/>
                </a:solidFill>
              </a:rPr>
              <a:t>Proximitatea de mun. Chişinău – cea mai mare piață turistică internă</a:t>
            </a:r>
            <a:endParaRPr lang="ru-RU" sz="3600" dirty="0" smtClean="0">
              <a:solidFill>
                <a:srgbClr val="002060"/>
              </a:solidFill>
            </a:endParaRPr>
          </a:p>
          <a:p>
            <a:pPr lvl="0"/>
            <a:r>
              <a:rPr lang="it-IT" sz="3600" dirty="0" smtClean="0">
                <a:solidFill>
                  <a:srgbClr val="002060"/>
                </a:solidFill>
              </a:rPr>
              <a:t>Mobilitatea mare a populaţiei regiunii (pentru muncă, odihnă)</a:t>
            </a:r>
            <a:endParaRPr lang="ru-RU" sz="3600" dirty="0" smtClean="0">
              <a:solidFill>
                <a:srgbClr val="002060"/>
              </a:solidFill>
            </a:endParaRPr>
          </a:p>
          <a:p>
            <a:pPr lvl="0"/>
            <a:r>
              <a:rPr lang="it-IT" sz="3600" b="1" dirty="0" smtClean="0">
                <a:solidFill>
                  <a:schemeClr val="accent6">
                    <a:lumMod val="75000"/>
                  </a:schemeClr>
                </a:solidFill>
              </a:rPr>
              <a:t>Prezența a 7 zone turistice consacrate</a:t>
            </a:r>
            <a:endParaRPr lang="ru-RU" sz="36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lvl="0"/>
            <a:r>
              <a:rPr lang="it-IT" sz="3600" dirty="0" smtClean="0">
                <a:solidFill>
                  <a:srgbClr val="002060"/>
                </a:solidFill>
              </a:rPr>
              <a:t>Diversitate mare de monumente istorico-culturale de valoare naţională</a:t>
            </a:r>
            <a:endParaRPr lang="ru-RU" sz="3600" dirty="0" smtClean="0">
              <a:solidFill>
                <a:srgbClr val="002060"/>
              </a:solidFill>
            </a:endParaRPr>
          </a:p>
          <a:p>
            <a:pPr lvl="0"/>
            <a:r>
              <a:rPr lang="it-IT" sz="3600" dirty="0" smtClean="0">
                <a:solidFill>
                  <a:srgbClr val="002060"/>
                </a:solidFill>
              </a:rPr>
              <a:t>Mănăstiri vechi amplasate relativ compact în RDC</a:t>
            </a:r>
            <a:endParaRPr lang="ru-RU" sz="3600" dirty="0" smtClean="0">
              <a:solidFill>
                <a:srgbClr val="002060"/>
              </a:solidFill>
            </a:endParaRPr>
          </a:p>
          <a:p>
            <a:pPr lvl="0"/>
            <a:r>
              <a:rPr lang="it-IT" sz="3600" dirty="0" smtClean="0">
                <a:solidFill>
                  <a:srgbClr val="002060"/>
                </a:solidFill>
              </a:rPr>
              <a:t>Multe rezervaţii naturale şi arii protejate </a:t>
            </a:r>
            <a:endParaRPr lang="ru-RU" sz="3600" dirty="0" smtClean="0">
              <a:solidFill>
                <a:srgbClr val="002060"/>
              </a:solidFill>
            </a:endParaRPr>
          </a:p>
          <a:p>
            <a:pPr lvl="0"/>
            <a:r>
              <a:rPr lang="ro-RO" sz="3600" dirty="0" smtClean="0">
                <a:solidFill>
                  <a:srgbClr val="002060"/>
                </a:solidFill>
              </a:rPr>
              <a:t>Resurse acvatice pentru recreare </a:t>
            </a:r>
            <a:endParaRPr lang="ru-RU" sz="3600" dirty="0" smtClean="0">
              <a:solidFill>
                <a:srgbClr val="002060"/>
              </a:solidFill>
            </a:endParaRPr>
          </a:p>
          <a:p>
            <a:pPr lvl="0"/>
            <a:r>
              <a:rPr lang="ro-RO" sz="3600" dirty="0" smtClean="0">
                <a:solidFill>
                  <a:srgbClr val="002060"/>
                </a:solidFill>
              </a:rPr>
              <a:t>Resurse forestiere bogate </a:t>
            </a:r>
            <a:endParaRPr lang="ru-RU" sz="3600" dirty="0" smtClean="0">
              <a:solidFill>
                <a:srgbClr val="002060"/>
              </a:solidFill>
            </a:endParaRPr>
          </a:p>
          <a:p>
            <a:pPr lvl="0"/>
            <a:r>
              <a:rPr lang="ro-RO" sz="3600" b="1" dirty="0" smtClean="0">
                <a:solidFill>
                  <a:schemeClr val="accent6">
                    <a:lumMod val="75000"/>
                  </a:schemeClr>
                </a:solidFill>
              </a:rPr>
              <a:t>Muzee funcționale repartizate relativ uniform în RDC</a:t>
            </a:r>
            <a:endParaRPr lang="ru-RU" sz="36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lvl="0"/>
            <a:r>
              <a:rPr lang="it-IT" sz="3600" dirty="0" smtClean="0">
                <a:solidFill>
                  <a:srgbClr val="002060"/>
                </a:solidFill>
              </a:rPr>
              <a:t>Tradiţii vini-viticole, branduri vinicole cunoscute, i</a:t>
            </a:r>
            <a:r>
              <a:rPr lang="ro-RO" sz="3600" dirty="0" smtClean="0">
                <a:solidFill>
                  <a:srgbClr val="002060"/>
                </a:solidFill>
              </a:rPr>
              <a:t>nfrastructura modernizată a vinăriilor </a:t>
            </a:r>
            <a:endParaRPr lang="ru-RU" sz="3600" dirty="0" smtClean="0">
              <a:solidFill>
                <a:srgbClr val="002060"/>
              </a:solidFill>
            </a:endParaRPr>
          </a:p>
          <a:p>
            <a:pPr lvl="0"/>
            <a:r>
              <a:rPr lang="ro-RO" sz="3600" dirty="0" smtClean="0">
                <a:solidFill>
                  <a:srgbClr val="002060"/>
                </a:solidFill>
              </a:rPr>
              <a:t>Tradiţii meşteşugăreşti bogate şi diverse </a:t>
            </a:r>
            <a:endParaRPr lang="ru-RU" sz="3600" dirty="0" smtClean="0">
              <a:solidFill>
                <a:srgbClr val="002060"/>
              </a:solidFill>
            </a:endParaRPr>
          </a:p>
          <a:p>
            <a:pPr lvl="0"/>
            <a:r>
              <a:rPr lang="ro-RO" sz="3600" dirty="0" smtClean="0">
                <a:solidFill>
                  <a:srgbClr val="002060"/>
                </a:solidFill>
              </a:rPr>
              <a:t>Condiţii climaterice favorabile balneo-turismului</a:t>
            </a:r>
            <a:endParaRPr lang="ru-RU" sz="3600" dirty="0" smtClean="0">
              <a:solidFill>
                <a:srgbClr val="002060"/>
              </a:solidFill>
            </a:endParaRPr>
          </a:p>
          <a:p>
            <a:pPr lvl="0"/>
            <a:r>
              <a:rPr lang="ro-RO" sz="3600" dirty="0" smtClean="0">
                <a:solidFill>
                  <a:srgbClr val="002060"/>
                </a:solidFill>
              </a:rPr>
              <a:t>Prezenţa resurselor balneo-sanatoriale </a:t>
            </a:r>
            <a:endParaRPr lang="ru-RU" sz="3600" dirty="0" smtClean="0">
              <a:solidFill>
                <a:srgbClr val="002060"/>
              </a:solidFill>
            </a:endParaRPr>
          </a:p>
          <a:p>
            <a:pPr lvl="0"/>
            <a:r>
              <a:rPr lang="it-IT" sz="3600" dirty="0" smtClean="0">
                <a:solidFill>
                  <a:srgbClr val="002060"/>
                </a:solidFill>
              </a:rPr>
              <a:t>Circuite turistice diverse determinate în RDC</a:t>
            </a:r>
            <a:endParaRPr lang="ru-RU" sz="3600" dirty="0" smtClean="0">
              <a:solidFill>
                <a:srgbClr val="002060"/>
              </a:solidFill>
            </a:endParaRPr>
          </a:p>
          <a:p>
            <a:pPr lvl="0"/>
            <a:r>
              <a:rPr lang="it-IT" sz="3600" dirty="0" smtClean="0">
                <a:solidFill>
                  <a:srgbClr val="002060"/>
                </a:solidFill>
              </a:rPr>
              <a:t>Sector HoReCa dominat de IMM profitabile</a:t>
            </a:r>
            <a:endParaRPr lang="ru-RU" sz="3600" dirty="0" smtClean="0">
              <a:solidFill>
                <a:srgbClr val="002060"/>
              </a:solidFill>
            </a:endParaRPr>
          </a:p>
          <a:p>
            <a:pPr lvl="0"/>
            <a:r>
              <a:rPr lang="it-IT" sz="3600" dirty="0" smtClean="0">
                <a:solidFill>
                  <a:srgbClr val="002060"/>
                </a:solidFill>
              </a:rPr>
              <a:t>Sector de cazare în creștere </a:t>
            </a:r>
            <a:endParaRPr lang="ru-RU" sz="3600" dirty="0" smtClean="0">
              <a:solidFill>
                <a:srgbClr val="002060"/>
              </a:solidFill>
            </a:endParaRPr>
          </a:p>
          <a:p>
            <a:pPr lvl="0"/>
            <a:r>
              <a:rPr lang="it-IT" sz="3600" dirty="0" smtClean="0">
                <a:solidFill>
                  <a:srgbClr val="002060"/>
                </a:solidFill>
              </a:rPr>
              <a:t>Turiști proveniți în special din țările vecine și UE sau state dezvoltate</a:t>
            </a:r>
            <a:endParaRPr lang="ru-RU" sz="3600" dirty="0" smtClean="0">
              <a:solidFill>
                <a:srgbClr val="002060"/>
              </a:solidFill>
            </a:endParaRPr>
          </a:p>
          <a:p>
            <a:pPr lvl="0"/>
            <a:r>
              <a:rPr lang="it-IT" sz="3600" dirty="0" smtClean="0">
                <a:solidFill>
                  <a:srgbClr val="002060"/>
                </a:solidFill>
              </a:rPr>
              <a:t>Reţea de drumuri dezvoltată (drumuri naţionale, internaţionale, căi ferate), care fac lăgătura RDC cu toate regiunile țării</a:t>
            </a:r>
            <a:endParaRPr lang="ru-RU" sz="3600" dirty="0" smtClean="0">
              <a:solidFill>
                <a:srgbClr val="002060"/>
              </a:solidFill>
            </a:endParaRPr>
          </a:p>
          <a:p>
            <a:pPr lvl="0"/>
            <a:r>
              <a:rPr lang="it-IT" sz="3600" dirty="0" smtClean="0">
                <a:solidFill>
                  <a:srgbClr val="002060"/>
                </a:solidFill>
              </a:rPr>
              <a:t>Potențial de consum a serviciilor aferente turismului și călătoriilor în creștere la populație</a:t>
            </a:r>
            <a:endParaRPr lang="ru-RU" sz="3600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ru-RU" b="1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576064"/>
          </a:xfrm>
        </p:spPr>
        <p:txBody>
          <a:bodyPr>
            <a:noAutofit/>
          </a:bodyPr>
          <a:lstStyle/>
          <a:p>
            <a:r>
              <a:rPr lang="ro-RO" sz="3200" b="1" dirty="0" smtClean="0">
                <a:solidFill>
                  <a:srgbClr val="FF0000"/>
                </a:solidFill>
              </a:rPr>
              <a:t>Puncte slabe</a:t>
            </a:r>
            <a:r>
              <a:rPr lang="en-US" sz="3200" b="1" dirty="0" smtClean="0">
                <a:solidFill>
                  <a:srgbClr val="FF0000"/>
                </a:solidFill>
              </a:rPr>
              <a:t>: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6712"/>
            <a:ext cx="8147248" cy="5760640"/>
          </a:xfrm>
        </p:spPr>
        <p:txBody>
          <a:bodyPr>
            <a:noAutofit/>
          </a:bodyPr>
          <a:lstStyle/>
          <a:p>
            <a:pPr lvl="0"/>
            <a:r>
              <a:rPr lang="fr-FR" sz="1050" dirty="0" smtClean="0">
                <a:solidFill>
                  <a:srgbClr val="002060"/>
                </a:solidFill>
              </a:rPr>
              <a:t>Diversificare redusă a ofertelor turistice a RDC</a:t>
            </a:r>
            <a:endParaRPr lang="ru-RU" sz="1050" dirty="0" smtClean="0">
              <a:solidFill>
                <a:srgbClr val="002060"/>
              </a:solidFill>
            </a:endParaRPr>
          </a:p>
          <a:p>
            <a:pPr lvl="0"/>
            <a:r>
              <a:rPr lang="ro-RO" sz="1050" dirty="0" smtClean="0">
                <a:solidFill>
                  <a:srgbClr val="002060"/>
                </a:solidFill>
              </a:rPr>
              <a:t>Dezechilibre teritoriale în administrarea şi promovarea ofertei turismului regional </a:t>
            </a:r>
            <a:endParaRPr lang="ru-RU" sz="1050" dirty="0" smtClean="0">
              <a:solidFill>
                <a:srgbClr val="002060"/>
              </a:solidFill>
            </a:endParaRPr>
          </a:p>
          <a:p>
            <a:pPr lvl="0"/>
            <a:r>
              <a:rPr lang="ro-RO" sz="1050" b="1" dirty="0" smtClean="0">
                <a:solidFill>
                  <a:schemeClr val="accent6">
                    <a:lumMod val="75000"/>
                  </a:schemeClr>
                </a:solidFill>
              </a:rPr>
              <a:t>Regiunea rămîne o destinaţie apreciată de un număr limitat de turişti străini </a:t>
            </a:r>
            <a:endParaRPr lang="ru-RU" sz="105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lvl="0"/>
            <a:r>
              <a:rPr lang="fr-FR" sz="1050" dirty="0" smtClean="0">
                <a:solidFill>
                  <a:srgbClr val="002060"/>
                </a:solidFill>
              </a:rPr>
              <a:t>Discrepanțe mari în accesibilitatea și calitatea unităților de cazare, în special a celor pentru turismul de masă</a:t>
            </a:r>
            <a:endParaRPr lang="ru-RU" sz="1050" dirty="0" smtClean="0">
              <a:solidFill>
                <a:srgbClr val="002060"/>
              </a:solidFill>
            </a:endParaRPr>
          </a:p>
          <a:p>
            <a:pPr lvl="0"/>
            <a:r>
              <a:rPr lang="fr-FR" sz="1050" dirty="0" smtClean="0">
                <a:solidFill>
                  <a:srgbClr val="002060"/>
                </a:solidFill>
              </a:rPr>
              <a:t>Decreșterea substanțială a capacităților taberelor estivale</a:t>
            </a:r>
            <a:endParaRPr lang="ru-RU" sz="1050" dirty="0" smtClean="0">
              <a:solidFill>
                <a:srgbClr val="002060"/>
              </a:solidFill>
            </a:endParaRPr>
          </a:p>
          <a:p>
            <a:pPr lvl="0"/>
            <a:r>
              <a:rPr lang="fr-FR" sz="1050" dirty="0" smtClean="0">
                <a:solidFill>
                  <a:srgbClr val="002060"/>
                </a:solidFill>
              </a:rPr>
              <a:t>Sejur turistic scurt în RDC</a:t>
            </a:r>
            <a:endParaRPr lang="ru-RU" sz="1050" dirty="0" smtClean="0">
              <a:solidFill>
                <a:srgbClr val="002060"/>
              </a:solidFill>
            </a:endParaRPr>
          </a:p>
          <a:p>
            <a:pPr lvl="0"/>
            <a:r>
              <a:rPr lang="ro-RO" sz="1050" dirty="0" smtClean="0">
                <a:solidFill>
                  <a:srgbClr val="002060"/>
                </a:solidFill>
              </a:rPr>
              <a:t>Performanțe scăzute în turism intern, în excursii și în muzee </a:t>
            </a:r>
            <a:endParaRPr lang="ru-RU" sz="1050" dirty="0" smtClean="0">
              <a:solidFill>
                <a:srgbClr val="002060"/>
              </a:solidFill>
            </a:endParaRPr>
          </a:p>
          <a:p>
            <a:pPr lvl="0"/>
            <a:r>
              <a:rPr lang="ro-RO" sz="1050" dirty="0" smtClean="0">
                <a:solidFill>
                  <a:srgbClr val="002060"/>
                </a:solidFill>
              </a:rPr>
              <a:t>Zone de odihnă neamenajate conform rigorilor naționale</a:t>
            </a:r>
            <a:endParaRPr lang="ru-RU" sz="1050" dirty="0" smtClean="0">
              <a:solidFill>
                <a:srgbClr val="002060"/>
              </a:solidFill>
            </a:endParaRPr>
          </a:p>
          <a:p>
            <a:pPr lvl="0"/>
            <a:r>
              <a:rPr lang="ro-RO" sz="1050" dirty="0" smtClean="0">
                <a:solidFill>
                  <a:srgbClr val="002060"/>
                </a:solidFill>
              </a:rPr>
              <a:t>Dezvoltare dezechilibrată a industriei turistice în raioanele regiunii</a:t>
            </a:r>
            <a:endParaRPr lang="ru-RU" sz="1050" dirty="0" smtClean="0">
              <a:solidFill>
                <a:srgbClr val="002060"/>
              </a:solidFill>
            </a:endParaRPr>
          </a:p>
          <a:p>
            <a:pPr lvl="0"/>
            <a:r>
              <a:rPr lang="ro-RO" sz="1050" dirty="0" smtClean="0">
                <a:solidFill>
                  <a:srgbClr val="002060"/>
                </a:solidFill>
              </a:rPr>
              <a:t>Debalansarea calităţii ospitalităţii în diferite destinaţii </a:t>
            </a:r>
            <a:endParaRPr lang="ru-RU" sz="1050" dirty="0" smtClean="0">
              <a:solidFill>
                <a:srgbClr val="002060"/>
              </a:solidFill>
            </a:endParaRPr>
          </a:p>
          <a:p>
            <a:pPr lvl="0"/>
            <a:r>
              <a:rPr lang="ro-RO" sz="1050" dirty="0" smtClean="0">
                <a:solidFill>
                  <a:srgbClr val="002060"/>
                </a:solidFill>
              </a:rPr>
              <a:t>Infrastructură insuficient dezvoltată pentru servicii de turism </a:t>
            </a:r>
            <a:endParaRPr lang="ru-RU" sz="1050" dirty="0" smtClean="0">
              <a:solidFill>
                <a:srgbClr val="002060"/>
              </a:solidFill>
            </a:endParaRPr>
          </a:p>
          <a:p>
            <a:pPr lvl="0"/>
            <a:r>
              <a:rPr lang="ro-RO" sz="1050" b="1" dirty="0" smtClean="0">
                <a:solidFill>
                  <a:schemeClr val="accent6">
                    <a:lumMod val="75000"/>
                  </a:schemeClr>
                </a:solidFill>
              </a:rPr>
              <a:t>Atracții naturale nevalorificate turistic </a:t>
            </a:r>
            <a:endParaRPr lang="ru-RU" sz="105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lvl="0"/>
            <a:r>
              <a:rPr lang="ro-RO" sz="1050" dirty="0" smtClean="0">
                <a:solidFill>
                  <a:srgbClr val="002060"/>
                </a:solidFill>
              </a:rPr>
              <a:t>Patrimoniul cultural este degradat </a:t>
            </a:r>
            <a:endParaRPr lang="ru-RU" sz="1050" dirty="0" smtClean="0">
              <a:solidFill>
                <a:srgbClr val="002060"/>
              </a:solidFill>
            </a:endParaRPr>
          </a:p>
          <a:p>
            <a:pPr lvl="0"/>
            <a:r>
              <a:rPr lang="ro-RO" sz="1050" b="1" dirty="0" smtClean="0">
                <a:solidFill>
                  <a:schemeClr val="accent6">
                    <a:lumMod val="75000"/>
                  </a:schemeClr>
                </a:solidFill>
              </a:rPr>
              <a:t>Puţini vizitatori cunosc regiunea prin excursii </a:t>
            </a:r>
            <a:endParaRPr lang="ru-RU" sz="105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lvl="0"/>
            <a:r>
              <a:rPr lang="ro-RO" sz="1050" b="1" dirty="0" smtClean="0">
                <a:solidFill>
                  <a:schemeClr val="accent6">
                    <a:lumMod val="75000"/>
                  </a:schemeClr>
                </a:solidFill>
              </a:rPr>
              <a:t>Insuficienţă de acţiuni pentru vizibilitatea turistică a regiunii în interior şi exterior </a:t>
            </a:r>
            <a:endParaRPr lang="ru-RU" sz="105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lvl="0"/>
            <a:r>
              <a:rPr lang="ro-RO" sz="1050" dirty="0" smtClean="0">
                <a:solidFill>
                  <a:srgbClr val="002060"/>
                </a:solidFill>
              </a:rPr>
              <a:t>Insuficienţă a resurselor financiare pentru promovarea domeniului: expoziţii, materiale promoţionale, susţinere financiară a proiectelor din domeniu, etc</a:t>
            </a:r>
            <a:r>
              <a:rPr lang="en-US" sz="1050" dirty="0" smtClean="0">
                <a:solidFill>
                  <a:srgbClr val="002060"/>
                </a:solidFill>
              </a:rPr>
              <a:t>.</a:t>
            </a:r>
            <a:endParaRPr lang="ru-RU" sz="1050" dirty="0" smtClean="0">
              <a:solidFill>
                <a:srgbClr val="002060"/>
              </a:solidFill>
            </a:endParaRPr>
          </a:p>
          <a:p>
            <a:pPr lvl="0"/>
            <a:r>
              <a:rPr lang="ro-RO" sz="1050" dirty="0" smtClean="0">
                <a:solidFill>
                  <a:srgbClr val="002060"/>
                </a:solidFill>
              </a:rPr>
              <a:t>Resurse financiare limitate pentru dezvoltarea ramurii: ponderea redusă a finanţărilor nebugetare şi pe proiecte </a:t>
            </a:r>
            <a:endParaRPr lang="ru-RU" sz="1050" dirty="0" smtClean="0">
              <a:solidFill>
                <a:srgbClr val="002060"/>
              </a:solidFill>
            </a:endParaRPr>
          </a:p>
          <a:p>
            <a:pPr lvl="0"/>
            <a:r>
              <a:rPr lang="ro-RO" sz="1050" dirty="0" smtClean="0">
                <a:solidFill>
                  <a:srgbClr val="002060"/>
                </a:solidFill>
              </a:rPr>
              <a:t>Capacităţi insuficiente pentru gestionarea sectorului turistic regional </a:t>
            </a:r>
            <a:endParaRPr lang="ru-RU" sz="1050" dirty="0" smtClean="0">
              <a:solidFill>
                <a:srgbClr val="002060"/>
              </a:solidFill>
            </a:endParaRPr>
          </a:p>
          <a:p>
            <a:pPr lvl="0"/>
            <a:r>
              <a:rPr lang="ro-RO" sz="1050" dirty="0" smtClean="0">
                <a:solidFill>
                  <a:srgbClr val="002060"/>
                </a:solidFill>
              </a:rPr>
              <a:t>ADR nu gestionează informaţia strategică despre sistemul turismului regional </a:t>
            </a:r>
            <a:endParaRPr lang="ru-RU" sz="1050" dirty="0" smtClean="0">
              <a:solidFill>
                <a:srgbClr val="002060"/>
              </a:solidFill>
            </a:endParaRPr>
          </a:p>
          <a:p>
            <a:pPr lvl="0"/>
            <a:r>
              <a:rPr lang="ro-RO" sz="1050" dirty="0" smtClean="0">
                <a:solidFill>
                  <a:srgbClr val="002060"/>
                </a:solidFill>
              </a:rPr>
              <a:t>Capacităţi reduse de efectuare a analizei impactului şi lipsa studiilor de fezabilitate relevante sectorului touristic regional</a:t>
            </a:r>
            <a:endParaRPr lang="ru-RU" sz="1050" dirty="0" smtClean="0">
              <a:solidFill>
                <a:srgbClr val="002060"/>
              </a:solidFill>
            </a:endParaRPr>
          </a:p>
          <a:p>
            <a:pPr lvl="0"/>
            <a:r>
              <a:rPr lang="ro-RO" sz="1050" dirty="0" smtClean="0">
                <a:solidFill>
                  <a:srgbClr val="002060"/>
                </a:solidFill>
              </a:rPr>
              <a:t>Lipsă de proiecte ambiţioase pentru competitivitatea regională </a:t>
            </a:r>
            <a:endParaRPr lang="ru-RU" sz="1050" dirty="0" smtClean="0">
              <a:solidFill>
                <a:srgbClr val="002060"/>
              </a:solidFill>
            </a:endParaRPr>
          </a:p>
          <a:p>
            <a:pPr lvl="0"/>
            <a:r>
              <a:rPr lang="ro-RO" sz="1050" dirty="0" smtClean="0">
                <a:solidFill>
                  <a:srgbClr val="002060"/>
                </a:solidFill>
              </a:rPr>
              <a:t>Cooperare redusă cu partenerii strategici, inclusiv în teritoriu </a:t>
            </a:r>
            <a:endParaRPr lang="ru-RU" sz="1050" dirty="0" smtClean="0">
              <a:solidFill>
                <a:srgbClr val="002060"/>
              </a:solidFill>
            </a:endParaRPr>
          </a:p>
          <a:p>
            <a:pPr lvl="0"/>
            <a:r>
              <a:rPr lang="ro-RO" sz="1050" b="1" dirty="0" smtClean="0">
                <a:solidFill>
                  <a:schemeClr val="accent6">
                    <a:lumMod val="75000"/>
                  </a:schemeClr>
                </a:solidFill>
              </a:rPr>
              <a:t>Cooperare la nivel scăzut cu specialiştii responsabili de turism din teritoriu </a:t>
            </a:r>
            <a:endParaRPr lang="ru-RU" sz="105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lvl="0"/>
            <a:r>
              <a:rPr lang="ro-RO" sz="1050" dirty="0" smtClean="0">
                <a:solidFill>
                  <a:srgbClr val="002060"/>
                </a:solidFill>
              </a:rPr>
              <a:t>Migrare mare a cadrelor calificate în turism </a:t>
            </a:r>
            <a:r>
              <a:rPr lang="it-IT" sz="1050" dirty="0" smtClean="0">
                <a:solidFill>
                  <a:srgbClr val="002060"/>
                </a:solidFill>
              </a:rPr>
              <a:t>și deficitul brațelor de muncă calificate în sectorul HoReCa</a:t>
            </a:r>
            <a:endParaRPr lang="ru-RU" sz="1050" dirty="0" smtClean="0">
              <a:solidFill>
                <a:srgbClr val="002060"/>
              </a:solidFill>
            </a:endParaRPr>
          </a:p>
          <a:p>
            <a:pPr lvl="0"/>
            <a:r>
              <a:rPr lang="ro-RO" sz="1050" dirty="0" smtClean="0">
                <a:solidFill>
                  <a:srgbClr val="002060"/>
                </a:solidFill>
              </a:rPr>
              <a:t>Infrastructura conexă de-a lungul magistralelor rutiere nu este dotată în plină măsură cu popasuri amenajate necesităților turiștilor</a:t>
            </a:r>
            <a:endParaRPr lang="ru-RU" sz="1050" dirty="0" smtClean="0">
              <a:solidFill>
                <a:srgbClr val="002060"/>
              </a:solidFill>
            </a:endParaRPr>
          </a:p>
          <a:p>
            <a:pPr lvl="0"/>
            <a:r>
              <a:rPr lang="it-IT" sz="1050" dirty="0" smtClean="0">
                <a:solidFill>
                  <a:srgbClr val="002060"/>
                </a:solidFill>
              </a:rPr>
              <a:t>Stare deplorabilă și nesigură a drumurilor de acces la majoritatea atracțiilor turistice</a:t>
            </a:r>
            <a:endParaRPr lang="ru-RU" sz="1050" dirty="0" smtClean="0">
              <a:solidFill>
                <a:srgbClr val="002060"/>
              </a:solidFill>
            </a:endParaRPr>
          </a:p>
          <a:p>
            <a:pPr lvl="0"/>
            <a:r>
              <a:rPr lang="it-IT" sz="1050" dirty="0" smtClean="0">
                <a:solidFill>
                  <a:srgbClr val="002060"/>
                </a:solidFill>
              </a:rPr>
              <a:t>Vizibilitate redusă a majorității atracțiilor turistice pe drumurile regiunii (fără marcaje turistice corespunzătoare)</a:t>
            </a:r>
            <a:endParaRPr lang="ru-RU" sz="1050" dirty="0" smtClean="0">
              <a:solidFill>
                <a:srgbClr val="002060"/>
              </a:solidFill>
            </a:endParaRPr>
          </a:p>
          <a:p>
            <a:pPr lvl="0"/>
            <a:r>
              <a:rPr lang="it-IT" sz="1050" dirty="0" smtClean="0">
                <a:solidFill>
                  <a:srgbClr val="002060"/>
                </a:solidFill>
              </a:rPr>
              <a:t>Rețeaua de căi ferate din RDC practic neutilizată în scopuri turistice interne</a:t>
            </a:r>
            <a:endParaRPr lang="ru-RU" sz="1050" dirty="0" smtClean="0">
              <a:solidFill>
                <a:srgbClr val="002060"/>
              </a:solidFill>
            </a:endParaRPr>
          </a:p>
          <a:p>
            <a:r>
              <a:rPr lang="it-IT" sz="1050" dirty="0" smtClean="0">
                <a:solidFill>
                  <a:srgbClr val="002060"/>
                </a:solidFill>
              </a:rPr>
              <a:t>Calitate joasă a infrastructurii tehnico-edilitare în destinațiile turistice</a:t>
            </a:r>
            <a:endParaRPr lang="ru-RU" sz="1050" b="1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ru-RU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o-RO" sz="3200" b="1" dirty="0" smtClean="0">
                <a:solidFill>
                  <a:srgbClr val="002060"/>
                </a:solidFill>
              </a:rPr>
              <a:t>Oportunităţi</a:t>
            </a:r>
            <a:r>
              <a:rPr lang="en-US" sz="3200" b="1" dirty="0" smtClean="0">
                <a:solidFill>
                  <a:srgbClr val="002060"/>
                </a:solidFill>
              </a:rPr>
              <a:t>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256584"/>
          </a:xfrm>
        </p:spPr>
        <p:txBody>
          <a:bodyPr>
            <a:normAutofit fontScale="47500" lnSpcReduction="20000"/>
          </a:bodyPr>
          <a:lstStyle/>
          <a:p>
            <a:pPr lvl="0"/>
            <a:r>
              <a:rPr lang="it-IT" sz="3400" dirty="0" smtClean="0">
                <a:solidFill>
                  <a:srgbClr val="002060"/>
                </a:solidFill>
              </a:rPr>
              <a:t>Aşezare geografică în vecinătatea Romîniei, ţară membru a UE</a:t>
            </a:r>
            <a:endParaRPr lang="ru-RU" sz="3400" dirty="0" smtClean="0">
              <a:solidFill>
                <a:srgbClr val="002060"/>
              </a:solidFill>
            </a:endParaRPr>
          </a:p>
          <a:p>
            <a:pPr lvl="0"/>
            <a:r>
              <a:rPr lang="it-IT" sz="3400" dirty="0" smtClean="0">
                <a:solidFill>
                  <a:srgbClr val="002060"/>
                </a:solidFill>
              </a:rPr>
              <a:t>Dezvoltarea și diversificarea serviciilor în RDC</a:t>
            </a:r>
            <a:endParaRPr lang="ru-RU" sz="3400" dirty="0" smtClean="0">
              <a:solidFill>
                <a:srgbClr val="002060"/>
              </a:solidFill>
            </a:endParaRPr>
          </a:p>
          <a:p>
            <a:pPr lvl="0"/>
            <a:r>
              <a:rPr lang="it-IT" sz="3400" dirty="0" smtClean="0">
                <a:solidFill>
                  <a:srgbClr val="002060"/>
                </a:solidFill>
              </a:rPr>
              <a:t>Dezvoltarea businessului mic în destinațiile turistice</a:t>
            </a:r>
            <a:endParaRPr lang="ru-RU" sz="3400" dirty="0" smtClean="0">
              <a:solidFill>
                <a:srgbClr val="002060"/>
              </a:solidFill>
            </a:endParaRPr>
          </a:p>
          <a:p>
            <a:pPr lvl="0"/>
            <a:r>
              <a:rPr lang="it-IT" sz="3400" dirty="0" smtClean="0">
                <a:solidFill>
                  <a:srgbClr val="002060"/>
                </a:solidFill>
              </a:rPr>
              <a:t>Crearea condiţiilor favorabile pentru susţinerea activităţilor IMM (centre de consultanță, stimulete)</a:t>
            </a:r>
            <a:endParaRPr lang="ru-RU" sz="3400" dirty="0" smtClean="0">
              <a:solidFill>
                <a:srgbClr val="002060"/>
              </a:solidFill>
            </a:endParaRPr>
          </a:p>
          <a:p>
            <a:pPr lvl="0"/>
            <a:r>
              <a:rPr lang="it-IT" sz="3400" dirty="0" smtClean="0">
                <a:solidFill>
                  <a:srgbClr val="002060"/>
                </a:solidFill>
              </a:rPr>
              <a:t>Programe de susținere a dezvoltării turismului (rural, cultural, balnear-recreativ, piscicol)</a:t>
            </a:r>
            <a:endParaRPr lang="ru-RU" sz="3400" dirty="0" smtClean="0">
              <a:solidFill>
                <a:srgbClr val="002060"/>
              </a:solidFill>
            </a:endParaRPr>
          </a:p>
          <a:p>
            <a:pPr lvl="0"/>
            <a:r>
              <a:rPr lang="it-IT" sz="3400" b="1" dirty="0" smtClean="0">
                <a:solidFill>
                  <a:schemeClr val="accent6">
                    <a:lumMod val="75000"/>
                  </a:schemeClr>
                </a:solidFill>
              </a:rPr>
              <a:t>Includerea RDC în circuite turistice internaţionale</a:t>
            </a:r>
            <a:endParaRPr lang="ru-RU" sz="3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lvl="0"/>
            <a:r>
              <a:rPr lang="it-IT" sz="3400" dirty="0" smtClean="0">
                <a:solidFill>
                  <a:srgbClr val="002060"/>
                </a:solidFill>
              </a:rPr>
              <a:t>Dezvoltarea şi promovarea produselor ecologice pure</a:t>
            </a:r>
            <a:endParaRPr lang="ru-RU" sz="3400" dirty="0" smtClean="0">
              <a:solidFill>
                <a:srgbClr val="002060"/>
              </a:solidFill>
            </a:endParaRPr>
          </a:p>
          <a:p>
            <a:pPr lvl="0"/>
            <a:r>
              <a:rPr lang="it-IT" sz="3400" dirty="0" smtClean="0">
                <a:solidFill>
                  <a:srgbClr val="002060"/>
                </a:solidFill>
              </a:rPr>
              <a:t>Dezvoltarea parteneriatului public-privat</a:t>
            </a:r>
            <a:endParaRPr lang="ru-RU" sz="3400" dirty="0" smtClean="0">
              <a:solidFill>
                <a:srgbClr val="002060"/>
              </a:solidFill>
            </a:endParaRPr>
          </a:p>
          <a:p>
            <a:pPr lvl="0"/>
            <a:r>
              <a:rPr lang="it-IT" sz="3400" dirty="0" smtClean="0">
                <a:solidFill>
                  <a:srgbClr val="002060"/>
                </a:solidFill>
              </a:rPr>
              <a:t>Atragerea investiţiilor străine</a:t>
            </a:r>
            <a:endParaRPr lang="ru-RU" sz="3400" dirty="0" smtClean="0">
              <a:solidFill>
                <a:srgbClr val="002060"/>
              </a:solidFill>
            </a:endParaRPr>
          </a:p>
          <a:p>
            <a:pPr lvl="0"/>
            <a:r>
              <a:rPr lang="it-IT" sz="3400" dirty="0" smtClean="0">
                <a:solidFill>
                  <a:srgbClr val="002060"/>
                </a:solidFill>
              </a:rPr>
              <a:t>Eligibilitatea pentru programele UE de cooperare transfrontalieră pentru finanţarea unor proiecte, inclusiv de infrastructură turistică</a:t>
            </a:r>
            <a:endParaRPr lang="ru-RU" sz="3400" dirty="0" smtClean="0">
              <a:solidFill>
                <a:srgbClr val="002060"/>
              </a:solidFill>
            </a:endParaRPr>
          </a:p>
          <a:p>
            <a:pPr lvl="0"/>
            <a:r>
              <a:rPr lang="it-IT" sz="3400" b="1" dirty="0" smtClean="0">
                <a:solidFill>
                  <a:schemeClr val="accent6">
                    <a:lumMod val="75000"/>
                  </a:schemeClr>
                </a:solidFill>
              </a:rPr>
              <a:t>Crearea clusterelor, </a:t>
            </a:r>
            <a:r>
              <a:rPr lang="it-IT" sz="3400" dirty="0" smtClean="0">
                <a:solidFill>
                  <a:srgbClr val="002060"/>
                </a:solidFill>
              </a:rPr>
              <a:t>parcurilor industriale şi incubatoarelor tehnologice, pentru valorificarea capacităților și flexibilității IMM-urilor </a:t>
            </a:r>
            <a:endParaRPr lang="ru-RU" sz="3400" dirty="0" smtClean="0">
              <a:solidFill>
                <a:srgbClr val="002060"/>
              </a:solidFill>
            </a:endParaRPr>
          </a:p>
          <a:p>
            <a:pPr lvl="0"/>
            <a:r>
              <a:rPr lang="it-IT" sz="3400" dirty="0" smtClean="0">
                <a:solidFill>
                  <a:srgbClr val="002060"/>
                </a:solidFill>
              </a:rPr>
              <a:t>Dezvoltarea capacităţilor de absorbţie a fondurilor internaţionale </a:t>
            </a:r>
            <a:endParaRPr lang="ru-RU" sz="3400" dirty="0" smtClean="0">
              <a:solidFill>
                <a:srgbClr val="002060"/>
              </a:solidFill>
            </a:endParaRPr>
          </a:p>
          <a:p>
            <a:pPr lvl="0"/>
            <a:r>
              <a:rPr lang="it-IT" sz="3400" dirty="0" smtClean="0">
                <a:solidFill>
                  <a:srgbClr val="002060"/>
                </a:solidFill>
              </a:rPr>
              <a:t>Canalizarea remitenţelor în investiţii productive</a:t>
            </a:r>
            <a:endParaRPr lang="ru-RU" sz="3400" dirty="0" smtClean="0">
              <a:solidFill>
                <a:srgbClr val="002060"/>
              </a:solidFill>
            </a:endParaRPr>
          </a:p>
          <a:p>
            <a:pPr lvl="0"/>
            <a:r>
              <a:rPr lang="it-IT" sz="3400" dirty="0" smtClean="0">
                <a:solidFill>
                  <a:srgbClr val="002060"/>
                </a:solidFill>
              </a:rPr>
              <a:t>Crearea condiţiilor pentru întoarcerea cetăţenilor temporar emigraţi</a:t>
            </a:r>
            <a:endParaRPr lang="ru-RU" sz="3400" dirty="0" smtClean="0">
              <a:solidFill>
                <a:srgbClr val="002060"/>
              </a:solidFill>
            </a:endParaRPr>
          </a:p>
          <a:p>
            <a:pPr lvl="0"/>
            <a:r>
              <a:rPr lang="it-IT" sz="3400" dirty="0" smtClean="0">
                <a:solidFill>
                  <a:srgbClr val="002060"/>
                </a:solidFill>
              </a:rPr>
              <a:t>Pregătirea şi recalificarea resurselor umane </a:t>
            </a:r>
            <a:endParaRPr lang="ru-RU" sz="3400" dirty="0" smtClean="0">
              <a:solidFill>
                <a:srgbClr val="002060"/>
              </a:solidFill>
            </a:endParaRPr>
          </a:p>
          <a:p>
            <a:pPr lvl="0"/>
            <a:r>
              <a:rPr lang="it-IT" sz="3400" dirty="0" smtClean="0">
                <a:solidFill>
                  <a:srgbClr val="002060"/>
                </a:solidFill>
              </a:rPr>
              <a:t>Dezvoltarea comunicaţiilor feroviare de tip european</a:t>
            </a:r>
            <a:endParaRPr lang="ru-RU" sz="3400" dirty="0" smtClean="0">
              <a:solidFill>
                <a:srgbClr val="002060"/>
              </a:solidFill>
            </a:endParaRPr>
          </a:p>
          <a:p>
            <a:pPr lvl="0"/>
            <a:r>
              <a:rPr lang="it-IT" sz="3400" dirty="0" smtClean="0">
                <a:solidFill>
                  <a:srgbClr val="002060"/>
                </a:solidFill>
              </a:rPr>
              <a:t>Valorificarea potenţialului coridoarelor economice (CEE IX; BOC; GBC) la care este conectată RDC</a:t>
            </a:r>
            <a:endParaRPr lang="ru-RU" sz="3400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504056"/>
          </a:xfrm>
        </p:spPr>
        <p:txBody>
          <a:bodyPr>
            <a:noAutofit/>
          </a:bodyPr>
          <a:lstStyle/>
          <a:p>
            <a:r>
              <a:rPr lang="ro-RO" sz="3200" b="1" dirty="0" smtClean="0">
                <a:solidFill>
                  <a:srgbClr val="002060"/>
                </a:solidFill>
              </a:rPr>
              <a:t>Ameninţări</a:t>
            </a:r>
            <a:endParaRPr lang="ru-RU" sz="3200" b="1" dirty="0" smtClean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ro-RO" b="1" dirty="0" smtClean="0">
                <a:solidFill>
                  <a:schemeClr val="accent6">
                    <a:lumMod val="75000"/>
                  </a:schemeClr>
                </a:solidFill>
              </a:rPr>
              <a:t>Deficit de cooperare între membrii RDC</a:t>
            </a:r>
            <a:endParaRPr lang="ru-RU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lvl="0"/>
            <a:r>
              <a:rPr lang="ro-RO" dirty="0" smtClean="0">
                <a:solidFill>
                  <a:srgbClr val="002060"/>
                </a:solidFill>
              </a:rPr>
              <a:t>Instabilitate politică şi imprevizibilitate legislativă</a:t>
            </a:r>
            <a:endParaRPr lang="ru-RU" dirty="0" smtClean="0">
              <a:solidFill>
                <a:srgbClr val="002060"/>
              </a:solidFill>
            </a:endParaRPr>
          </a:p>
          <a:p>
            <a:pPr lvl="0"/>
            <a:r>
              <a:rPr lang="ro-RO" dirty="0" smtClean="0">
                <a:solidFill>
                  <a:srgbClr val="002060"/>
                </a:solidFill>
              </a:rPr>
              <a:t>Crize financiare şi economice </a:t>
            </a:r>
            <a:endParaRPr lang="ru-RU" dirty="0" smtClean="0">
              <a:solidFill>
                <a:srgbClr val="002060"/>
              </a:solidFill>
            </a:endParaRPr>
          </a:p>
          <a:p>
            <a:pPr lvl="0"/>
            <a:r>
              <a:rPr lang="ro-RO" dirty="0" smtClean="0">
                <a:solidFill>
                  <a:srgbClr val="002060"/>
                </a:solidFill>
              </a:rPr>
              <a:t>Conflictul transnistrean</a:t>
            </a:r>
            <a:endParaRPr lang="ru-RU" dirty="0" smtClean="0">
              <a:solidFill>
                <a:srgbClr val="002060"/>
              </a:solidFill>
            </a:endParaRPr>
          </a:p>
          <a:p>
            <a:pPr lvl="0"/>
            <a:r>
              <a:rPr lang="ro-RO" dirty="0" smtClean="0">
                <a:solidFill>
                  <a:srgbClr val="002060"/>
                </a:solidFill>
              </a:rPr>
              <a:t>Degradarea indicatorilor demografici</a:t>
            </a:r>
            <a:endParaRPr lang="ru-RU" dirty="0" smtClean="0">
              <a:solidFill>
                <a:srgbClr val="002060"/>
              </a:solidFill>
            </a:endParaRPr>
          </a:p>
          <a:p>
            <a:pPr lvl="0"/>
            <a:r>
              <a:rPr lang="it-IT" dirty="0" smtClean="0">
                <a:solidFill>
                  <a:srgbClr val="002060"/>
                </a:solidFill>
              </a:rPr>
              <a:t>Număr mare de persoane tinere emigrate </a:t>
            </a:r>
            <a:endParaRPr lang="ru-RU" dirty="0" smtClean="0">
              <a:solidFill>
                <a:srgbClr val="002060"/>
              </a:solidFill>
            </a:endParaRPr>
          </a:p>
          <a:p>
            <a:pPr lvl="0"/>
            <a:r>
              <a:rPr lang="ro-RO" dirty="0" smtClean="0">
                <a:solidFill>
                  <a:srgbClr val="002060"/>
                </a:solidFill>
              </a:rPr>
              <a:t>Mediul de afaceri slab dezvoltat</a:t>
            </a:r>
            <a:endParaRPr lang="ru-RU" dirty="0" smtClean="0">
              <a:solidFill>
                <a:srgbClr val="002060"/>
              </a:solidFill>
            </a:endParaRPr>
          </a:p>
          <a:p>
            <a:pPr lvl="0"/>
            <a:r>
              <a:rPr lang="it-IT" dirty="0" smtClean="0">
                <a:solidFill>
                  <a:srgbClr val="002060"/>
                </a:solidFill>
              </a:rPr>
              <a:t>Productivitate </a:t>
            </a:r>
            <a:r>
              <a:rPr lang="ro-RO" dirty="0" smtClean="0">
                <a:solidFill>
                  <a:srgbClr val="002060"/>
                </a:solidFill>
              </a:rPr>
              <a:t>scăzută a muncii </a:t>
            </a:r>
            <a:endParaRPr lang="ru-RU" dirty="0" smtClean="0">
              <a:solidFill>
                <a:srgbClr val="002060"/>
              </a:solidFill>
            </a:endParaRPr>
          </a:p>
          <a:p>
            <a:pPr lvl="0"/>
            <a:r>
              <a:rPr lang="ro-RO" dirty="0" smtClean="0">
                <a:solidFill>
                  <a:srgbClr val="002060"/>
                </a:solidFill>
              </a:rPr>
              <a:t>Nivelul înalt al corupţiei care afectează dezvoltarea regiunii </a:t>
            </a:r>
            <a:endParaRPr lang="ru-RU" dirty="0" smtClean="0">
              <a:solidFill>
                <a:srgbClr val="002060"/>
              </a:solidFill>
            </a:endParaRPr>
          </a:p>
          <a:p>
            <a:pPr lvl="0"/>
            <a:r>
              <a:rPr lang="it-IT" b="1" dirty="0" smtClean="0">
                <a:solidFill>
                  <a:schemeClr val="accent6">
                    <a:lumMod val="75000"/>
                  </a:schemeClr>
                </a:solidFill>
              </a:rPr>
              <a:t>Capacităţi reduse de accesare şi gestionare a fondurilor</a:t>
            </a:r>
            <a:endParaRPr lang="ru-RU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lvl="0"/>
            <a:r>
              <a:rPr lang="en-GB" dirty="0" err="1" smtClean="0">
                <a:solidFill>
                  <a:srgbClr val="002060"/>
                </a:solidFill>
              </a:rPr>
              <a:t>Nevalorificarea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fondurilor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externe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endParaRPr lang="ru-RU" dirty="0" smtClean="0">
              <a:solidFill>
                <a:srgbClr val="002060"/>
              </a:solidFill>
            </a:endParaRPr>
          </a:p>
          <a:p>
            <a:pPr lvl="0"/>
            <a:r>
              <a:rPr lang="ro-RO" dirty="0" smtClean="0">
                <a:solidFill>
                  <a:srgbClr val="002060"/>
                </a:solidFill>
              </a:rPr>
              <a:t>Creşterea preţurilor </a:t>
            </a:r>
            <a:endParaRPr lang="ru-RU" dirty="0" smtClean="0">
              <a:solidFill>
                <a:srgbClr val="002060"/>
              </a:solidFill>
            </a:endParaRPr>
          </a:p>
          <a:p>
            <a:r>
              <a:rPr lang="it-IT" dirty="0" smtClean="0">
                <a:solidFill>
                  <a:srgbClr val="002060"/>
                </a:solidFill>
              </a:rPr>
              <a:t>Calamităţi naturale 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en-US" sz="3100" b="1" dirty="0" smtClean="0">
                <a:solidFill>
                  <a:srgbClr val="002060"/>
                </a:solidFill>
              </a:rPr>
              <a:t>VIZIUNEA </a:t>
            </a:r>
            <a:r>
              <a:rPr lang="ro-RO" sz="3100" b="1" dirty="0" smtClean="0">
                <a:solidFill>
                  <a:srgbClr val="002060"/>
                </a:solidFill>
              </a:rPr>
              <a:t>ȘI OBIECTIVELE DEZVOLTĂRII SECTORULUI TURISTIC ÎN REGIUNEA CENTRU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6"/>
            <a:ext cx="8229600" cy="5001419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o-RO" sz="2400" b="1" dirty="0" smtClean="0">
                <a:solidFill>
                  <a:srgbClr val="002060"/>
                </a:solidFill>
              </a:rPr>
              <a:t>Pînă în anul 2021 RD Centru va dezvolta destinații turistice atractive și competitive, fapt ce va contribui la îmbunătățirea vieții comunităților locale</a:t>
            </a:r>
            <a:endParaRPr lang="ru-RU" sz="2400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ro-RO" sz="2400" b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ro-RO" sz="2400" b="1" dirty="0" smtClean="0">
                <a:solidFill>
                  <a:srgbClr val="002060"/>
                </a:solidFill>
              </a:rPr>
              <a:t>Obiectivul general:</a:t>
            </a:r>
          </a:p>
          <a:p>
            <a:pPr>
              <a:buNone/>
            </a:pPr>
            <a:r>
              <a:rPr lang="ro-RO" sz="2000" dirty="0" smtClean="0">
                <a:solidFill>
                  <a:srgbClr val="002060"/>
                </a:solidFill>
              </a:rPr>
              <a:t>Dezvoltarea destinațiilor turistice atractive și </a:t>
            </a:r>
            <a:r>
              <a:rPr lang="ro-RO" sz="2000" dirty="0" smtClean="0">
                <a:solidFill>
                  <a:srgbClr val="FF0000"/>
                </a:solidFill>
              </a:rPr>
              <a:t>competitive</a:t>
            </a:r>
            <a:r>
              <a:rPr lang="ro-RO" sz="2000" dirty="0" smtClean="0">
                <a:solidFill>
                  <a:srgbClr val="002060"/>
                </a:solidFill>
              </a:rPr>
              <a:t> în Regiunea Centru pentru sporirea calității vieții comunităților locale</a:t>
            </a:r>
          </a:p>
          <a:p>
            <a:pPr>
              <a:buNone/>
            </a:pPr>
            <a:endParaRPr lang="ro-RO" sz="2400" b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ro-RO" sz="2400" b="1" dirty="0" smtClean="0">
                <a:solidFill>
                  <a:srgbClr val="002060"/>
                </a:solidFill>
              </a:rPr>
              <a:t>Obiective specifice:</a:t>
            </a:r>
          </a:p>
          <a:p>
            <a:pPr marL="457200" lvl="0" indent="-457200">
              <a:buFont typeface="+mj-lt"/>
              <a:buAutoNum type="arabicPeriod"/>
            </a:pPr>
            <a:r>
              <a:rPr lang="ro-RO" sz="2000" dirty="0" smtClean="0">
                <a:solidFill>
                  <a:srgbClr val="FF0000"/>
                </a:solidFill>
              </a:rPr>
              <a:t>Valorificarea și promovarea </a:t>
            </a:r>
            <a:r>
              <a:rPr lang="ro-RO" sz="2000" b="1" dirty="0" smtClean="0">
                <a:solidFill>
                  <a:srgbClr val="FF0000"/>
                </a:solidFill>
              </a:rPr>
              <a:t>patrimoniului</a:t>
            </a:r>
            <a:r>
              <a:rPr lang="ro-RO" sz="2000" dirty="0" smtClean="0">
                <a:solidFill>
                  <a:srgbClr val="FF0000"/>
                </a:solidFill>
              </a:rPr>
              <a:t> turistic din RDC;</a:t>
            </a:r>
            <a:endParaRPr lang="ru-RU" sz="2000" dirty="0" smtClean="0">
              <a:solidFill>
                <a:srgbClr val="FF0000"/>
              </a:solidFill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ro-RO" sz="2000" dirty="0" smtClean="0">
                <a:solidFill>
                  <a:srgbClr val="002060"/>
                </a:solidFill>
              </a:rPr>
              <a:t>Dezvoltarea și amenajarea </a:t>
            </a:r>
            <a:r>
              <a:rPr lang="ro-RO" sz="2000" b="1" dirty="0" smtClean="0">
                <a:solidFill>
                  <a:srgbClr val="002060"/>
                </a:solidFill>
              </a:rPr>
              <a:t>infrastructurii</a:t>
            </a:r>
            <a:r>
              <a:rPr lang="ro-RO" sz="2000" dirty="0" smtClean="0">
                <a:solidFill>
                  <a:srgbClr val="002060"/>
                </a:solidFill>
              </a:rPr>
              <a:t> turistice;</a:t>
            </a:r>
            <a:endParaRPr lang="ru-RU" sz="2000" dirty="0" smtClean="0">
              <a:solidFill>
                <a:srgbClr val="002060"/>
              </a:solidFill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ro-RO" sz="2000" dirty="0" smtClean="0">
                <a:solidFill>
                  <a:srgbClr val="002060"/>
                </a:solidFill>
              </a:rPr>
              <a:t>Facilitarea </a:t>
            </a:r>
            <a:r>
              <a:rPr lang="ro-RO" sz="2000" b="1" dirty="0" smtClean="0">
                <a:solidFill>
                  <a:srgbClr val="002060"/>
                </a:solidFill>
              </a:rPr>
              <a:t>asocierii</a:t>
            </a:r>
            <a:r>
              <a:rPr lang="ro-RO" sz="2000" dirty="0" smtClean="0">
                <a:solidFill>
                  <a:srgbClr val="002060"/>
                </a:solidFill>
              </a:rPr>
              <a:t> în vederea dezvoltării </a:t>
            </a:r>
            <a:r>
              <a:rPr lang="ro-RO" sz="2000" b="1" dirty="0" smtClean="0">
                <a:solidFill>
                  <a:srgbClr val="002060"/>
                </a:solidFill>
              </a:rPr>
              <a:t>destinațiilor</a:t>
            </a:r>
            <a:r>
              <a:rPr lang="ro-RO" sz="2000" dirty="0" smtClean="0">
                <a:solidFill>
                  <a:srgbClr val="002060"/>
                </a:solidFill>
              </a:rPr>
              <a:t> turistice;</a:t>
            </a:r>
            <a:endParaRPr lang="ru-RU" sz="2000" dirty="0" smtClean="0">
              <a:solidFill>
                <a:srgbClr val="002060"/>
              </a:solidFill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ro-RO" sz="2000" dirty="0" smtClean="0">
                <a:solidFill>
                  <a:srgbClr val="FF0000"/>
                </a:solidFill>
              </a:rPr>
              <a:t>Dezvoltarea </a:t>
            </a:r>
            <a:r>
              <a:rPr lang="ro-RO" sz="2000" b="1" dirty="0" smtClean="0">
                <a:solidFill>
                  <a:srgbClr val="FF0000"/>
                </a:solidFill>
              </a:rPr>
              <a:t>produselor</a:t>
            </a:r>
            <a:r>
              <a:rPr lang="ro-RO" sz="2000" dirty="0" smtClean="0">
                <a:solidFill>
                  <a:srgbClr val="FF0000"/>
                </a:solidFill>
              </a:rPr>
              <a:t> turistice</a:t>
            </a:r>
            <a:r>
              <a:rPr lang="ro-RO" sz="2000" dirty="0" smtClean="0">
                <a:solidFill>
                  <a:srgbClr val="002060"/>
                </a:solidFill>
              </a:rPr>
              <a:t>, îmbunătățirea </a:t>
            </a:r>
            <a:r>
              <a:rPr lang="ro-RO" sz="2000" b="1" dirty="0" smtClean="0">
                <a:solidFill>
                  <a:srgbClr val="002060"/>
                </a:solidFill>
              </a:rPr>
              <a:t>marketingului</a:t>
            </a:r>
            <a:r>
              <a:rPr lang="ro-RO" sz="2000" dirty="0" smtClean="0">
                <a:solidFill>
                  <a:srgbClr val="002060"/>
                </a:solidFill>
              </a:rPr>
              <a:t> destinațiilor și a sistemelor de </a:t>
            </a:r>
            <a:r>
              <a:rPr lang="ro-RO" sz="2000" b="1" dirty="0" smtClean="0">
                <a:solidFill>
                  <a:srgbClr val="002060"/>
                </a:solidFill>
              </a:rPr>
              <a:t>vizibilitate</a:t>
            </a:r>
            <a:r>
              <a:rPr lang="ro-RO" sz="2000" dirty="0" smtClean="0">
                <a:solidFill>
                  <a:srgbClr val="002060"/>
                </a:solidFill>
              </a:rPr>
              <a:t> turistică;</a:t>
            </a:r>
            <a:endParaRPr lang="ru-RU" sz="2000" dirty="0" smtClean="0">
              <a:solidFill>
                <a:srgbClr val="002060"/>
              </a:solidFill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ro-RO" sz="2000" dirty="0" smtClean="0">
                <a:solidFill>
                  <a:srgbClr val="002060"/>
                </a:solidFill>
              </a:rPr>
              <a:t>Dezvoltarea </a:t>
            </a:r>
            <a:r>
              <a:rPr lang="ro-RO" sz="2000" dirty="0" smtClean="0">
                <a:solidFill>
                  <a:srgbClr val="FF0000"/>
                </a:solidFill>
              </a:rPr>
              <a:t>competențelor </a:t>
            </a:r>
            <a:r>
              <a:rPr lang="ro-RO" sz="2000" b="1" dirty="0" smtClean="0">
                <a:solidFill>
                  <a:srgbClr val="FF0000"/>
                </a:solidFill>
              </a:rPr>
              <a:t>resurselor umane</a:t>
            </a:r>
            <a:r>
              <a:rPr lang="ro-RO" sz="2000" dirty="0" smtClean="0">
                <a:solidFill>
                  <a:srgbClr val="FF0000"/>
                </a:solidFill>
              </a:rPr>
              <a:t> </a:t>
            </a:r>
            <a:r>
              <a:rPr lang="ro-RO" sz="2000" dirty="0" smtClean="0">
                <a:solidFill>
                  <a:srgbClr val="002060"/>
                </a:solidFill>
              </a:rPr>
              <a:t>pentru industria turistică.</a:t>
            </a:r>
            <a:endParaRPr lang="ru-RU" sz="2000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ru-RU" sz="2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04664"/>
            <a:ext cx="8568952" cy="648072"/>
          </a:xfrm>
        </p:spPr>
        <p:txBody>
          <a:bodyPr>
            <a:noAutofit/>
          </a:bodyPr>
          <a:lstStyle/>
          <a:p>
            <a:r>
              <a:rPr lang="ro-RO" sz="2400" b="1" dirty="0" smtClean="0">
                <a:solidFill>
                  <a:srgbClr val="002060"/>
                </a:solidFill>
              </a:rPr>
              <a:t>OS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ro-RO" sz="2400" b="1" dirty="0" smtClean="0">
                <a:solidFill>
                  <a:srgbClr val="002060"/>
                </a:solidFill>
              </a:rPr>
              <a:t>1. Valorificarea și promovarea patrimoniului turistic din RDC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30" y="1700808"/>
            <a:ext cx="8496944" cy="4752528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o-MO" sz="3500" b="1" dirty="0" smtClean="0">
                <a:solidFill>
                  <a:srgbClr val="002060"/>
                </a:solidFill>
              </a:rPr>
              <a:t>Măsura 1.1. Amenajarea atracțiilor naturale pentru vizite turistice</a:t>
            </a:r>
            <a:endParaRPr lang="en-US" sz="3500" b="1" dirty="0" smtClean="0">
              <a:solidFill>
                <a:srgbClr val="002060"/>
              </a:solidFill>
            </a:endParaRPr>
          </a:p>
          <a:p>
            <a:pPr lvl="0"/>
            <a:r>
              <a:rPr lang="ro-RO" sz="3500" dirty="0" smtClean="0">
                <a:solidFill>
                  <a:srgbClr val="002060"/>
                </a:solidFill>
              </a:rPr>
              <a:t>Delimitarea și amenajarea eco-turistică a ariilor naturale și zonelor de protecție conform standardelor prietenoase mediului;</a:t>
            </a:r>
            <a:endParaRPr lang="ru-RU" sz="3500" dirty="0" smtClean="0">
              <a:solidFill>
                <a:srgbClr val="002060"/>
              </a:solidFill>
            </a:endParaRPr>
          </a:p>
          <a:p>
            <a:r>
              <a:rPr lang="ro-RO" sz="3500" dirty="0" smtClean="0">
                <a:solidFill>
                  <a:srgbClr val="002060"/>
                </a:solidFill>
              </a:rPr>
              <a:t>Amenajarea zonelor de agrement naționale, regionale, locale</a:t>
            </a:r>
            <a:r>
              <a:rPr lang="en-US" sz="3500" dirty="0" smtClean="0">
                <a:solidFill>
                  <a:srgbClr val="002060"/>
                </a:solidFill>
              </a:rPr>
              <a:t>.</a:t>
            </a:r>
          </a:p>
          <a:p>
            <a:pPr>
              <a:buNone/>
            </a:pPr>
            <a:endParaRPr lang="ro-MO" sz="3500" b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ro-MO" sz="3500" b="1" dirty="0" smtClean="0">
                <a:solidFill>
                  <a:srgbClr val="002060"/>
                </a:solidFill>
              </a:rPr>
              <a:t>Măsura 1.2. </a:t>
            </a:r>
            <a:r>
              <a:rPr lang="ro-RO" sz="3500" b="1" dirty="0" smtClean="0">
                <a:solidFill>
                  <a:srgbClr val="002060"/>
                </a:solidFill>
              </a:rPr>
              <a:t>Includerea patrimoniului comunităților în produse turistice atractive</a:t>
            </a:r>
            <a:endParaRPr lang="en-US" sz="3500" b="1" dirty="0" smtClean="0">
              <a:solidFill>
                <a:srgbClr val="002060"/>
              </a:solidFill>
            </a:endParaRPr>
          </a:p>
          <a:p>
            <a:pPr lvl="0"/>
            <a:r>
              <a:rPr lang="ro-RO" sz="3500" dirty="0" smtClean="0">
                <a:solidFill>
                  <a:srgbClr val="002060"/>
                </a:solidFill>
              </a:rPr>
              <a:t>Restaurarea patrimoniului cultural şi istoric și includerea lui în circuitul turistic; </a:t>
            </a:r>
            <a:endParaRPr lang="ru-RU" sz="3500" dirty="0" smtClean="0">
              <a:solidFill>
                <a:srgbClr val="002060"/>
              </a:solidFill>
            </a:endParaRPr>
          </a:p>
          <a:p>
            <a:pPr lvl="0"/>
            <a:r>
              <a:rPr lang="ro-RO" sz="3500" dirty="0" smtClean="0">
                <a:solidFill>
                  <a:srgbClr val="FF0000"/>
                </a:solidFill>
              </a:rPr>
              <a:t>Dezvoltarea colecțiilor muzeale și creșterea vizibilității acestora la destinație;</a:t>
            </a:r>
            <a:endParaRPr lang="ru-RU" sz="3500" dirty="0" smtClean="0">
              <a:solidFill>
                <a:srgbClr val="FF0000"/>
              </a:solidFill>
            </a:endParaRPr>
          </a:p>
          <a:p>
            <a:pPr lvl="0"/>
            <a:r>
              <a:rPr lang="ro-RO" sz="3500" dirty="0" smtClean="0">
                <a:solidFill>
                  <a:srgbClr val="002060"/>
                </a:solidFill>
              </a:rPr>
              <a:t>Stimularea angajării în cadrul circuitelor turistice a artiștilor populari, meșteșugarilor locali și altor </a:t>
            </a:r>
            <a:r>
              <a:rPr lang="ro-RO" sz="3500" dirty="0" smtClean="0">
                <a:solidFill>
                  <a:srgbClr val="FF0000"/>
                </a:solidFill>
              </a:rPr>
              <a:t>purtători de tradiții locale</a:t>
            </a:r>
            <a:r>
              <a:rPr lang="ro-RO" sz="3500" dirty="0" smtClean="0">
                <a:solidFill>
                  <a:srgbClr val="002060"/>
                </a:solidFill>
              </a:rPr>
              <a:t>.</a:t>
            </a:r>
            <a:endParaRPr lang="ru-RU" sz="3500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ro-MO" sz="3500" b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ro-MO" sz="3500" b="1" dirty="0" smtClean="0">
                <a:solidFill>
                  <a:srgbClr val="002060"/>
                </a:solidFill>
              </a:rPr>
              <a:t>Măsura 1.3. </a:t>
            </a:r>
            <a:r>
              <a:rPr lang="ro-RO" sz="3500" b="1" dirty="0" smtClean="0">
                <a:solidFill>
                  <a:srgbClr val="002060"/>
                </a:solidFill>
              </a:rPr>
              <a:t>Asigurarea accesului spre atracțiile turistice amenajate pentru vizite</a:t>
            </a:r>
            <a:endParaRPr lang="en-US" sz="3500" b="1" dirty="0" smtClean="0">
              <a:solidFill>
                <a:srgbClr val="002060"/>
              </a:solidFill>
            </a:endParaRPr>
          </a:p>
          <a:p>
            <a:pPr lvl="0"/>
            <a:r>
              <a:rPr lang="ro-RO" sz="3500" dirty="0" smtClean="0">
                <a:solidFill>
                  <a:srgbClr val="002060"/>
                </a:solidFill>
              </a:rPr>
              <a:t>Conectarea atracțiilor turistice amenajate la rețeaua rutieră prin căi de acces (pietonal, velo, rutier, naval);</a:t>
            </a:r>
            <a:endParaRPr lang="ru-RU" sz="3500" dirty="0" smtClean="0">
              <a:solidFill>
                <a:srgbClr val="002060"/>
              </a:solidFill>
            </a:endParaRPr>
          </a:p>
          <a:p>
            <a:pPr lvl="0"/>
            <a:r>
              <a:rPr lang="ro-RO" sz="3500" dirty="0" smtClean="0">
                <a:solidFill>
                  <a:srgbClr val="002060"/>
                </a:solidFill>
              </a:rPr>
              <a:t>Elaborarea și instalarea </a:t>
            </a:r>
            <a:r>
              <a:rPr lang="ro-RO" sz="3500" dirty="0" smtClean="0">
                <a:solidFill>
                  <a:srgbClr val="FF0000"/>
                </a:solidFill>
              </a:rPr>
              <a:t>sistemelor de vizibilitate a atracțiilor vizitate de turiști</a:t>
            </a:r>
            <a:r>
              <a:rPr lang="ro-RO" sz="3500" dirty="0" smtClean="0">
                <a:solidFill>
                  <a:srgbClr val="002060"/>
                </a:solidFill>
              </a:rPr>
              <a:t>;</a:t>
            </a:r>
            <a:endParaRPr lang="ru-RU" sz="3500" dirty="0" smtClean="0">
              <a:solidFill>
                <a:srgbClr val="002060"/>
              </a:solidFill>
            </a:endParaRPr>
          </a:p>
          <a:p>
            <a:r>
              <a:rPr lang="ro-RO" sz="3500" dirty="0" smtClean="0">
                <a:solidFill>
                  <a:srgbClr val="002060"/>
                </a:solidFill>
              </a:rPr>
              <a:t>Elaborarea și răspîndirea de </a:t>
            </a:r>
            <a:r>
              <a:rPr lang="ro-RO" sz="3500" dirty="0" smtClean="0">
                <a:solidFill>
                  <a:srgbClr val="FF0000"/>
                </a:solidFill>
              </a:rPr>
              <a:t>materiale promoționale diverse cu atracțiile turistice ale regiunii</a:t>
            </a:r>
            <a:r>
              <a:rPr lang="en-US" sz="3500" dirty="0" smtClean="0">
                <a:solidFill>
                  <a:srgbClr val="FF0000"/>
                </a:solidFill>
              </a:rPr>
              <a:t>.</a:t>
            </a:r>
            <a:endParaRPr lang="en-US" sz="3500" b="1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ro-RO" sz="3100" b="1" dirty="0" smtClean="0">
                <a:solidFill>
                  <a:srgbClr val="002060"/>
                </a:solidFill>
              </a:rPr>
              <a:t>OS 2. Dezvoltarea și amenajarea infrastructurii turistice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256584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o-MO" b="1" dirty="0" smtClean="0">
                <a:solidFill>
                  <a:srgbClr val="002060"/>
                </a:solidFill>
              </a:rPr>
              <a:t>Măsura 2.1.</a:t>
            </a:r>
            <a:r>
              <a:rPr lang="en-US" b="1" dirty="0" smtClean="0">
                <a:solidFill>
                  <a:srgbClr val="002060"/>
                </a:solidFill>
              </a:rPr>
              <a:t> </a:t>
            </a:r>
            <a:r>
              <a:rPr lang="ro-RO" b="1" dirty="0" smtClean="0">
                <a:solidFill>
                  <a:srgbClr val="002060"/>
                </a:solidFill>
              </a:rPr>
              <a:t>Amenajarea traseelor turistice</a:t>
            </a:r>
            <a:endParaRPr lang="ru-RU" dirty="0" smtClean="0">
              <a:solidFill>
                <a:srgbClr val="002060"/>
              </a:solidFill>
            </a:endParaRPr>
          </a:p>
          <a:p>
            <a:pPr lvl="0"/>
            <a:r>
              <a:rPr lang="ro-RO" dirty="0" smtClean="0">
                <a:solidFill>
                  <a:srgbClr val="002060"/>
                </a:solidFill>
              </a:rPr>
              <a:t>Instalarea marcajelor turistice, indicatoarelor rutiere, </a:t>
            </a:r>
            <a:r>
              <a:rPr lang="ro-RO" dirty="0" smtClean="0">
                <a:solidFill>
                  <a:srgbClr val="FF0000"/>
                </a:solidFill>
              </a:rPr>
              <a:t>panourilor informative </a:t>
            </a:r>
            <a:r>
              <a:rPr lang="ro-RO" dirty="0" smtClean="0">
                <a:solidFill>
                  <a:srgbClr val="002060"/>
                </a:solidFill>
              </a:rPr>
              <a:t>în preajma atracțiilor și de-a lungul traseelor turistice; </a:t>
            </a:r>
            <a:endParaRPr lang="ru-RU" dirty="0" smtClean="0">
              <a:solidFill>
                <a:srgbClr val="002060"/>
              </a:solidFill>
            </a:endParaRPr>
          </a:p>
          <a:p>
            <a:pPr lvl="0"/>
            <a:r>
              <a:rPr lang="ro-RO" dirty="0" smtClean="0">
                <a:solidFill>
                  <a:srgbClr val="002060"/>
                </a:solidFill>
              </a:rPr>
              <a:t>Amenajarea locurilor de popas pe drumurile naționale și regionale;</a:t>
            </a:r>
            <a:endParaRPr lang="ru-RU" dirty="0" smtClean="0">
              <a:solidFill>
                <a:srgbClr val="002060"/>
              </a:solidFill>
            </a:endParaRPr>
          </a:p>
          <a:p>
            <a:pPr lvl="0"/>
            <a:r>
              <a:rPr lang="ro-RO" dirty="0" smtClean="0">
                <a:solidFill>
                  <a:srgbClr val="002060"/>
                </a:solidFill>
              </a:rPr>
              <a:t>Dezvoltarea logisticii de transport divers (auto, feroviar, naval, velo, pe cablu, etc.) interconectat pentru asigurarea mobilității sporite a vizitatorilor în RDC.</a:t>
            </a:r>
            <a:endParaRPr lang="ru-RU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ro-MO" b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ro-MO" b="1" dirty="0" smtClean="0">
                <a:solidFill>
                  <a:srgbClr val="002060"/>
                </a:solidFill>
              </a:rPr>
              <a:t>Măsura 2.2. </a:t>
            </a:r>
            <a:r>
              <a:rPr lang="ro-RO" b="1" dirty="0" smtClean="0">
                <a:solidFill>
                  <a:srgbClr val="002060"/>
                </a:solidFill>
              </a:rPr>
              <a:t>Stimularea creșterii capacităților de cazare calitativă în regiune</a:t>
            </a:r>
            <a:endParaRPr lang="ru-RU" dirty="0" smtClean="0">
              <a:solidFill>
                <a:srgbClr val="002060"/>
              </a:solidFill>
            </a:endParaRPr>
          </a:p>
          <a:p>
            <a:pPr lvl="0"/>
            <a:r>
              <a:rPr lang="ro-RO" dirty="0" smtClean="0">
                <a:solidFill>
                  <a:srgbClr val="002060"/>
                </a:solidFill>
              </a:rPr>
              <a:t>Reparația și amenajarea taberelor pentru copii și ale altor structuri de cazare accesibile turistului de masă;</a:t>
            </a:r>
            <a:endParaRPr lang="ru-RU" dirty="0" smtClean="0">
              <a:solidFill>
                <a:srgbClr val="002060"/>
              </a:solidFill>
            </a:endParaRPr>
          </a:p>
          <a:p>
            <a:pPr lvl="0"/>
            <a:r>
              <a:rPr lang="ro-RO" dirty="0" smtClean="0">
                <a:solidFill>
                  <a:srgbClr val="002060"/>
                </a:solidFill>
              </a:rPr>
              <a:t>Clasificarea tuturor structurilor de cazare din RDC;</a:t>
            </a:r>
            <a:endParaRPr lang="ru-RU" dirty="0" smtClean="0">
              <a:solidFill>
                <a:srgbClr val="002060"/>
              </a:solidFill>
            </a:endParaRPr>
          </a:p>
          <a:p>
            <a:pPr lvl="0"/>
            <a:r>
              <a:rPr lang="ro-RO" dirty="0" smtClean="0">
                <a:solidFill>
                  <a:srgbClr val="002060"/>
                </a:solidFill>
              </a:rPr>
              <a:t>Stimularea implementării sistemelor de calitate în structurile de deservire a vizitatorilor;</a:t>
            </a:r>
            <a:endParaRPr lang="ru-RU" dirty="0" smtClean="0">
              <a:solidFill>
                <a:srgbClr val="002060"/>
              </a:solidFill>
            </a:endParaRPr>
          </a:p>
          <a:p>
            <a:pPr lvl="0"/>
            <a:r>
              <a:rPr lang="ro-RO" dirty="0" smtClean="0">
                <a:solidFill>
                  <a:srgbClr val="002060"/>
                </a:solidFill>
              </a:rPr>
              <a:t>Stimularea antreprenorilor pentru amenajarea pensiunilor turistice în mediul rural.</a:t>
            </a:r>
            <a:endParaRPr lang="en-US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ro-MO" b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ro-MO" b="1" dirty="0" smtClean="0">
                <a:solidFill>
                  <a:srgbClr val="002060"/>
                </a:solidFill>
              </a:rPr>
              <a:t>Măsura 2.3.</a:t>
            </a:r>
            <a:r>
              <a:rPr lang="en-US" b="1" dirty="0" smtClean="0">
                <a:solidFill>
                  <a:srgbClr val="002060"/>
                </a:solidFill>
              </a:rPr>
              <a:t> </a:t>
            </a:r>
            <a:r>
              <a:rPr lang="ro-RO" b="1" dirty="0" smtClean="0">
                <a:solidFill>
                  <a:srgbClr val="002060"/>
                </a:solidFill>
              </a:rPr>
              <a:t>Dezvoltarea infrastructurii specifice de agrement</a:t>
            </a:r>
            <a:endParaRPr lang="ru-RU" dirty="0" smtClean="0">
              <a:solidFill>
                <a:srgbClr val="002060"/>
              </a:solidFill>
            </a:endParaRPr>
          </a:p>
          <a:p>
            <a:pPr lvl="0"/>
            <a:r>
              <a:rPr lang="ro-RO" dirty="0" smtClean="0">
                <a:solidFill>
                  <a:srgbClr val="002060"/>
                </a:solidFill>
              </a:rPr>
              <a:t>Reabilitarea infrastructurii turistice aferente parcurilor și bazinelor acvatice pentru agrement și sporturi de recreare;</a:t>
            </a:r>
            <a:endParaRPr lang="ru-RU" dirty="0" smtClean="0">
              <a:solidFill>
                <a:srgbClr val="002060"/>
              </a:solidFill>
            </a:endParaRPr>
          </a:p>
          <a:p>
            <a:r>
              <a:rPr lang="ro-RO" dirty="0" smtClean="0">
                <a:solidFill>
                  <a:srgbClr val="002060"/>
                </a:solidFill>
              </a:rPr>
              <a:t>Amenajarea pistelor pentru biciclişti.</a:t>
            </a:r>
            <a:endParaRPr lang="ru-RU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o-RO" sz="3200" b="1" dirty="0" smtClean="0">
                <a:solidFill>
                  <a:srgbClr val="002060"/>
                </a:solidFill>
              </a:rPr>
              <a:t>OS 3. Facilitarea asocierii în vederea dezvoltării destinațiilor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o-MO" b="1" dirty="0" smtClean="0">
                <a:solidFill>
                  <a:srgbClr val="002060"/>
                </a:solidFill>
              </a:rPr>
              <a:t>Măsura 3.1. </a:t>
            </a:r>
            <a:r>
              <a:rPr lang="ro-RO" b="1" dirty="0" smtClean="0">
                <a:solidFill>
                  <a:srgbClr val="002060"/>
                </a:solidFill>
              </a:rPr>
              <a:t>Stimularea cooperării în rețele turistice regionale</a:t>
            </a:r>
            <a:endParaRPr lang="ru-RU" dirty="0" smtClean="0">
              <a:solidFill>
                <a:srgbClr val="002060"/>
              </a:solidFill>
            </a:endParaRPr>
          </a:p>
          <a:p>
            <a:pPr lvl="0"/>
            <a:r>
              <a:rPr lang="ro-RO" dirty="0" smtClean="0">
                <a:solidFill>
                  <a:srgbClr val="FF0000"/>
                </a:solidFill>
              </a:rPr>
              <a:t>Crearea unei reţele regionale de centre de informare turistică interconectate; </a:t>
            </a:r>
            <a:endParaRPr lang="ru-RU" dirty="0" smtClean="0">
              <a:solidFill>
                <a:srgbClr val="FF0000"/>
              </a:solidFill>
            </a:endParaRPr>
          </a:p>
          <a:p>
            <a:r>
              <a:rPr lang="ro-RO" dirty="0" smtClean="0">
                <a:solidFill>
                  <a:srgbClr val="002060"/>
                </a:solidFill>
              </a:rPr>
              <a:t>Cooperarea antreprenorilor pentru promovarea unor trasee tematice comune (etnoculturale, vinicole, eco, agro, cognitive etc.) conectate la rețeaua regională;</a:t>
            </a:r>
            <a:endParaRPr lang="en-US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ro-MO" b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ro-MO" b="1" dirty="0" smtClean="0">
                <a:solidFill>
                  <a:srgbClr val="002060"/>
                </a:solidFill>
              </a:rPr>
              <a:t>Măsura 3.2. </a:t>
            </a:r>
            <a:r>
              <a:rPr lang="ro-RO" b="1" dirty="0" smtClean="0">
                <a:solidFill>
                  <a:srgbClr val="002060"/>
                </a:solidFill>
              </a:rPr>
              <a:t>Implicarea actorilor locali în managementul destinațiilor turistice</a:t>
            </a:r>
            <a:endParaRPr lang="en-US" b="1" dirty="0" smtClean="0">
              <a:solidFill>
                <a:srgbClr val="002060"/>
              </a:solidFill>
            </a:endParaRPr>
          </a:p>
          <a:p>
            <a:pPr lvl="0"/>
            <a:r>
              <a:rPr lang="ro-RO" dirty="0" smtClean="0">
                <a:solidFill>
                  <a:srgbClr val="FF0000"/>
                </a:solidFill>
              </a:rPr>
              <a:t>Dezvoltarea clusterelor în destinațiile turistice din RDC;</a:t>
            </a:r>
            <a:endParaRPr lang="ru-RU" dirty="0" smtClean="0">
              <a:solidFill>
                <a:srgbClr val="FF0000"/>
              </a:solidFill>
            </a:endParaRPr>
          </a:p>
          <a:p>
            <a:pPr lvl="0"/>
            <a:r>
              <a:rPr lang="ro-RO" dirty="0" smtClean="0">
                <a:solidFill>
                  <a:srgbClr val="002060"/>
                </a:solidFill>
              </a:rPr>
              <a:t>Încurajarea parteneriatelor pentru amenajarea punctelor de vînzare a suvenirelor, obiectelor de artizanat, produselor și băuturilor tradiționale locale în piețe, spații special amenajate sau evenimente turistice.</a:t>
            </a:r>
            <a:endParaRPr lang="ru-RU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1080120"/>
          </a:xfrm>
        </p:spPr>
        <p:txBody>
          <a:bodyPr>
            <a:normAutofit fontScale="90000"/>
          </a:bodyPr>
          <a:lstStyle/>
          <a:p>
            <a:r>
              <a:rPr lang="ro-RO" sz="3100" b="1" dirty="0" smtClean="0">
                <a:solidFill>
                  <a:srgbClr val="002060"/>
                </a:solidFill>
              </a:rPr>
              <a:t>OS 4. Dezvoltarea produselor turistice, îmbunătățirea marketingului destinațiilor și a sistemelor de vizibilitate turistică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608512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o-MO" sz="2800" b="1" dirty="0" smtClean="0">
                <a:solidFill>
                  <a:srgbClr val="002060"/>
                </a:solidFill>
              </a:rPr>
              <a:t>Măsura 4.1. </a:t>
            </a:r>
            <a:r>
              <a:rPr lang="ro-RO" sz="2800" b="1" dirty="0" smtClean="0">
                <a:solidFill>
                  <a:srgbClr val="002060"/>
                </a:solidFill>
              </a:rPr>
              <a:t>Promovarea brandului turistic al RDC</a:t>
            </a:r>
            <a:endParaRPr lang="en-US" sz="2800" b="1" dirty="0" smtClean="0">
              <a:solidFill>
                <a:srgbClr val="002060"/>
              </a:solidFill>
            </a:endParaRPr>
          </a:p>
          <a:p>
            <a:pPr lvl="0"/>
            <a:r>
              <a:rPr lang="ro-RO" sz="2800" dirty="0" smtClean="0">
                <a:solidFill>
                  <a:srgbClr val="FF0000"/>
                </a:solidFill>
              </a:rPr>
              <a:t>Elaborarea și tirajarea brandului turistic al RDC;</a:t>
            </a:r>
            <a:endParaRPr lang="ru-RU" sz="2800" dirty="0" smtClean="0">
              <a:solidFill>
                <a:srgbClr val="FF0000"/>
              </a:solidFill>
            </a:endParaRPr>
          </a:p>
          <a:p>
            <a:pPr lvl="0"/>
            <a:r>
              <a:rPr lang="ro-RO" sz="2800" dirty="0" smtClean="0">
                <a:solidFill>
                  <a:srgbClr val="002060"/>
                </a:solidFill>
              </a:rPr>
              <a:t>Elaborarea de studii de marketing și noi soluții de promovare turistică a RDC.</a:t>
            </a:r>
            <a:endParaRPr lang="ru-RU" sz="2800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ro-MO" sz="2800" b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ro-MO" sz="2800" b="1" dirty="0" smtClean="0">
                <a:solidFill>
                  <a:srgbClr val="002060"/>
                </a:solidFill>
              </a:rPr>
              <a:t>Măsura 4.2.	 </a:t>
            </a:r>
            <a:r>
              <a:rPr lang="ro-RO" sz="2800" b="1" dirty="0" smtClean="0">
                <a:solidFill>
                  <a:srgbClr val="002060"/>
                </a:solidFill>
              </a:rPr>
              <a:t>Susținerea campaniilor de promovare a produselor turistice din destinațiile RDC</a:t>
            </a:r>
            <a:endParaRPr lang="en-US" sz="2800" b="1" dirty="0" smtClean="0">
              <a:solidFill>
                <a:srgbClr val="002060"/>
              </a:solidFill>
            </a:endParaRPr>
          </a:p>
          <a:p>
            <a:pPr lvl="0"/>
            <a:r>
              <a:rPr lang="ro-RO" sz="2800" dirty="0" smtClean="0">
                <a:solidFill>
                  <a:srgbClr val="FF0000"/>
                </a:solidFill>
              </a:rPr>
              <a:t>Publicarea materialelor promoţionale pentru destinaţiile turistice regionale; </a:t>
            </a:r>
            <a:endParaRPr lang="ru-RU" sz="2800" dirty="0" smtClean="0">
              <a:solidFill>
                <a:srgbClr val="FF0000"/>
              </a:solidFill>
            </a:endParaRPr>
          </a:p>
          <a:p>
            <a:pPr lvl="0"/>
            <a:r>
              <a:rPr lang="ro-RO" sz="2800" dirty="0" smtClean="0">
                <a:solidFill>
                  <a:srgbClr val="002060"/>
                </a:solidFill>
              </a:rPr>
              <a:t>Susținerea acțiunilor eficiente de vizibilitate a atracțiilor, traseelor și structurilor turistice din RDC.</a:t>
            </a:r>
            <a:endParaRPr lang="ru-RU" sz="2800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o-RO" sz="3200" b="1" dirty="0" smtClean="0">
                <a:solidFill>
                  <a:srgbClr val="002060"/>
                </a:solidFill>
              </a:rPr>
              <a:t>OS 5. Dezvoltarea competențelor resurselor umane pentru industria turistică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464496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o-MO" b="1" dirty="0" smtClean="0">
                <a:solidFill>
                  <a:srgbClr val="002060"/>
                </a:solidFill>
              </a:rPr>
              <a:t>Măsura 5.1. </a:t>
            </a:r>
            <a:r>
              <a:rPr lang="ro-RO" b="1" dirty="0" smtClean="0">
                <a:solidFill>
                  <a:srgbClr val="002060"/>
                </a:solidFill>
              </a:rPr>
              <a:t>Formarea capacităţilor pentru administrarea atracțiilor și destinațiilor turistice din RDC</a:t>
            </a:r>
            <a:endParaRPr lang="ru-RU" dirty="0" smtClean="0">
              <a:solidFill>
                <a:srgbClr val="002060"/>
              </a:solidFill>
            </a:endParaRPr>
          </a:p>
          <a:p>
            <a:pPr lvl="0"/>
            <a:r>
              <a:rPr lang="ro-RO" dirty="0" smtClean="0">
                <a:solidFill>
                  <a:srgbClr val="FF0000"/>
                </a:solidFill>
              </a:rPr>
              <a:t>Instruirea gestionarilor resurselor turistice în domenii relevante administrării patrimoniului public pentru vizite turistice;</a:t>
            </a:r>
            <a:endParaRPr lang="ru-RU" dirty="0" smtClean="0">
              <a:solidFill>
                <a:srgbClr val="FF0000"/>
              </a:solidFill>
            </a:endParaRPr>
          </a:p>
          <a:p>
            <a:pPr lvl="0"/>
            <a:r>
              <a:rPr lang="ro-RO" dirty="0" smtClean="0">
                <a:solidFill>
                  <a:srgbClr val="002060"/>
                </a:solidFill>
              </a:rPr>
              <a:t>Instruirea APL și altor actori interesați în domeniul managementului destinațiilor turistice.</a:t>
            </a:r>
            <a:endParaRPr lang="en-US" dirty="0" smtClean="0">
              <a:solidFill>
                <a:srgbClr val="002060"/>
              </a:solidFill>
            </a:endParaRPr>
          </a:p>
          <a:p>
            <a:pPr lvl="0">
              <a:buNone/>
            </a:pPr>
            <a:endParaRPr lang="en-US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ro-MO" b="1" dirty="0" smtClean="0">
                <a:solidFill>
                  <a:srgbClr val="002060"/>
                </a:solidFill>
              </a:rPr>
              <a:t>Măsura 5.2. </a:t>
            </a:r>
            <a:r>
              <a:rPr lang="ro-RO" b="1" dirty="0" smtClean="0">
                <a:solidFill>
                  <a:srgbClr val="002060"/>
                </a:solidFill>
              </a:rPr>
              <a:t>Promovarea acțiunilor de reciclare a personalului pentru managementul eficient al vizitatorilor în RDC</a:t>
            </a:r>
            <a:endParaRPr lang="ru-RU" dirty="0" smtClean="0">
              <a:solidFill>
                <a:srgbClr val="002060"/>
              </a:solidFill>
            </a:endParaRPr>
          </a:p>
          <a:p>
            <a:pPr lvl="0"/>
            <a:r>
              <a:rPr lang="ro-RO" dirty="0" smtClean="0">
                <a:solidFill>
                  <a:srgbClr val="002060"/>
                </a:solidFill>
              </a:rPr>
              <a:t>Pregătirea personalului din prima linie în domenii relevante HoReCa;</a:t>
            </a:r>
            <a:endParaRPr lang="ru-RU" dirty="0" smtClean="0">
              <a:solidFill>
                <a:srgbClr val="002060"/>
              </a:solidFill>
            </a:endParaRPr>
          </a:p>
          <a:p>
            <a:pPr lvl="0"/>
            <a:r>
              <a:rPr lang="ro-RO" dirty="0" smtClean="0">
                <a:solidFill>
                  <a:srgbClr val="002060"/>
                </a:solidFill>
              </a:rPr>
              <a:t>Pregătirea managerilor de turism intern;</a:t>
            </a:r>
            <a:endParaRPr lang="ru-RU" dirty="0" smtClean="0">
              <a:solidFill>
                <a:srgbClr val="002060"/>
              </a:solidFill>
            </a:endParaRPr>
          </a:p>
          <a:p>
            <a:pPr lvl="0"/>
            <a:r>
              <a:rPr lang="ro-RO" dirty="0" smtClean="0">
                <a:solidFill>
                  <a:srgbClr val="FF0000"/>
                </a:solidFill>
              </a:rPr>
              <a:t>Pregătirea ghizilor (inclusiv din muzee) pentru excursii în RDC.</a:t>
            </a:r>
            <a:endParaRPr lang="ru-RU" dirty="0" smtClean="0">
              <a:solidFill>
                <a:srgbClr val="FF0000"/>
              </a:solidFill>
            </a:endParaRPr>
          </a:p>
          <a:p>
            <a:pPr lvl="0"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36912"/>
            <a:ext cx="1018456" cy="216024"/>
          </a:xfrm>
        </p:spPr>
        <p:txBody>
          <a:bodyPr>
            <a:normAutofit/>
          </a:bodyPr>
          <a:lstStyle/>
          <a:p>
            <a:endParaRPr lang="ru-RU" sz="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2940"/>
            <a:ext cx="8229600" cy="327322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o-RO" sz="5400" b="1" dirty="0" smtClean="0">
                <a:solidFill>
                  <a:srgbClr val="002060"/>
                </a:solidFill>
              </a:rPr>
              <a:t>Mulțumesc pentru atenție!</a:t>
            </a:r>
          </a:p>
          <a:p>
            <a:pPr algn="ctr">
              <a:buNone/>
            </a:pPr>
            <a:endParaRPr lang="ro-RO" sz="2400" b="1" dirty="0" smtClean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ro-RO" sz="2400" b="1" dirty="0" smtClean="0">
                <a:solidFill>
                  <a:srgbClr val="002060"/>
                </a:solidFill>
              </a:rPr>
              <a:t>079583345</a:t>
            </a:r>
          </a:p>
          <a:p>
            <a:pPr algn="ctr">
              <a:buNone/>
            </a:pPr>
            <a:r>
              <a:rPr lang="ro-RO" sz="2400" b="1" dirty="0" smtClean="0">
                <a:solidFill>
                  <a:srgbClr val="002060"/>
                </a:solidFill>
              </a:rPr>
              <a:t>viorelmiron7@yahoo.com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4" name="Picture 2" descr="C:\Users\user\Desktop\PNG\adrCentru\03-ADR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4" y="404664"/>
            <a:ext cx="2664296" cy="727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21535"/>
            <a:ext cx="936104" cy="975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D:\MuseumInfoTur_Ro-Md\2.Finantarea proiectului\Logo beneficiari\ACTEDJ\Logo_Euroregiunea_Dunarea_de_Jos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163078"/>
            <a:ext cx="1143000" cy="10561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2153</Words>
  <Application>Microsoft Office PowerPoint</Application>
  <PresentationFormat>Экран (4:3)</PresentationFormat>
  <Paragraphs>518</Paragraphs>
  <Slides>30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4" baseType="lpstr">
      <vt:lpstr>Arial</vt:lpstr>
      <vt:lpstr>Calibri</vt:lpstr>
      <vt:lpstr>Times New Roman</vt:lpstr>
      <vt:lpstr>Тема Office</vt:lpstr>
      <vt:lpstr>Potențialul turistic al  Regiunii de Dezvoltare Centru</vt:lpstr>
      <vt:lpstr>Atracții turistice</vt:lpstr>
      <vt:lpstr>4,3 mln vizitatori străini!    Pe unde intră în țară?</vt:lpstr>
      <vt:lpstr>Top 10 țări furnizoare de turiști pentru unitățile de cazare, 2019</vt:lpstr>
      <vt:lpstr>Analiza atractivității turistice regionale </vt:lpstr>
      <vt:lpstr>Resurse turistice naturale în RD Centru </vt:lpstr>
      <vt:lpstr>Resurse turistice antropice în RD Centru </vt:lpstr>
      <vt:lpstr>INFRASTRUCTURA ȘI SERVICIILE TURISTICE EXISTENTE ÎN RD CENTRU</vt:lpstr>
      <vt:lpstr>Trasee vinicole</vt:lpstr>
      <vt:lpstr>INFRASTRUCTURA ȘI SERVICIILE TURISTICE EXISTENTE ÎN RD CENTRU</vt:lpstr>
      <vt:lpstr>INFRASTRUCTURA ȘI SERVICIILE TURISTICE EXISTENTE ÎN RD CENTRU</vt:lpstr>
      <vt:lpstr>Centre vizite turistice în alte țări</vt:lpstr>
      <vt:lpstr>Conversia muzeelor locale în Centre de Informare a Turiștilor</vt:lpstr>
      <vt:lpstr>Conversia muzeelor locale în Centre de Informare a Turiștilor</vt:lpstr>
      <vt:lpstr>Ghizii muzeali pentru  excursii extra-muzeale</vt:lpstr>
      <vt:lpstr>Starea turismului regiunii Centru </vt:lpstr>
      <vt:lpstr>Starea sectorului turismului regional  </vt:lpstr>
      <vt:lpstr>Презентация PowerPoint</vt:lpstr>
      <vt:lpstr>DESTINAȚII CU POTENȚIAL DE DEZVOLTARE (TRASEE TURISTICE) </vt:lpstr>
      <vt:lpstr>Puncte forte:</vt:lpstr>
      <vt:lpstr>Puncte slabe:</vt:lpstr>
      <vt:lpstr>Oportunităţi:</vt:lpstr>
      <vt:lpstr>Ameninţări</vt:lpstr>
      <vt:lpstr>VIZIUNEA ȘI OBIECTIVELE DEZVOLTĂRII SECTORULUI TURISTIC ÎN REGIUNEA CENTRU</vt:lpstr>
      <vt:lpstr>OS 1. Valorificarea și promovarea patrimoniului turistic din RDC </vt:lpstr>
      <vt:lpstr>OS 2. Dezvoltarea și amenajarea infrastructurii turistice </vt:lpstr>
      <vt:lpstr>OS 3. Facilitarea asocierii în vederea dezvoltării destinațiilor</vt:lpstr>
      <vt:lpstr>OS 4. Dezvoltarea produselor turistice, îmbunătățirea marketingului destinațiilor și a sistemelor de vizibilitate turistică </vt:lpstr>
      <vt:lpstr>OS 5. Dezvoltarea competențelor resurselor umane pentru industria turistică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Programul Regional Sectorial în domeniul creșterii atractivității turistice în RDC</dc:title>
  <dc:creator>User2</dc:creator>
  <cp:lastModifiedBy>User</cp:lastModifiedBy>
  <cp:revision>42</cp:revision>
  <dcterms:created xsi:type="dcterms:W3CDTF">2017-01-17T08:19:29Z</dcterms:created>
  <dcterms:modified xsi:type="dcterms:W3CDTF">2020-09-21T08:09:35Z</dcterms:modified>
</cp:coreProperties>
</file>