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78" r:id="rId1"/>
  </p:sldMasterIdLst>
  <p:notesMasterIdLst>
    <p:notesMasterId r:id="rId19"/>
  </p:notesMasterIdLst>
  <p:sldIdLst>
    <p:sldId id="256" r:id="rId2"/>
    <p:sldId id="258" r:id="rId3"/>
    <p:sldId id="297" r:id="rId4"/>
    <p:sldId id="264" r:id="rId5"/>
    <p:sldId id="270" r:id="rId6"/>
    <p:sldId id="262" r:id="rId7"/>
    <p:sldId id="259" r:id="rId8"/>
    <p:sldId id="300" r:id="rId9"/>
    <p:sldId id="299" r:id="rId10"/>
    <p:sldId id="263" r:id="rId11"/>
    <p:sldId id="301" r:id="rId12"/>
    <p:sldId id="302" r:id="rId13"/>
    <p:sldId id="303" r:id="rId14"/>
    <p:sldId id="261" r:id="rId15"/>
    <p:sldId id="306" r:id="rId16"/>
    <p:sldId id="268" r:id="rId17"/>
    <p:sldId id="304" r:id="rId18"/>
  </p:sldIdLst>
  <p:sldSz cx="9144000" cy="5143500" type="screen16x9"/>
  <p:notesSz cx="6797675" cy="9928225"/>
  <p:embeddedFontLst>
    <p:embeddedFont>
      <p:font typeface="Raleway Medium" charset="-52"/>
      <p:regular r:id="rId20"/>
      <p:bold r:id="rId21"/>
      <p:italic r:id="rId22"/>
      <p:boldItalic r:id="rId23"/>
    </p:embeddedFont>
    <p:embeddedFont>
      <p:font typeface="Raleway ExtraBold" charset="-52"/>
      <p:bold r:id="rId24"/>
      <p:boldItalic r:id="rId25"/>
    </p:embeddedFont>
    <p:embeddedFont>
      <p:font typeface="Open Sans" charset="0"/>
      <p:regular r:id="rId26"/>
      <p:bold r:id="rId27"/>
      <p:italic r:id="rId28"/>
      <p:boldItalic r:id="rId29"/>
    </p:embeddedFont>
    <p:embeddedFont>
      <p:font typeface="Raleway" charset="-52"/>
      <p:regular r:id="rId30"/>
      <p:bold r:id="rId31"/>
      <p:italic r:id="rId32"/>
      <p:boldItalic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2DD676D-0BB1-45AF-81D4-B20626B93E65}">
  <a:tblStyle styleId="{F2DD676D-0BB1-45AF-81D4-B20626B93E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0CD05BB-09A2-4605-94E6-2E1FE0F7012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074" y="-3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91521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4dfce81f19_0_4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d431007ba2_0_21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184d99d1a7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184d99d1a72_0_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54dda1946d_4_27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54dda1946d_4_272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84d99d1a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84d99d1a72_0_1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54dda1946d_6_32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84d99d1a7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84d99d1a72_0_5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54dda1946d_6_32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54dda1946d_6_33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54dda1946d_6_33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54dda1946d_6_33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54dda1946d_4_270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506650"/>
            <a:ext cx="6651600" cy="156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49750"/>
            <a:ext cx="3926400" cy="414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1"/>
          </p:nvPr>
        </p:nvSpPr>
        <p:spPr>
          <a:xfrm>
            <a:off x="1628225" y="3279925"/>
            <a:ext cx="6267600" cy="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2"/>
          </p:nvPr>
        </p:nvSpPr>
        <p:spPr>
          <a:xfrm>
            <a:off x="1628225" y="1845299"/>
            <a:ext cx="6267600" cy="7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3"/>
          </p:nvPr>
        </p:nvSpPr>
        <p:spPr>
          <a:xfrm>
            <a:off x="1628225" y="1588175"/>
            <a:ext cx="6267600" cy="35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4"/>
          </p:nvPr>
        </p:nvSpPr>
        <p:spPr>
          <a:xfrm>
            <a:off x="1628225" y="3022850"/>
            <a:ext cx="6267600" cy="35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2" name="Google Shape;32;p5"/>
          <p:cNvGrpSpPr/>
          <p:nvPr/>
        </p:nvGrpSpPr>
        <p:grpSpPr>
          <a:xfrm>
            <a:off x="0" y="4661988"/>
            <a:ext cx="9144000" cy="481513"/>
            <a:chOff x="0" y="4661988"/>
            <a:chExt cx="9144000" cy="481513"/>
          </a:xfrm>
        </p:grpSpPr>
        <p:sp>
          <p:nvSpPr>
            <p:cNvPr id="33" name="Google Shape;33;p5"/>
            <p:cNvSpPr/>
            <p:nvPr/>
          </p:nvSpPr>
          <p:spPr>
            <a:xfrm>
              <a:off x="0" y="4983000"/>
              <a:ext cx="9144000" cy="160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0" y="4822500"/>
              <a:ext cx="91440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5" name="Google Shape;35;p5"/>
            <p:cNvSpPr/>
            <p:nvPr/>
          </p:nvSpPr>
          <p:spPr>
            <a:xfrm>
              <a:off x="0" y="4661988"/>
              <a:ext cx="9144000" cy="16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6" name="Google Shape;36;p5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713225" y="845825"/>
            <a:ext cx="4294800" cy="123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1"/>
          </p:nvPr>
        </p:nvSpPr>
        <p:spPr>
          <a:xfrm>
            <a:off x="713225" y="2141075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>
            <a:spLocks noGrp="1"/>
          </p:cNvSpPr>
          <p:nvPr>
            <p:ph type="pic" idx="2"/>
          </p:nvPr>
        </p:nvSpPr>
        <p:spPr>
          <a:xfrm>
            <a:off x="5479825" y="539500"/>
            <a:ext cx="2950800" cy="4064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49" name="Google Shape;49;p7"/>
          <p:cNvGrpSpPr/>
          <p:nvPr/>
        </p:nvGrpSpPr>
        <p:grpSpPr>
          <a:xfrm>
            <a:off x="7717675" y="3429300"/>
            <a:ext cx="1426200" cy="1714200"/>
            <a:chOff x="7717675" y="3429300"/>
            <a:chExt cx="1426200" cy="1714200"/>
          </a:xfrm>
        </p:grpSpPr>
        <p:sp>
          <p:nvSpPr>
            <p:cNvPr id="50" name="Google Shape;50;p7"/>
            <p:cNvSpPr/>
            <p:nvPr/>
          </p:nvSpPr>
          <p:spPr>
            <a:xfrm>
              <a:off x="8430775" y="4286400"/>
              <a:ext cx="713100" cy="85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1" name="Google Shape;51;p7"/>
            <p:cNvSpPr/>
            <p:nvPr/>
          </p:nvSpPr>
          <p:spPr>
            <a:xfrm>
              <a:off x="8430775" y="3429300"/>
              <a:ext cx="7131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2" name="Google Shape;52;p7"/>
            <p:cNvSpPr/>
            <p:nvPr/>
          </p:nvSpPr>
          <p:spPr>
            <a:xfrm>
              <a:off x="7717675" y="4286400"/>
              <a:ext cx="7131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3" name="Google Shape;53;p7"/>
          <p:cNvSpPr/>
          <p:nvPr/>
        </p:nvSpPr>
        <p:spPr>
          <a:xfrm>
            <a:off x="713225" y="539488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56" name="Google Shape;56;p8"/>
          <p:cNvGrpSpPr/>
          <p:nvPr/>
        </p:nvGrpSpPr>
        <p:grpSpPr>
          <a:xfrm>
            <a:off x="8424000" y="-4125"/>
            <a:ext cx="720300" cy="5143600"/>
            <a:chOff x="8424000" y="-4125"/>
            <a:chExt cx="720300" cy="5143600"/>
          </a:xfrm>
        </p:grpSpPr>
        <p:grpSp>
          <p:nvGrpSpPr>
            <p:cNvPr id="57" name="Google Shape;57;p8"/>
            <p:cNvGrpSpPr/>
            <p:nvPr/>
          </p:nvGrpSpPr>
          <p:grpSpPr>
            <a:xfrm>
              <a:off x="8584500" y="-4125"/>
              <a:ext cx="559800" cy="5143600"/>
              <a:chOff x="8584500" y="-4125"/>
              <a:chExt cx="559800" cy="5143600"/>
            </a:xfrm>
          </p:grpSpPr>
          <p:sp>
            <p:nvSpPr>
              <p:cNvPr id="58" name="Google Shape;58;p8"/>
              <p:cNvSpPr/>
              <p:nvPr/>
            </p:nvSpPr>
            <p:spPr>
              <a:xfrm>
                <a:off x="8584500" y="-4125"/>
                <a:ext cx="559800" cy="17145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59" name="Google Shape;59;p8"/>
              <p:cNvSpPr/>
              <p:nvPr/>
            </p:nvSpPr>
            <p:spPr>
              <a:xfrm>
                <a:off x="8584500" y="1710575"/>
                <a:ext cx="559800" cy="1714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60" name="Google Shape;60;p8"/>
              <p:cNvSpPr/>
              <p:nvPr/>
            </p:nvSpPr>
            <p:spPr>
              <a:xfrm>
                <a:off x="8584500" y="3424975"/>
                <a:ext cx="559800" cy="17145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61" name="Google Shape;61;p8"/>
            <p:cNvSpPr/>
            <p:nvPr/>
          </p:nvSpPr>
          <p:spPr>
            <a:xfrm rot="5400000">
              <a:off x="5934900" y="2489132"/>
              <a:ext cx="51387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62" name="Google Shape;62;p8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66" name="Google Shape;66;p9"/>
          <p:cNvGrpSpPr/>
          <p:nvPr/>
        </p:nvGrpSpPr>
        <p:grpSpPr>
          <a:xfrm>
            <a:off x="7717675" y="3429300"/>
            <a:ext cx="1426200" cy="1714200"/>
            <a:chOff x="7717675" y="3429300"/>
            <a:chExt cx="1426200" cy="1714200"/>
          </a:xfrm>
        </p:grpSpPr>
        <p:sp>
          <p:nvSpPr>
            <p:cNvPr id="67" name="Google Shape;67;p9"/>
            <p:cNvSpPr/>
            <p:nvPr/>
          </p:nvSpPr>
          <p:spPr>
            <a:xfrm>
              <a:off x="8430775" y="4286400"/>
              <a:ext cx="713100" cy="85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8430775" y="3429300"/>
              <a:ext cx="7131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7717675" y="4286400"/>
              <a:ext cx="7131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0" name="Google Shape;70;p9"/>
          <p:cNvSpPr/>
          <p:nvPr/>
        </p:nvSpPr>
        <p:spPr>
          <a:xfrm>
            <a:off x="713225" y="539488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615673"/>
            <a:ext cx="734700" cy="73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3" hasCustomPrompt="1"/>
          </p:nvPr>
        </p:nvSpPr>
        <p:spPr>
          <a:xfrm>
            <a:off x="4572000" y="1615673"/>
            <a:ext cx="734700" cy="73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4" hasCustomPrompt="1"/>
          </p:nvPr>
        </p:nvSpPr>
        <p:spPr>
          <a:xfrm>
            <a:off x="720000" y="2706036"/>
            <a:ext cx="734700" cy="73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5" hasCustomPrompt="1"/>
          </p:nvPr>
        </p:nvSpPr>
        <p:spPr>
          <a:xfrm>
            <a:off x="4572000" y="2706036"/>
            <a:ext cx="734700" cy="73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6" hasCustomPrompt="1"/>
          </p:nvPr>
        </p:nvSpPr>
        <p:spPr>
          <a:xfrm>
            <a:off x="720000" y="3796398"/>
            <a:ext cx="734700" cy="73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7" hasCustomPrompt="1"/>
          </p:nvPr>
        </p:nvSpPr>
        <p:spPr>
          <a:xfrm>
            <a:off x="4572000" y="3796398"/>
            <a:ext cx="734700" cy="7314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1"/>
          </p:nvPr>
        </p:nvSpPr>
        <p:spPr>
          <a:xfrm>
            <a:off x="1607100" y="1762373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8"/>
          </p:nvPr>
        </p:nvSpPr>
        <p:spPr>
          <a:xfrm>
            <a:off x="1607100" y="2852736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9"/>
          </p:nvPr>
        </p:nvSpPr>
        <p:spPr>
          <a:xfrm>
            <a:off x="1607100" y="3943098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3"/>
          </p:nvPr>
        </p:nvSpPr>
        <p:spPr>
          <a:xfrm>
            <a:off x="5459100" y="1762373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14"/>
          </p:nvPr>
        </p:nvSpPr>
        <p:spPr>
          <a:xfrm>
            <a:off x="5459100" y="2852736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5"/>
          </p:nvPr>
        </p:nvSpPr>
        <p:spPr>
          <a:xfrm>
            <a:off x="5459100" y="3943098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92" name="Google Shape;92;p13"/>
          <p:cNvGrpSpPr/>
          <p:nvPr/>
        </p:nvGrpSpPr>
        <p:grpSpPr>
          <a:xfrm>
            <a:off x="8424000" y="-4125"/>
            <a:ext cx="720300" cy="5143600"/>
            <a:chOff x="8424000" y="-4125"/>
            <a:chExt cx="720300" cy="5143600"/>
          </a:xfrm>
        </p:grpSpPr>
        <p:grpSp>
          <p:nvGrpSpPr>
            <p:cNvPr id="93" name="Google Shape;93;p13"/>
            <p:cNvGrpSpPr/>
            <p:nvPr/>
          </p:nvGrpSpPr>
          <p:grpSpPr>
            <a:xfrm>
              <a:off x="8584500" y="-4125"/>
              <a:ext cx="559800" cy="5143600"/>
              <a:chOff x="8584500" y="-4125"/>
              <a:chExt cx="559800" cy="5143600"/>
            </a:xfrm>
          </p:grpSpPr>
          <p:sp>
            <p:nvSpPr>
              <p:cNvPr id="94" name="Google Shape;94;p13"/>
              <p:cNvSpPr/>
              <p:nvPr/>
            </p:nvSpPr>
            <p:spPr>
              <a:xfrm>
                <a:off x="8584500" y="-4125"/>
                <a:ext cx="559800" cy="17145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8584500" y="1710575"/>
                <a:ext cx="559800" cy="1714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8584500" y="3424975"/>
                <a:ext cx="559800" cy="17145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97" name="Google Shape;97;p13"/>
            <p:cNvSpPr/>
            <p:nvPr/>
          </p:nvSpPr>
          <p:spPr>
            <a:xfrm rot="5400000">
              <a:off x="5934900" y="2489132"/>
              <a:ext cx="51387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8" name="Google Shape;98;p13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subTitle" idx="1"/>
          </p:nvPr>
        </p:nvSpPr>
        <p:spPr>
          <a:xfrm>
            <a:off x="713225" y="2785400"/>
            <a:ext cx="2369700" cy="18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ubTitle" idx="2"/>
          </p:nvPr>
        </p:nvSpPr>
        <p:spPr>
          <a:xfrm>
            <a:off x="3231361" y="2785400"/>
            <a:ext cx="2369700" cy="18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subTitle" idx="3"/>
          </p:nvPr>
        </p:nvSpPr>
        <p:spPr>
          <a:xfrm>
            <a:off x="5749496" y="2785400"/>
            <a:ext cx="2369700" cy="18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subTitle" idx="4"/>
          </p:nvPr>
        </p:nvSpPr>
        <p:spPr>
          <a:xfrm>
            <a:off x="713225" y="2202125"/>
            <a:ext cx="23697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5"/>
          </p:nvPr>
        </p:nvSpPr>
        <p:spPr>
          <a:xfrm>
            <a:off x="3231357" y="2202125"/>
            <a:ext cx="23697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6"/>
          </p:nvPr>
        </p:nvSpPr>
        <p:spPr>
          <a:xfrm>
            <a:off x="5749488" y="2202125"/>
            <a:ext cx="23697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37" name="Google Shape;137;p17"/>
          <p:cNvGrpSpPr/>
          <p:nvPr/>
        </p:nvGrpSpPr>
        <p:grpSpPr>
          <a:xfrm>
            <a:off x="8795925" y="2411700"/>
            <a:ext cx="364500" cy="2731800"/>
            <a:chOff x="8795925" y="2411700"/>
            <a:chExt cx="364500" cy="2731800"/>
          </a:xfrm>
        </p:grpSpPr>
        <p:sp>
          <p:nvSpPr>
            <p:cNvPr id="138" name="Google Shape;138;p17"/>
            <p:cNvSpPr/>
            <p:nvPr/>
          </p:nvSpPr>
          <p:spPr>
            <a:xfrm rot="10800000" flipH="1">
              <a:off x="8795925" y="4286400"/>
              <a:ext cx="3645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 rot="10800000" flipH="1">
              <a:off x="8795925" y="3429300"/>
              <a:ext cx="364500" cy="85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0" name="Google Shape;140;p17"/>
            <p:cNvSpPr/>
            <p:nvPr/>
          </p:nvSpPr>
          <p:spPr>
            <a:xfrm rot="10800000" flipH="1">
              <a:off x="8795925" y="2572200"/>
              <a:ext cx="3645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8795925" y="2411700"/>
              <a:ext cx="3645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42" name="Google Shape;142;p17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ubTitle" idx="1"/>
          </p:nvPr>
        </p:nvSpPr>
        <p:spPr>
          <a:xfrm>
            <a:off x="713225" y="1659425"/>
            <a:ext cx="328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subTitle" idx="2"/>
          </p:nvPr>
        </p:nvSpPr>
        <p:spPr>
          <a:xfrm>
            <a:off x="4698825" y="1659425"/>
            <a:ext cx="328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ubTitle" idx="3"/>
          </p:nvPr>
        </p:nvSpPr>
        <p:spPr>
          <a:xfrm>
            <a:off x="713225" y="3396200"/>
            <a:ext cx="328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subTitle" idx="4"/>
          </p:nvPr>
        </p:nvSpPr>
        <p:spPr>
          <a:xfrm>
            <a:off x="4698825" y="3396200"/>
            <a:ext cx="328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subTitle" idx="5"/>
          </p:nvPr>
        </p:nvSpPr>
        <p:spPr>
          <a:xfrm>
            <a:off x="713225" y="1338475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subTitle" idx="6"/>
          </p:nvPr>
        </p:nvSpPr>
        <p:spPr>
          <a:xfrm>
            <a:off x="713225" y="3075275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subTitle" idx="7"/>
          </p:nvPr>
        </p:nvSpPr>
        <p:spPr>
          <a:xfrm>
            <a:off x="4698825" y="1338475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subTitle" idx="8"/>
          </p:nvPr>
        </p:nvSpPr>
        <p:spPr>
          <a:xfrm>
            <a:off x="4698825" y="3075275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53" name="Google Shape;153;p18"/>
          <p:cNvGrpSpPr/>
          <p:nvPr/>
        </p:nvGrpSpPr>
        <p:grpSpPr>
          <a:xfrm>
            <a:off x="0" y="3429300"/>
            <a:ext cx="9160425" cy="1714200"/>
            <a:chOff x="0" y="3429300"/>
            <a:chExt cx="9160425" cy="1714200"/>
          </a:xfrm>
        </p:grpSpPr>
        <p:grpSp>
          <p:nvGrpSpPr>
            <p:cNvPr id="154" name="Google Shape;154;p18"/>
            <p:cNvGrpSpPr/>
            <p:nvPr/>
          </p:nvGrpSpPr>
          <p:grpSpPr>
            <a:xfrm>
              <a:off x="8795925" y="3429300"/>
              <a:ext cx="364500" cy="1714200"/>
              <a:chOff x="8795925" y="3429300"/>
              <a:chExt cx="364500" cy="1714200"/>
            </a:xfrm>
          </p:grpSpPr>
          <p:sp>
            <p:nvSpPr>
              <p:cNvPr id="155" name="Google Shape;155;p18"/>
              <p:cNvSpPr/>
              <p:nvPr/>
            </p:nvSpPr>
            <p:spPr>
              <a:xfrm rot="10800000" flipH="1">
                <a:off x="8795925" y="4286400"/>
                <a:ext cx="364500" cy="857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56" name="Google Shape;156;p18"/>
              <p:cNvSpPr/>
              <p:nvPr/>
            </p:nvSpPr>
            <p:spPr>
              <a:xfrm rot="10800000" flipH="1">
                <a:off x="8795925" y="3429300"/>
                <a:ext cx="364500" cy="857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57" name="Google Shape;157;p18"/>
            <p:cNvGrpSpPr/>
            <p:nvPr/>
          </p:nvGrpSpPr>
          <p:grpSpPr>
            <a:xfrm>
              <a:off x="0" y="3429300"/>
              <a:ext cx="364500" cy="1714200"/>
              <a:chOff x="0" y="3429300"/>
              <a:chExt cx="364500" cy="1714200"/>
            </a:xfrm>
          </p:grpSpPr>
          <p:sp>
            <p:nvSpPr>
              <p:cNvPr id="158" name="Google Shape;158;p18"/>
              <p:cNvSpPr/>
              <p:nvPr/>
            </p:nvSpPr>
            <p:spPr>
              <a:xfrm rot="10800000" flipH="1">
                <a:off x="0" y="4286400"/>
                <a:ext cx="364500" cy="857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59" name="Google Shape;159;p18"/>
              <p:cNvSpPr/>
              <p:nvPr/>
            </p:nvSpPr>
            <p:spPr>
              <a:xfrm rot="10800000" flipH="1">
                <a:off x="0" y="3429300"/>
                <a:ext cx="364500" cy="8571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sp>
        <p:nvSpPr>
          <p:cNvPr id="160" name="Google Shape;160;p18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9"/>
          <p:cNvSpPr txBox="1">
            <a:spLocks noGrp="1"/>
          </p:cNvSpPr>
          <p:nvPr>
            <p:ph type="subTitle" idx="1"/>
          </p:nvPr>
        </p:nvSpPr>
        <p:spPr>
          <a:xfrm>
            <a:off x="713100" y="1557760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9"/>
          <p:cNvSpPr txBox="1">
            <a:spLocks noGrp="1"/>
          </p:cNvSpPr>
          <p:nvPr>
            <p:ph type="subTitle" idx="2"/>
          </p:nvPr>
        </p:nvSpPr>
        <p:spPr>
          <a:xfrm>
            <a:off x="3455250" y="1557760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9"/>
          <p:cNvSpPr txBox="1">
            <a:spLocks noGrp="1"/>
          </p:cNvSpPr>
          <p:nvPr>
            <p:ph type="subTitle" idx="3"/>
          </p:nvPr>
        </p:nvSpPr>
        <p:spPr>
          <a:xfrm>
            <a:off x="713100" y="3288050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9"/>
          <p:cNvSpPr txBox="1">
            <a:spLocks noGrp="1"/>
          </p:cNvSpPr>
          <p:nvPr>
            <p:ph type="subTitle" idx="4"/>
          </p:nvPr>
        </p:nvSpPr>
        <p:spPr>
          <a:xfrm>
            <a:off x="3455250" y="3288050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5"/>
          </p:nvPr>
        </p:nvSpPr>
        <p:spPr>
          <a:xfrm>
            <a:off x="6197400" y="1557760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9"/>
          <p:cNvSpPr txBox="1">
            <a:spLocks noGrp="1"/>
          </p:cNvSpPr>
          <p:nvPr>
            <p:ph type="subTitle" idx="6"/>
          </p:nvPr>
        </p:nvSpPr>
        <p:spPr>
          <a:xfrm>
            <a:off x="6197400" y="3288050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9"/>
          <p:cNvSpPr txBox="1">
            <a:spLocks noGrp="1"/>
          </p:cNvSpPr>
          <p:nvPr>
            <p:ph type="subTitle" idx="7"/>
          </p:nvPr>
        </p:nvSpPr>
        <p:spPr>
          <a:xfrm>
            <a:off x="713100" y="1307112"/>
            <a:ext cx="22335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0" name="Google Shape;170;p19"/>
          <p:cNvSpPr txBox="1">
            <a:spLocks noGrp="1"/>
          </p:cNvSpPr>
          <p:nvPr>
            <p:ph type="subTitle" idx="8"/>
          </p:nvPr>
        </p:nvSpPr>
        <p:spPr>
          <a:xfrm>
            <a:off x="3457650" y="1307112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1" name="Google Shape;171;p19"/>
          <p:cNvSpPr txBox="1">
            <a:spLocks noGrp="1"/>
          </p:cNvSpPr>
          <p:nvPr>
            <p:ph type="subTitle" idx="9"/>
          </p:nvPr>
        </p:nvSpPr>
        <p:spPr>
          <a:xfrm>
            <a:off x="6199800" y="1307112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2" name="Google Shape;172;p19"/>
          <p:cNvSpPr txBox="1">
            <a:spLocks noGrp="1"/>
          </p:cNvSpPr>
          <p:nvPr>
            <p:ph type="subTitle" idx="13"/>
          </p:nvPr>
        </p:nvSpPr>
        <p:spPr>
          <a:xfrm>
            <a:off x="713100" y="3034188"/>
            <a:ext cx="22335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3" name="Google Shape;173;p19"/>
          <p:cNvSpPr txBox="1">
            <a:spLocks noGrp="1"/>
          </p:cNvSpPr>
          <p:nvPr>
            <p:ph type="subTitle" idx="14"/>
          </p:nvPr>
        </p:nvSpPr>
        <p:spPr>
          <a:xfrm>
            <a:off x="3457650" y="3034193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subTitle" idx="15"/>
          </p:nvPr>
        </p:nvSpPr>
        <p:spPr>
          <a:xfrm>
            <a:off x="6199800" y="3034193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175" name="Google Shape;175;p19"/>
          <p:cNvGrpSpPr/>
          <p:nvPr/>
        </p:nvGrpSpPr>
        <p:grpSpPr>
          <a:xfrm>
            <a:off x="0" y="4661988"/>
            <a:ext cx="9144000" cy="481513"/>
            <a:chOff x="0" y="4661988"/>
            <a:chExt cx="9144000" cy="481513"/>
          </a:xfrm>
        </p:grpSpPr>
        <p:sp>
          <p:nvSpPr>
            <p:cNvPr id="176" name="Google Shape;176;p19"/>
            <p:cNvSpPr/>
            <p:nvPr/>
          </p:nvSpPr>
          <p:spPr>
            <a:xfrm>
              <a:off x="0" y="4983000"/>
              <a:ext cx="9144000" cy="16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7" name="Google Shape;177;p19"/>
            <p:cNvSpPr/>
            <p:nvPr/>
          </p:nvSpPr>
          <p:spPr>
            <a:xfrm>
              <a:off x="0" y="4822500"/>
              <a:ext cx="9144000" cy="16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>
              <a:off x="0" y="4661988"/>
              <a:ext cx="9144000" cy="160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79" name="Google Shape;179;p19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_ONLY_4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20" name="Google Shape;220;p24"/>
          <p:cNvGrpSpPr/>
          <p:nvPr/>
        </p:nvGrpSpPr>
        <p:grpSpPr>
          <a:xfrm>
            <a:off x="0" y="0"/>
            <a:ext cx="9145075" cy="5143500"/>
            <a:chOff x="0" y="0"/>
            <a:chExt cx="9145075" cy="5143500"/>
          </a:xfrm>
        </p:grpSpPr>
        <p:sp>
          <p:nvSpPr>
            <p:cNvPr id="221" name="Google Shape;221;p24"/>
            <p:cNvSpPr/>
            <p:nvPr/>
          </p:nvSpPr>
          <p:spPr>
            <a:xfrm rot="10800000" flipH="1">
              <a:off x="0" y="4286400"/>
              <a:ext cx="7143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22" name="Google Shape;222;p24"/>
            <p:cNvSpPr/>
            <p:nvPr/>
          </p:nvSpPr>
          <p:spPr>
            <a:xfrm rot="10800000" flipH="1">
              <a:off x="0" y="3429300"/>
              <a:ext cx="714300" cy="85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23" name="Google Shape;223;p24"/>
            <p:cNvSpPr/>
            <p:nvPr/>
          </p:nvSpPr>
          <p:spPr>
            <a:xfrm rot="10800000" flipH="1">
              <a:off x="0" y="2572200"/>
              <a:ext cx="7143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24" name="Google Shape;224;p24"/>
            <p:cNvSpPr/>
            <p:nvPr/>
          </p:nvSpPr>
          <p:spPr>
            <a:xfrm rot="10800000" flipH="1">
              <a:off x="8430775" y="0"/>
              <a:ext cx="7143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25" name="Google Shape;225;p24"/>
            <p:cNvSpPr/>
            <p:nvPr/>
          </p:nvSpPr>
          <p:spPr>
            <a:xfrm rot="10800000" flipH="1">
              <a:off x="8430775" y="4286400"/>
              <a:ext cx="7143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26" name="Google Shape;226;p24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_ONLY_5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29" name="Google Shape;229;p25"/>
          <p:cNvGrpSpPr/>
          <p:nvPr/>
        </p:nvGrpSpPr>
        <p:grpSpPr>
          <a:xfrm>
            <a:off x="0" y="0"/>
            <a:ext cx="9143875" cy="5143500"/>
            <a:chOff x="0" y="0"/>
            <a:chExt cx="9143875" cy="5143500"/>
          </a:xfrm>
        </p:grpSpPr>
        <p:sp>
          <p:nvSpPr>
            <p:cNvPr id="230" name="Google Shape;230;p25"/>
            <p:cNvSpPr/>
            <p:nvPr/>
          </p:nvSpPr>
          <p:spPr>
            <a:xfrm rot="10800000" flipH="1">
              <a:off x="0" y="4286400"/>
              <a:ext cx="7131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1" name="Google Shape;231;p25"/>
            <p:cNvSpPr/>
            <p:nvPr/>
          </p:nvSpPr>
          <p:spPr>
            <a:xfrm rot="10800000" flipH="1">
              <a:off x="0" y="3429300"/>
              <a:ext cx="7131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2" name="Google Shape;232;p25"/>
            <p:cNvSpPr/>
            <p:nvPr/>
          </p:nvSpPr>
          <p:spPr>
            <a:xfrm rot="10800000" flipH="1">
              <a:off x="8430775" y="0"/>
              <a:ext cx="713100" cy="85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3" name="Google Shape;233;p25"/>
            <p:cNvSpPr/>
            <p:nvPr/>
          </p:nvSpPr>
          <p:spPr>
            <a:xfrm rot="10800000" flipH="1">
              <a:off x="8430775" y="857100"/>
              <a:ext cx="7131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4" name="Google Shape;234;p25"/>
            <p:cNvSpPr/>
            <p:nvPr/>
          </p:nvSpPr>
          <p:spPr>
            <a:xfrm>
              <a:off x="8430775" y="1714200"/>
              <a:ext cx="7131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35" name="Google Shape;235;p25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28"/>
          <p:cNvGrpSpPr/>
          <p:nvPr/>
        </p:nvGrpSpPr>
        <p:grpSpPr>
          <a:xfrm>
            <a:off x="335" y="2150"/>
            <a:ext cx="713300" cy="5139225"/>
            <a:chOff x="7468800" y="0"/>
            <a:chExt cx="1675200" cy="5139225"/>
          </a:xfrm>
        </p:grpSpPr>
        <p:sp>
          <p:nvSpPr>
            <p:cNvPr id="252" name="Google Shape;252;p28"/>
            <p:cNvSpPr/>
            <p:nvPr/>
          </p:nvSpPr>
          <p:spPr>
            <a:xfrm>
              <a:off x="7468800" y="3464996"/>
              <a:ext cx="1675200" cy="816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3" name="Google Shape;253;p28"/>
            <p:cNvSpPr/>
            <p:nvPr/>
          </p:nvSpPr>
          <p:spPr>
            <a:xfrm>
              <a:off x="7468800" y="4282125"/>
              <a:ext cx="16752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4" name="Google Shape;254;p28"/>
            <p:cNvSpPr/>
            <p:nvPr/>
          </p:nvSpPr>
          <p:spPr>
            <a:xfrm>
              <a:off x="7468800" y="2487375"/>
              <a:ext cx="16752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5" name="Google Shape;255;p28"/>
            <p:cNvSpPr/>
            <p:nvPr/>
          </p:nvSpPr>
          <p:spPr>
            <a:xfrm>
              <a:off x="7468800" y="2647875"/>
              <a:ext cx="1675200" cy="816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6" name="Google Shape;256;p28"/>
            <p:cNvSpPr/>
            <p:nvPr/>
          </p:nvSpPr>
          <p:spPr>
            <a:xfrm rot="10800000" flipH="1">
              <a:off x="7468800" y="857329"/>
              <a:ext cx="1675200" cy="816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7" name="Google Shape;257;p28"/>
            <p:cNvSpPr/>
            <p:nvPr/>
          </p:nvSpPr>
          <p:spPr>
            <a:xfrm rot="10800000" flipH="1">
              <a:off x="7468800" y="0"/>
              <a:ext cx="16752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8" name="Google Shape;258;p28"/>
            <p:cNvSpPr/>
            <p:nvPr/>
          </p:nvSpPr>
          <p:spPr>
            <a:xfrm rot="10800000" flipH="1">
              <a:off x="7468800" y="1674450"/>
              <a:ext cx="1675200" cy="816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oogle Shape;260;p29"/>
          <p:cNvGrpSpPr/>
          <p:nvPr/>
        </p:nvGrpSpPr>
        <p:grpSpPr>
          <a:xfrm>
            <a:off x="0" y="0"/>
            <a:ext cx="9143875" cy="5143500"/>
            <a:chOff x="0" y="0"/>
            <a:chExt cx="9143875" cy="5143500"/>
          </a:xfrm>
        </p:grpSpPr>
        <p:sp>
          <p:nvSpPr>
            <p:cNvPr id="261" name="Google Shape;261;p29"/>
            <p:cNvSpPr/>
            <p:nvPr/>
          </p:nvSpPr>
          <p:spPr>
            <a:xfrm rot="10800000" flipH="1">
              <a:off x="0" y="4286400"/>
              <a:ext cx="713100" cy="857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2" name="Google Shape;262;p29"/>
            <p:cNvSpPr/>
            <p:nvPr/>
          </p:nvSpPr>
          <p:spPr>
            <a:xfrm rot="10800000" flipH="1">
              <a:off x="0" y="3429300"/>
              <a:ext cx="7131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3" name="Google Shape;263;p29"/>
            <p:cNvSpPr/>
            <p:nvPr/>
          </p:nvSpPr>
          <p:spPr>
            <a:xfrm rot="10800000" flipH="1">
              <a:off x="8430775" y="0"/>
              <a:ext cx="713100" cy="857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4" name="Google Shape;264;p29"/>
            <p:cNvSpPr/>
            <p:nvPr/>
          </p:nvSpPr>
          <p:spPr>
            <a:xfrm rot="10800000" flipH="1">
              <a:off x="8430775" y="857100"/>
              <a:ext cx="713100" cy="857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5" name="Google Shape;265;p29"/>
            <p:cNvSpPr/>
            <p:nvPr/>
          </p:nvSpPr>
          <p:spPr>
            <a:xfrm>
              <a:off x="8430775" y="1714200"/>
              <a:ext cx="7131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66" name="Google Shape;266;p29"/>
          <p:cNvSpPr/>
          <p:nvPr/>
        </p:nvSpPr>
        <p:spPr>
          <a:xfrm>
            <a:off x="713225" y="27466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ExtraBold"/>
              <a:buNone/>
              <a:defRPr sz="3000">
                <a:solidFill>
                  <a:schemeClr val="dk1"/>
                </a:solidFill>
                <a:latin typeface="Raleway ExtraBold"/>
                <a:ea typeface="Raleway ExtraBold"/>
                <a:cs typeface="Raleway ExtraBold"/>
                <a:sym typeface="Raleway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●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○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■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●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○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■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●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○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Medium"/>
              <a:buChar char="■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3" r:id="rId9"/>
    <p:sldLayoutId id="2147483664" r:id="rId10"/>
    <p:sldLayoutId id="2147483665" r:id="rId11"/>
    <p:sldLayoutId id="2147483670" r:id="rId12"/>
    <p:sldLayoutId id="2147483671" r:id="rId13"/>
    <p:sldLayoutId id="2147483674" r:id="rId14"/>
    <p:sldLayoutId id="2147483675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7" name="Google Shape;277;p33"/>
          <p:cNvGrpSpPr/>
          <p:nvPr/>
        </p:nvGrpSpPr>
        <p:grpSpPr>
          <a:xfrm>
            <a:off x="7468800" y="2138"/>
            <a:ext cx="1675200" cy="5139225"/>
            <a:chOff x="7468800" y="0"/>
            <a:chExt cx="1675200" cy="5139225"/>
          </a:xfrm>
        </p:grpSpPr>
        <p:grpSp>
          <p:nvGrpSpPr>
            <p:cNvPr id="278" name="Google Shape;278;p33"/>
            <p:cNvGrpSpPr/>
            <p:nvPr/>
          </p:nvGrpSpPr>
          <p:grpSpPr>
            <a:xfrm>
              <a:off x="7468800" y="0"/>
              <a:ext cx="1675200" cy="5139225"/>
              <a:chOff x="7468800" y="0"/>
              <a:chExt cx="1675200" cy="5139225"/>
            </a:xfrm>
          </p:grpSpPr>
          <p:sp>
            <p:nvSpPr>
              <p:cNvPr id="279" name="Google Shape;279;p33"/>
              <p:cNvSpPr/>
              <p:nvPr/>
            </p:nvSpPr>
            <p:spPr>
              <a:xfrm>
                <a:off x="7468800" y="3464996"/>
                <a:ext cx="1675200" cy="816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0" name="Google Shape;280;p33"/>
              <p:cNvSpPr/>
              <p:nvPr/>
            </p:nvSpPr>
            <p:spPr>
              <a:xfrm>
                <a:off x="7468800" y="4282125"/>
                <a:ext cx="1675200" cy="857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1" name="Google Shape;281;p33"/>
              <p:cNvSpPr/>
              <p:nvPr/>
            </p:nvSpPr>
            <p:spPr>
              <a:xfrm>
                <a:off x="7468800" y="2647875"/>
                <a:ext cx="1675200" cy="816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2" name="Google Shape;282;p33"/>
              <p:cNvSpPr/>
              <p:nvPr/>
            </p:nvSpPr>
            <p:spPr>
              <a:xfrm rot="10800000" flipH="1">
                <a:off x="7468800" y="857329"/>
                <a:ext cx="1675200" cy="8169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3" name="Google Shape;283;p33"/>
              <p:cNvSpPr/>
              <p:nvPr/>
            </p:nvSpPr>
            <p:spPr>
              <a:xfrm rot="10800000" flipH="1">
                <a:off x="7468800" y="0"/>
                <a:ext cx="1675200" cy="857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84" name="Google Shape;284;p33"/>
              <p:cNvSpPr/>
              <p:nvPr/>
            </p:nvSpPr>
            <p:spPr>
              <a:xfrm rot="10800000" flipH="1">
                <a:off x="7468800" y="1674450"/>
                <a:ext cx="1675200" cy="8169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285" name="Google Shape;285;p33"/>
            <p:cNvSpPr/>
            <p:nvPr/>
          </p:nvSpPr>
          <p:spPr>
            <a:xfrm>
              <a:off x="7468800" y="2491500"/>
              <a:ext cx="1675200" cy="1605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dirty="0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86" name="Google Shape;286;p33"/>
          <p:cNvSpPr txBox="1">
            <a:spLocks noGrp="1"/>
          </p:cNvSpPr>
          <p:nvPr>
            <p:ph type="ctrTitle"/>
          </p:nvPr>
        </p:nvSpPr>
        <p:spPr>
          <a:xfrm>
            <a:off x="598128" y="1087913"/>
            <a:ext cx="6651600" cy="156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 err="1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Formularele</a:t>
            </a:r>
            <a:r>
              <a:rPr lang="en-US" sz="54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 </a:t>
            </a:r>
            <a:r>
              <a:rPr lang="ro-MO" sz="54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/>
            </a:r>
            <a:br>
              <a:rPr lang="ro-MO" sz="54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</a:br>
            <a:r>
              <a:rPr lang="en-US" sz="54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de </a:t>
            </a:r>
            <a:r>
              <a:rPr lang="en-US" sz="5400" dirty="0" err="1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aplicare</a:t>
            </a:r>
            <a:r>
              <a:rPr lang="en-US" sz="5400" dirty="0" smtClean="0">
                <a:solidFill>
                  <a:schemeClr val="accent2">
                    <a:lumMod val="90000"/>
                    <a:lumOff val="10000"/>
                  </a:schemeClr>
                </a:solidFill>
              </a:rPr>
              <a:t> </a:t>
            </a:r>
            <a:endParaRPr sz="5400" dirty="0">
              <a:solidFill>
                <a:schemeClr val="accent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88" name="Google Shape;288;p33"/>
          <p:cNvSpPr/>
          <p:nvPr/>
        </p:nvSpPr>
        <p:spPr>
          <a:xfrm>
            <a:off x="713225" y="773013"/>
            <a:ext cx="1449900" cy="160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50" name="Picture 2" descr="Formulare statist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15422"/>
            <a:ext cx="3049056" cy="291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11560" y="3617753"/>
            <a:ext cx="3926400" cy="414600"/>
          </a:xfrm>
        </p:spPr>
        <p:txBody>
          <a:bodyPr/>
          <a:lstStyle/>
          <a:p>
            <a:r>
              <a:rPr lang="ro-MO" dirty="0" smtClean="0"/>
              <a:t>Concursul de propuneri de proiecte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Subiecte pentru discuții:</a:t>
            </a:r>
            <a:endParaRPr dirty="0"/>
          </a:p>
        </p:txBody>
      </p:sp>
      <p:sp>
        <p:nvSpPr>
          <p:cNvPr id="303" name="Google Shape;303;p35"/>
          <p:cNvSpPr txBox="1">
            <a:spLocks noGrp="1"/>
          </p:cNvSpPr>
          <p:nvPr>
            <p:ph type="title" idx="2"/>
          </p:nvPr>
        </p:nvSpPr>
        <p:spPr>
          <a:xfrm>
            <a:off x="720000" y="1615673"/>
            <a:ext cx="7347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305" name="Google Shape;305;p35"/>
          <p:cNvSpPr txBox="1">
            <a:spLocks noGrp="1"/>
          </p:cNvSpPr>
          <p:nvPr>
            <p:ph type="title" idx="4"/>
          </p:nvPr>
        </p:nvSpPr>
        <p:spPr>
          <a:xfrm>
            <a:off x="720000" y="2706036"/>
            <a:ext cx="7347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07" name="Google Shape;307;p35"/>
          <p:cNvSpPr txBox="1">
            <a:spLocks noGrp="1"/>
          </p:cNvSpPr>
          <p:nvPr>
            <p:ph type="title" idx="6"/>
          </p:nvPr>
        </p:nvSpPr>
        <p:spPr>
          <a:xfrm>
            <a:off x="720000" y="3796398"/>
            <a:ext cx="7347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09" name="Google Shape;309;p35"/>
          <p:cNvSpPr txBox="1">
            <a:spLocks noGrp="1"/>
          </p:cNvSpPr>
          <p:nvPr>
            <p:ph type="subTitle" idx="1"/>
          </p:nvPr>
        </p:nvSpPr>
        <p:spPr>
          <a:xfrm>
            <a:off x="1607100" y="1762373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Bugetul proiectului</a:t>
            </a:r>
            <a:endParaRPr dirty="0"/>
          </a:p>
        </p:txBody>
      </p:sp>
      <p:sp>
        <p:nvSpPr>
          <p:cNvPr id="310" name="Google Shape;310;p35"/>
          <p:cNvSpPr txBox="1">
            <a:spLocks noGrp="1"/>
          </p:cNvSpPr>
          <p:nvPr>
            <p:ph type="subTitle" idx="8"/>
          </p:nvPr>
        </p:nvSpPr>
        <p:spPr>
          <a:xfrm>
            <a:off x="1607100" y="2852736"/>
            <a:ext cx="3252932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Asigurarea durabilității</a:t>
            </a:r>
            <a:endParaRPr dirty="0"/>
          </a:p>
        </p:txBody>
      </p:sp>
      <p:sp>
        <p:nvSpPr>
          <p:cNvPr id="311" name="Google Shape;311;p35"/>
          <p:cNvSpPr txBox="1">
            <a:spLocks noGrp="1"/>
          </p:cNvSpPr>
          <p:nvPr>
            <p:ph type="subTitle" idx="9"/>
          </p:nvPr>
        </p:nvSpPr>
        <p:spPr>
          <a:xfrm>
            <a:off x="1607100" y="3943098"/>
            <a:ext cx="2532000" cy="4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Riscurile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3518"/>
            <a:ext cx="7704000" cy="432048"/>
          </a:xfrm>
        </p:spPr>
        <p:txBody>
          <a:bodyPr/>
          <a:lstStyle/>
          <a:p>
            <a:r>
              <a:rPr lang="ro-MO" sz="2000" dirty="0" smtClean="0"/>
              <a:t>Bugetul proiectului </a:t>
            </a:r>
            <a:r>
              <a:rPr lang="ro-MO" sz="1200" dirty="0" smtClean="0"/>
              <a:t>(Formularul nr. 6)</a:t>
            </a:r>
            <a:endParaRPr lang="ru-RU" sz="1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3"/>
          </p:nvPr>
        </p:nvSpPr>
        <p:spPr>
          <a:xfrm>
            <a:off x="683568" y="843558"/>
            <a:ext cx="6267600" cy="355200"/>
          </a:xfrm>
        </p:spPr>
        <p:txBody>
          <a:bodyPr/>
          <a:lstStyle/>
          <a:p>
            <a:r>
              <a:rPr lang="ro-MO" sz="1200" dirty="0" smtClean="0"/>
              <a:t>Bugetul proiectului pe activități</a:t>
            </a:r>
            <a:endParaRPr lang="ru-RU" sz="12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4"/>
          </p:nvPr>
        </p:nvSpPr>
        <p:spPr>
          <a:xfrm>
            <a:off x="683568" y="2283718"/>
            <a:ext cx="6267600" cy="355200"/>
          </a:xfrm>
        </p:spPr>
        <p:txBody>
          <a:bodyPr/>
          <a:lstStyle/>
          <a:p>
            <a:r>
              <a:rPr lang="ro-MO" sz="1200" dirty="0" smtClean="0"/>
              <a:t>Bugetul pe categorii de costuri</a:t>
            </a:r>
            <a:endParaRPr lang="ru-RU" sz="12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589621"/>
              </p:ext>
            </p:extLst>
          </p:nvPr>
        </p:nvGraphicFramePr>
        <p:xfrm>
          <a:off x="683568" y="1131590"/>
          <a:ext cx="7718425" cy="1143007"/>
        </p:xfrm>
        <a:graphic>
          <a:graphicData uri="http://schemas.openxmlformats.org/drawingml/2006/table">
            <a:tbl>
              <a:tblPr firstRow="1" firstCol="1" bandRow="1">
                <a:tableStyleId>{F2DD676D-0BB1-45AF-81D4-B20626B93E65}</a:tableStyleId>
              </a:tblPr>
              <a:tblGrid>
                <a:gridCol w="1158850"/>
                <a:gridCol w="720707"/>
                <a:gridCol w="669227"/>
                <a:gridCol w="617749"/>
                <a:gridCol w="566270"/>
                <a:gridCol w="514790"/>
                <a:gridCol w="654928"/>
                <a:gridCol w="2815904"/>
              </a:tblGrid>
              <a:tr h="7574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Activități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Cheltuieli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Unități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Număr de unități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Cost unitar (în lei)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Costuri (în lei)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Pondere în total buget (%)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Perioada de implementare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</a:tr>
              <a:tr h="1893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r>
                        <a:rPr lang="ro-RO" sz="1100" dirty="0" smtClean="0">
                          <a:effectLst/>
                        </a:rPr>
                        <a:t>…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</a:tr>
              <a:tr h="1893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Total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747" marR="61747" marT="0" marB="0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8057"/>
              </p:ext>
            </p:extLst>
          </p:nvPr>
        </p:nvGraphicFramePr>
        <p:xfrm>
          <a:off x="683568" y="2571750"/>
          <a:ext cx="7704856" cy="1799771"/>
        </p:xfrm>
        <a:graphic>
          <a:graphicData uri="http://schemas.openxmlformats.org/drawingml/2006/table">
            <a:tbl>
              <a:tblPr firstRow="1" firstCol="1" bandRow="1">
                <a:tableStyleId>{F2DD676D-0BB1-45AF-81D4-B20626B93E65}</a:tableStyleId>
              </a:tblPr>
              <a:tblGrid>
                <a:gridCol w="1558441"/>
                <a:gridCol w="491714"/>
                <a:gridCol w="820294"/>
                <a:gridCol w="1066150"/>
                <a:gridCol w="1065571"/>
                <a:gridCol w="980533"/>
                <a:gridCol w="902438"/>
                <a:gridCol w="819715"/>
              </a:tblGrid>
              <a:tr h="1798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Cheltuieli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Unit de </a:t>
                      </a:r>
                      <a:r>
                        <a:rPr lang="ro-RO" sz="1000" b="1" dirty="0" err="1" smtClean="0">
                          <a:effectLst/>
                        </a:rPr>
                        <a:t>măs</a:t>
                      </a:r>
                      <a:r>
                        <a:rPr lang="en-US" sz="1000" b="1" dirty="0" smtClean="0">
                          <a:effectLst/>
                        </a:rPr>
                        <a:t>.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Număr de unități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Cost unitar (în lei)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Costuri (în lei)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Inclusiv din contul: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 smtClean="0">
                          <a:effectLst/>
                        </a:rPr>
                        <a:t>FNDRL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>
                          <a:effectLst/>
                        </a:rPr>
                        <a:t>Contrib. proprie</a:t>
                      </a:r>
                      <a:endParaRPr lang="ru-RU" sz="9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b="1" dirty="0">
                          <a:effectLst/>
                        </a:rPr>
                        <a:t>Alte surse</a:t>
                      </a:r>
                      <a:endParaRPr lang="ru-RU" sz="9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/>
                </a:tc>
              </a:tr>
              <a:tr h="359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1. Lucrări de construcții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</a:tr>
              <a:tr h="179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2. Servicii 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</a:tr>
              <a:tr h="181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2550" algn="l"/>
                          <a:tab pos="172720" algn="l"/>
                        </a:tabLst>
                      </a:pPr>
                      <a:r>
                        <a:rPr lang="ro-RO" sz="1000" dirty="0">
                          <a:effectLst/>
                        </a:rPr>
                        <a:t>3. Echipament şi inventar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</a:tr>
              <a:tr h="3596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Total costuri ale proiectului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RO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632" marR="5863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645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1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Costuri eligibile</a:t>
            </a:r>
            <a:r>
              <a:rPr lang="en-US" dirty="0" smtClean="0"/>
              <a:t> din FNDRL:</a:t>
            </a:r>
            <a:endParaRPr dirty="0"/>
          </a:p>
        </p:txBody>
      </p:sp>
      <p:sp>
        <p:nvSpPr>
          <p:cNvPr id="409" name="Google Shape;409;p41"/>
          <p:cNvSpPr txBox="1">
            <a:spLocks noGrp="1"/>
          </p:cNvSpPr>
          <p:nvPr>
            <p:ph type="subTitle" idx="1"/>
          </p:nvPr>
        </p:nvSpPr>
        <p:spPr>
          <a:xfrm>
            <a:off x="683568" y="1491630"/>
            <a:ext cx="2233500" cy="16620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o-MO" dirty="0" smtClean="0"/>
              <a:t>Cheltuielile </a:t>
            </a:r>
            <a:r>
              <a:rPr lang="ro-MO" dirty="0"/>
              <a:t>pentru executarea lucrărilor de construcție, în conformitate cu documentația tehnică de proiect, care vor fi achiziționate în condițiile legii; </a:t>
            </a:r>
            <a:endParaRPr lang="en-US" dirty="0"/>
          </a:p>
        </p:txBody>
      </p:sp>
      <p:sp>
        <p:nvSpPr>
          <p:cNvPr id="410" name="Google Shape;410;p41"/>
          <p:cNvSpPr txBox="1">
            <a:spLocks noGrp="1"/>
          </p:cNvSpPr>
          <p:nvPr>
            <p:ph type="subTitle" idx="2"/>
          </p:nvPr>
        </p:nvSpPr>
        <p:spPr>
          <a:xfrm>
            <a:off x="3563888" y="1635646"/>
            <a:ext cx="2233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o-MO" dirty="0"/>
              <a:t>C</a:t>
            </a:r>
            <a:r>
              <a:rPr lang="ro-MO" dirty="0" smtClean="0"/>
              <a:t>osturile </a:t>
            </a:r>
            <a:r>
              <a:rPr lang="ro-MO" dirty="0"/>
              <a:t>pentru achiziționarea în condițiile legii a serviciilor de supraveghere tehnică a lucrărilor contractate;</a:t>
            </a:r>
            <a:endParaRPr dirty="0"/>
          </a:p>
        </p:txBody>
      </p:sp>
      <p:sp>
        <p:nvSpPr>
          <p:cNvPr id="413" name="Google Shape;413;p41"/>
          <p:cNvSpPr txBox="1">
            <a:spLocks noGrp="1"/>
          </p:cNvSpPr>
          <p:nvPr>
            <p:ph type="subTitle" idx="7"/>
          </p:nvPr>
        </p:nvSpPr>
        <p:spPr>
          <a:xfrm>
            <a:off x="713100" y="1307112"/>
            <a:ext cx="22335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1</a:t>
            </a:r>
            <a:r>
              <a:rPr lang="ro-MO" dirty="0" smtClean="0"/>
              <a:t>.</a:t>
            </a:r>
            <a:endParaRPr dirty="0"/>
          </a:p>
        </p:txBody>
      </p:sp>
      <p:sp>
        <p:nvSpPr>
          <p:cNvPr id="414" name="Google Shape;414;p41"/>
          <p:cNvSpPr txBox="1">
            <a:spLocks noGrp="1"/>
          </p:cNvSpPr>
          <p:nvPr>
            <p:ph type="subTitle" idx="8"/>
          </p:nvPr>
        </p:nvSpPr>
        <p:spPr>
          <a:xfrm>
            <a:off x="3457650" y="1307112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2</a:t>
            </a:r>
            <a:r>
              <a:rPr lang="ro-MO" dirty="0" smtClean="0"/>
              <a:t>.</a:t>
            </a:r>
            <a:endParaRPr dirty="0"/>
          </a:p>
        </p:txBody>
      </p:sp>
      <p:sp>
        <p:nvSpPr>
          <p:cNvPr id="415" name="Google Shape;415;p41"/>
          <p:cNvSpPr txBox="1">
            <a:spLocks noGrp="1"/>
          </p:cNvSpPr>
          <p:nvPr>
            <p:ph type="subTitle" idx="9"/>
          </p:nvPr>
        </p:nvSpPr>
        <p:spPr>
          <a:xfrm>
            <a:off x="6199800" y="1307112"/>
            <a:ext cx="22311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3</a:t>
            </a:r>
            <a:r>
              <a:rPr lang="ro-MO" dirty="0" smtClean="0"/>
              <a:t>.</a:t>
            </a:r>
            <a:endParaRPr dirty="0"/>
          </a:p>
        </p:txBody>
      </p:sp>
      <p:sp>
        <p:nvSpPr>
          <p:cNvPr id="416" name="Google Shape;416;p41"/>
          <p:cNvSpPr txBox="1">
            <a:spLocks noGrp="1"/>
          </p:cNvSpPr>
          <p:nvPr>
            <p:ph type="subTitle" idx="5"/>
          </p:nvPr>
        </p:nvSpPr>
        <p:spPr>
          <a:xfrm>
            <a:off x="6012160" y="1563638"/>
            <a:ext cx="2449524" cy="17281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7313" indent="0"/>
            <a:r>
              <a:rPr lang="en-US" dirty="0"/>
              <a:t>C</a:t>
            </a:r>
            <a:r>
              <a:rPr lang="ro-MO" dirty="0" smtClean="0"/>
              <a:t>osturile </a:t>
            </a:r>
            <a:r>
              <a:rPr lang="ro-MO" dirty="0"/>
              <a:t>pentru achiziționarea </a:t>
            </a:r>
            <a:r>
              <a:rPr lang="ro-MO" dirty="0" smtClean="0"/>
              <a:t>bunurilor</a:t>
            </a:r>
            <a:r>
              <a:rPr lang="ro-MO" dirty="0"/>
              <a:t>, conform </a:t>
            </a:r>
            <a:r>
              <a:rPr lang="ro-MO" dirty="0" smtClean="0"/>
              <a:t>notei </a:t>
            </a:r>
            <a:r>
              <a:rPr lang="ro-MO" dirty="0"/>
              <a:t>explicative a </a:t>
            </a:r>
            <a:r>
              <a:rPr lang="ro-MO" dirty="0" smtClean="0"/>
              <a:t>bugetului, </a:t>
            </a:r>
            <a:r>
              <a:rPr lang="ro-MO" dirty="0"/>
              <a:t>cu condiția ca acestea vor fi noi și vor corespunde prețurilor pieței în baza unor oferte de preț.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30403" y="3423949"/>
            <a:ext cx="5472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MO" sz="2000" dirty="0" smtClean="0">
                <a:solidFill>
                  <a:srgbClr val="FF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!!!</a:t>
            </a:r>
            <a:r>
              <a:rPr lang="ro-MO" sz="1200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1200" b="1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Nu se </a:t>
            </a:r>
            <a:r>
              <a:rPr lang="en-US" sz="1200" b="1" dirty="0" err="1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vor</a:t>
            </a:r>
            <a:r>
              <a:rPr lang="en-US" sz="1200" b="1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1200" b="1" dirty="0" err="1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reflecta</a:t>
            </a:r>
            <a:r>
              <a:rPr lang="en-US" sz="1200" b="1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o-MO" sz="1200" b="1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în bugetul proiectului costuri neeligibile. Astfel de costuri vor fi achitate integral de către beneficiar în afara contractelor de finanțare. </a:t>
            </a:r>
            <a:endParaRPr lang="en-US" sz="1200" b="1" dirty="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47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Activitățile proiectului</a:t>
            </a:r>
            <a:endParaRPr dirty="0"/>
          </a:p>
        </p:txBody>
      </p:sp>
      <p:sp>
        <p:nvSpPr>
          <p:cNvPr id="499" name="Google Shape;499;p47"/>
          <p:cNvSpPr txBox="1"/>
          <p:nvPr/>
        </p:nvSpPr>
        <p:spPr>
          <a:xfrm flipH="1">
            <a:off x="711971" y="1288273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o-MO" sz="1200" dirty="0" smtClean="0"/>
              <a:t> </a:t>
            </a:r>
            <a:r>
              <a:rPr lang="ro-MO" sz="1200" dirty="0" smtClean="0">
                <a:latin typeface="Raleway ExtraBold" charset="-52"/>
              </a:rPr>
              <a:t>Semnarea </a:t>
            </a:r>
            <a:r>
              <a:rPr lang="ro-MO" sz="1200" dirty="0">
                <a:latin typeface="Raleway ExtraBold" charset="-52"/>
              </a:rPr>
              <a:t>contractului de finanțare</a:t>
            </a:r>
            <a:endParaRPr lang="ru-RU" sz="1200" dirty="0">
              <a:latin typeface="Raleway ExtraBold" charset="-52"/>
            </a:endParaRPr>
          </a:p>
        </p:txBody>
      </p:sp>
      <p:sp>
        <p:nvSpPr>
          <p:cNvPr id="500" name="Google Shape;500;p47"/>
          <p:cNvSpPr txBox="1"/>
          <p:nvPr/>
        </p:nvSpPr>
        <p:spPr>
          <a:xfrm flipH="1">
            <a:off x="1579297" y="3534590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MO" sz="1200" dirty="0" smtClean="0">
                <a:latin typeface="Raleway ExtraBold" charset="-52"/>
              </a:rPr>
              <a:t>Contractarea și executarea </a:t>
            </a:r>
            <a:r>
              <a:rPr lang="ro-MO" sz="1200" dirty="0">
                <a:latin typeface="Raleway ExtraBold" charset="-52"/>
              </a:rPr>
              <a:t>lucrărilor de construcții </a:t>
            </a:r>
            <a:endParaRPr sz="1200" dirty="0">
              <a:solidFill>
                <a:schemeClr val="dk1"/>
              </a:solidFill>
              <a:latin typeface="Raleway ExtraBold" charset="-52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501" name="Google Shape;501;p47"/>
          <p:cNvSpPr txBox="1"/>
          <p:nvPr/>
        </p:nvSpPr>
        <p:spPr>
          <a:xfrm flipH="1">
            <a:off x="2445493" y="1288138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o-MO" sz="1200" dirty="0">
                <a:latin typeface="Raleway ExtraBold" charset="-52"/>
              </a:rPr>
              <a:t>Contractarea serviciilor de supraveghere tehnică </a:t>
            </a:r>
            <a:endParaRPr lang="ru-RU" sz="1200" dirty="0">
              <a:latin typeface="Raleway ExtraBold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Raleway ExtraBold" charset="-52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502" name="Google Shape;502;p47"/>
          <p:cNvSpPr txBox="1"/>
          <p:nvPr/>
        </p:nvSpPr>
        <p:spPr>
          <a:xfrm flipH="1">
            <a:off x="3311564" y="3522812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ro-MO" sz="1100" dirty="0">
                <a:latin typeface="Raleway ExtraBold" charset="-52"/>
              </a:rPr>
              <a:t>Semnarea contractului privind serviciile de supraveghere de autor de către beneficiar</a:t>
            </a:r>
            <a:endParaRPr lang="ru-RU" sz="1100" dirty="0">
              <a:latin typeface="Raleway ExtraBold" charset="-52"/>
            </a:endParaRPr>
          </a:p>
        </p:txBody>
      </p:sp>
      <p:sp>
        <p:nvSpPr>
          <p:cNvPr id="503" name="Google Shape;503;p47"/>
          <p:cNvSpPr txBox="1"/>
          <p:nvPr/>
        </p:nvSpPr>
        <p:spPr>
          <a:xfrm flipH="1">
            <a:off x="4177636" y="1288138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MO" sz="1100" dirty="0">
                <a:latin typeface="Raleway ExtraBold" charset="-52"/>
              </a:rPr>
              <a:t>Instalarea panourilor informative </a:t>
            </a:r>
            <a:r>
              <a:rPr lang="ro-MO" sz="1100" dirty="0" smtClean="0">
                <a:latin typeface="Raleway ExtraBold" charset="-52"/>
              </a:rPr>
              <a:t>cu </a:t>
            </a:r>
            <a:r>
              <a:rPr lang="ro-MO" sz="1100" dirty="0">
                <a:latin typeface="Raleway ExtraBold" charset="-52"/>
              </a:rPr>
              <a:t>privire la </a:t>
            </a:r>
            <a:r>
              <a:rPr lang="ro-MO" sz="1100" dirty="0" smtClean="0">
                <a:latin typeface="Raleway ExtraBold" charset="-52"/>
              </a:rPr>
              <a:t>finanțator,termeni </a:t>
            </a:r>
            <a:r>
              <a:rPr lang="ro-MO" sz="1100" dirty="0">
                <a:latin typeface="Raleway ExtraBold" charset="-52"/>
              </a:rPr>
              <a:t>de </a:t>
            </a:r>
            <a:r>
              <a:rPr lang="ro-MO" sz="1100" dirty="0" smtClean="0">
                <a:latin typeface="Raleway ExtraBold" charset="-52"/>
              </a:rPr>
              <a:t>implementare, </a:t>
            </a:r>
            <a:r>
              <a:rPr lang="ro-MO" sz="1100" dirty="0">
                <a:latin typeface="Raleway ExtraBold" charset="-52"/>
              </a:rPr>
              <a:t>buget </a:t>
            </a:r>
            <a:endParaRPr sz="1100" dirty="0">
              <a:solidFill>
                <a:schemeClr val="dk1"/>
              </a:solidFill>
              <a:latin typeface="Raleway ExtraBold" charset="-52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504" name="Google Shape;504;p47"/>
          <p:cNvSpPr txBox="1"/>
          <p:nvPr/>
        </p:nvSpPr>
        <p:spPr>
          <a:xfrm flipH="1">
            <a:off x="5043707" y="3522812"/>
            <a:ext cx="1654800" cy="1497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o-MO" sz="1200" dirty="0">
                <a:latin typeface="Raleway ExtraBold" charset="-52"/>
              </a:rPr>
              <a:t>Asigurarea măsurilor de vizibilitate prin organizarea campaniilor de informare, mese rotunde</a:t>
            </a:r>
            <a:endParaRPr lang="ru-RU" sz="1200" dirty="0">
              <a:latin typeface="Raleway ExtraBold" charset="-52"/>
            </a:endParaRPr>
          </a:p>
        </p:txBody>
      </p:sp>
      <p:sp>
        <p:nvSpPr>
          <p:cNvPr id="505" name="Google Shape;505;p47"/>
          <p:cNvSpPr txBox="1"/>
          <p:nvPr/>
        </p:nvSpPr>
        <p:spPr>
          <a:xfrm flipH="1">
            <a:off x="5909779" y="1288138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1100" dirty="0">
                <a:latin typeface="Raleway ExtraBold" charset="-52"/>
                <a:sym typeface="Raleway Medium"/>
              </a:rPr>
              <a:t>Eveniment de inaugurare a proiectului</a:t>
            </a:r>
            <a:endParaRPr sz="1100" dirty="0">
              <a:latin typeface="Raleway ExtraBold" charset="-52"/>
              <a:sym typeface="Raleway Medium"/>
            </a:endParaRPr>
          </a:p>
        </p:txBody>
      </p:sp>
      <p:sp>
        <p:nvSpPr>
          <p:cNvPr id="506" name="Google Shape;506;p47"/>
          <p:cNvSpPr txBox="1"/>
          <p:nvPr/>
        </p:nvSpPr>
        <p:spPr>
          <a:xfrm flipH="1">
            <a:off x="6775851" y="3522812"/>
            <a:ext cx="1654800" cy="10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o-MO" sz="1200" b="1" dirty="0" smtClean="0"/>
              <a:t>Recepționarea investiției prin semnarea actului de transmitere a investiției. </a:t>
            </a:r>
            <a:endParaRPr lang="ro-MO" sz="1200" b="1" dirty="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507" name="Google Shape;507;p47"/>
          <p:cNvSpPr txBox="1"/>
          <p:nvPr/>
        </p:nvSpPr>
        <p:spPr>
          <a:xfrm>
            <a:off x="1173399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01</a:t>
            </a:r>
            <a:endParaRPr sz="3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08" name="Google Shape;508;p47"/>
          <p:cNvSpPr txBox="1"/>
          <p:nvPr/>
        </p:nvSpPr>
        <p:spPr>
          <a:xfrm>
            <a:off x="3771490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04</a:t>
            </a:r>
            <a:endParaRPr sz="3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09" name="Google Shape;509;p47"/>
          <p:cNvSpPr txBox="1"/>
          <p:nvPr/>
        </p:nvSpPr>
        <p:spPr>
          <a:xfrm>
            <a:off x="2039347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02</a:t>
            </a:r>
            <a:endParaRPr sz="3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10" name="Google Shape;510;p47"/>
          <p:cNvSpPr txBox="1"/>
          <p:nvPr/>
        </p:nvSpPr>
        <p:spPr>
          <a:xfrm>
            <a:off x="4637561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05</a:t>
            </a:r>
            <a:endParaRPr sz="3000" dirty="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11" name="Google Shape;511;p47"/>
          <p:cNvSpPr txBox="1"/>
          <p:nvPr/>
        </p:nvSpPr>
        <p:spPr>
          <a:xfrm>
            <a:off x="2905419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03</a:t>
            </a:r>
            <a:endParaRPr sz="3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12" name="Google Shape;512;p47"/>
          <p:cNvSpPr txBox="1"/>
          <p:nvPr/>
        </p:nvSpPr>
        <p:spPr>
          <a:xfrm>
            <a:off x="5503633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06</a:t>
            </a:r>
            <a:endParaRPr sz="300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13" name="Google Shape;513;p47"/>
          <p:cNvSpPr txBox="1"/>
          <p:nvPr/>
        </p:nvSpPr>
        <p:spPr>
          <a:xfrm>
            <a:off x="6369704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07</a:t>
            </a:r>
            <a:endParaRPr sz="3000" dirty="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14" name="Google Shape;514;p47"/>
          <p:cNvSpPr txBox="1"/>
          <p:nvPr/>
        </p:nvSpPr>
        <p:spPr>
          <a:xfrm>
            <a:off x="7235901" y="2580373"/>
            <a:ext cx="734700" cy="731400"/>
          </a:xfrm>
          <a:prstGeom prst="rect">
            <a:avLst/>
          </a:prstGeom>
          <a:solidFill>
            <a:srgbClr val="0E1D3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08</a:t>
            </a:r>
            <a:endParaRPr sz="3000" dirty="0">
              <a:solidFill>
                <a:schemeClr val="lt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cxnSp>
        <p:nvCxnSpPr>
          <p:cNvPr id="515" name="Google Shape;515;p47"/>
          <p:cNvCxnSpPr>
            <a:stCxn id="507" idx="0"/>
            <a:endCxn id="499" idx="2"/>
          </p:cNvCxnSpPr>
          <p:nvPr/>
        </p:nvCxnSpPr>
        <p:spPr>
          <a:xfrm flipH="1" flipV="1">
            <a:off x="1539371" y="2369473"/>
            <a:ext cx="1378" cy="210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6" name="Google Shape;516;p47"/>
          <p:cNvCxnSpPr>
            <a:stCxn id="500" idx="0"/>
            <a:endCxn id="509" idx="2"/>
          </p:cNvCxnSpPr>
          <p:nvPr/>
        </p:nvCxnSpPr>
        <p:spPr>
          <a:xfrm flipV="1">
            <a:off x="2406697" y="3311773"/>
            <a:ext cx="0" cy="22281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7" name="Google Shape;517;p47"/>
          <p:cNvCxnSpPr>
            <a:stCxn id="511" idx="0"/>
            <a:endCxn id="501" idx="2"/>
          </p:cNvCxnSpPr>
          <p:nvPr/>
        </p:nvCxnSpPr>
        <p:spPr>
          <a:xfrm rot="10800000">
            <a:off x="3272769" y="2369473"/>
            <a:ext cx="0" cy="210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8" name="Google Shape;518;p47"/>
          <p:cNvCxnSpPr>
            <a:stCxn id="502" idx="0"/>
            <a:endCxn id="508" idx="2"/>
          </p:cNvCxnSpPr>
          <p:nvPr/>
        </p:nvCxnSpPr>
        <p:spPr>
          <a:xfrm rot="10800000">
            <a:off x="4138964" y="3311912"/>
            <a:ext cx="0" cy="210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9" name="Google Shape;519;p47"/>
          <p:cNvCxnSpPr>
            <a:stCxn id="510" idx="0"/>
            <a:endCxn id="503" idx="2"/>
          </p:cNvCxnSpPr>
          <p:nvPr/>
        </p:nvCxnSpPr>
        <p:spPr>
          <a:xfrm rot="10800000">
            <a:off x="5004911" y="2369473"/>
            <a:ext cx="0" cy="210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0" name="Google Shape;520;p47"/>
          <p:cNvCxnSpPr>
            <a:stCxn id="504" idx="0"/>
            <a:endCxn id="512" idx="2"/>
          </p:cNvCxnSpPr>
          <p:nvPr/>
        </p:nvCxnSpPr>
        <p:spPr>
          <a:xfrm flipH="1" flipV="1">
            <a:off x="5870983" y="3311773"/>
            <a:ext cx="124" cy="21103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1" name="Google Shape;521;p47"/>
          <p:cNvCxnSpPr>
            <a:stCxn id="506" idx="0"/>
            <a:endCxn id="514" idx="2"/>
          </p:cNvCxnSpPr>
          <p:nvPr/>
        </p:nvCxnSpPr>
        <p:spPr>
          <a:xfrm rot="10800000">
            <a:off x="7603251" y="3311912"/>
            <a:ext cx="0" cy="210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2" name="Google Shape;522;p47"/>
          <p:cNvSpPr/>
          <p:nvPr/>
        </p:nvSpPr>
        <p:spPr>
          <a:xfrm rot="10800000" flipH="1">
            <a:off x="713475" y="4286400"/>
            <a:ext cx="713100" cy="85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23" name="Google Shape;523;p47"/>
          <p:cNvCxnSpPr>
            <a:stCxn id="509" idx="1"/>
            <a:endCxn id="507" idx="3"/>
          </p:cNvCxnSpPr>
          <p:nvPr/>
        </p:nvCxnSpPr>
        <p:spPr>
          <a:xfrm rot="10800000">
            <a:off x="1908247" y="2946073"/>
            <a:ext cx="131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4" name="Google Shape;524;p47"/>
          <p:cNvCxnSpPr>
            <a:stCxn id="511" idx="1"/>
            <a:endCxn id="509" idx="3"/>
          </p:cNvCxnSpPr>
          <p:nvPr/>
        </p:nvCxnSpPr>
        <p:spPr>
          <a:xfrm rot="10800000">
            <a:off x="2774019" y="2946073"/>
            <a:ext cx="13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5" name="Google Shape;525;p47"/>
          <p:cNvCxnSpPr>
            <a:stCxn id="508" idx="1"/>
            <a:endCxn id="511" idx="3"/>
          </p:cNvCxnSpPr>
          <p:nvPr/>
        </p:nvCxnSpPr>
        <p:spPr>
          <a:xfrm rot="10800000">
            <a:off x="3640090" y="2946073"/>
            <a:ext cx="13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" name="Google Shape;526;p47"/>
          <p:cNvCxnSpPr>
            <a:stCxn id="510" idx="1"/>
            <a:endCxn id="508" idx="3"/>
          </p:cNvCxnSpPr>
          <p:nvPr/>
        </p:nvCxnSpPr>
        <p:spPr>
          <a:xfrm rot="10800000">
            <a:off x="4506161" y="2946073"/>
            <a:ext cx="13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7" name="Google Shape;527;p47"/>
          <p:cNvCxnSpPr>
            <a:stCxn id="512" idx="1"/>
            <a:endCxn id="510" idx="3"/>
          </p:cNvCxnSpPr>
          <p:nvPr/>
        </p:nvCxnSpPr>
        <p:spPr>
          <a:xfrm rot="10800000">
            <a:off x="5372233" y="2946073"/>
            <a:ext cx="13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8" name="Google Shape;528;p47"/>
          <p:cNvCxnSpPr>
            <a:stCxn id="513" idx="1"/>
            <a:endCxn id="512" idx="3"/>
          </p:cNvCxnSpPr>
          <p:nvPr/>
        </p:nvCxnSpPr>
        <p:spPr>
          <a:xfrm rot="10800000">
            <a:off x="6238304" y="2946073"/>
            <a:ext cx="13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9" name="Google Shape;529;p47"/>
          <p:cNvCxnSpPr>
            <a:stCxn id="514" idx="1"/>
            <a:endCxn id="513" idx="3"/>
          </p:cNvCxnSpPr>
          <p:nvPr/>
        </p:nvCxnSpPr>
        <p:spPr>
          <a:xfrm rot="10800000">
            <a:off x="7104501" y="2946073"/>
            <a:ext cx="131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521;p47"/>
          <p:cNvCxnSpPr/>
          <p:nvPr/>
        </p:nvCxnSpPr>
        <p:spPr>
          <a:xfrm rot="10800000">
            <a:off x="6692731" y="2347472"/>
            <a:ext cx="0" cy="210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9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Bugetul pe categorii de costuri</a:t>
            </a:r>
            <a:endParaRPr dirty="0"/>
          </a:p>
        </p:txBody>
      </p:sp>
      <p:sp>
        <p:nvSpPr>
          <p:cNvPr id="358" name="Google Shape;358;p39"/>
          <p:cNvSpPr txBox="1">
            <a:spLocks noGrp="1"/>
          </p:cNvSpPr>
          <p:nvPr>
            <p:ph type="subTitle" idx="4"/>
          </p:nvPr>
        </p:nvSpPr>
        <p:spPr>
          <a:xfrm>
            <a:off x="713225" y="2202125"/>
            <a:ext cx="23697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Lucr</a:t>
            </a:r>
            <a:r>
              <a:rPr lang="ro-MO" dirty="0" err="1" smtClean="0"/>
              <a:t>ări</a:t>
            </a:r>
            <a:r>
              <a:rPr lang="ro-MO" dirty="0" smtClean="0"/>
              <a:t> de construcție</a:t>
            </a:r>
            <a:endParaRPr dirty="0"/>
          </a:p>
        </p:txBody>
      </p:sp>
      <p:sp>
        <p:nvSpPr>
          <p:cNvPr id="359" name="Google Shape;359;p39"/>
          <p:cNvSpPr txBox="1">
            <a:spLocks noGrp="1"/>
          </p:cNvSpPr>
          <p:nvPr>
            <p:ph type="subTitle" idx="5"/>
          </p:nvPr>
        </p:nvSpPr>
        <p:spPr>
          <a:xfrm>
            <a:off x="3131840" y="2139702"/>
            <a:ext cx="2369700" cy="5136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Servicii</a:t>
            </a:r>
            <a:endParaRPr dirty="0"/>
          </a:p>
        </p:txBody>
      </p:sp>
      <p:sp>
        <p:nvSpPr>
          <p:cNvPr id="360" name="Google Shape;360;p39"/>
          <p:cNvSpPr txBox="1">
            <a:spLocks noGrp="1"/>
          </p:cNvSpPr>
          <p:nvPr>
            <p:ph type="subTitle" idx="1"/>
          </p:nvPr>
        </p:nvSpPr>
        <p:spPr>
          <a:xfrm>
            <a:off x="713225" y="2785400"/>
            <a:ext cx="2369700" cy="9384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Conform documentației de proiect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(Deviz general cap</a:t>
            </a:r>
            <a:r>
              <a:rPr lang="en-US" dirty="0" smtClean="0"/>
              <a:t>. </a:t>
            </a:r>
            <a:r>
              <a:rPr lang="ro-MO" dirty="0" smtClean="0"/>
              <a:t>1-7)</a:t>
            </a:r>
            <a:endParaRPr dirty="0"/>
          </a:p>
        </p:txBody>
      </p:sp>
      <p:sp>
        <p:nvSpPr>
          <p:cNvPr id="361" name="Google Shape;361;p39"/>
          <p:cNvSpPr txBox="1">
            <a:spLocks noGrp="1"/>
          </p:cNvSpPr>
          <p:nvPr>
            <p:ph type="subTitle" idx="2"/>
          </p:nvPr>
        </p:nvSpPr>
        <p:spPr>
          <a:xfrm>
            <a:off x="3203848" y="2715766"/>
            <a:ext cx="2369700" cy="10801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Serviciile eligibile din FNDRL sunt cele de supraveghere tehnică 1.1% din valoarea lucrărilor</a:t>
            </a:r>
            <a:endParaRPr dirty="0"/>
          </a:p>
        </p:txBody>
      </p:sp>
      <p:sp>
        <p:nvSpPr>
          <p:cNvPr id="362" name="Google Shape;362;p39"/>
          <p:cNvSpPr txBox="1">
            <a:spLocks noGrp="1"/>
          </p:cNvSpPr>
          <p:nvPr>
            <p:ph type="subTitle" idx="3"/>
          </p:nvPr>
        </p:nvSpPr>
        <p:spPr>
          <a:xfrm>
            <a:off x="5749496" y="2785400"/>
            <a:ext cx="2369700" cy="8664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Bunuri</a:t>
            </a:r>
            <a:r>
              <a:rPr lang="en-US" dirty="0" smtClean="0"/>
              <a:t> conform </a:t>
            </a:r>
            <a:r>
              <a:rPr lang="en-US" dirty="0" err="1" smtClean="0"/>
              <a:t>documenta</a:t>
            </a:r>
            <a:r>
              <a:rPr lang="ro-MO" dirty="0" err="1" smtClean="0"/>
              <a:t>ției</a:t>
            </a:r>
            <a:r>
              <a:rPr lang="ro-MO" dirty="0" smtClean="0"/>
              <a:t> de proiect</a:t>
            </a:r>
            <a:endParaRPr dirty="0"/>
          </a:p>
        </p:txBody>
      </p:sp>
      <p:sp>
        <p:nvSpPr>
          <p:cNvPr id="363" name="Google Shape;363;p39"/>
          <p:cNvSpPr txBox="1">
            <a:spLocks noGrp="1"/>
          </p:cNvSpPr>
          <p:nvPr>
            <p:ph type="subTitle" idx="6"/>
          </p:nvPr>
        </p:nvSpPr>
        <p:spPr>
          <a:xfrm>
            <a:off x="5749488" y="2202125"/>
            <a:ext cx="2369700" cy="70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Echipament și inventar</a:t>
            </a:r>
            <a:endParaRPr dirty="0"/>
          </a:p>
        </p:txBody>
      </p:sp>
      <p:sp>
        <p:nvSpPr>
          <p:cNvPr id="37" name="TextBox 36"/>
          <p:cNvSpPr txBox="1"/>
          <p:nvPr/>
        </p:nvSpPr>
        <p:spPr>
          <a:xfrm>
            <a:off x="1630403" y="3795886"/>
            <a:ext cx="5472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MO" sz="2000" dirty="0" smtClean="0">
                <a:solidFill>
                  <a:srgbClr val="FF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!!!</a:t>
            </a:r>
            <a:r>
              <a:rPr lang="ro-MO" sz="1200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ro-MO" sz="1200" b="1" dirty="0" smtClean="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Valoarea de buget al unui proiect  reprezintă cumulul costurilor eligibile ale lucrărilor, serviciilor și bunurilor, achiziționate în condițiile legii, inclusiv taxa pe valoare adăugată.</a:t>
            </a:r>
            <a:endParaRPr lang="en-US" sz="1200" b="1" dirty="0">
              <a:solidFill>
                <a:schemeClr val="dk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1026" name="Picture 2" descr="CP L.01.14:2014 Sistem tip de normare a muncii în construcț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50184"/>
            <a:ext cx="1224136" cy="7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ervicii de proiect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570" y="1350184"/>
            <a:ext cx="1380438" cy="7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formatii generale – statii de epurare apa uzata menajera - Statii de  epurare apa uzata Aquatec VFL®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50184"/>
            <a:ext cx="1368152" cy="7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6"/>
          <p:cNvSpPr txBox="1">
            <a:spLocks noGrp="1"/>
          </p:cNvSpPr>
          <p:nvPr>
            <p:ph type="title"/>
          </p:nvPr>
        </p:nvSpPr>
        <p:spPr>
          <a:xfrm>
            <a:off x="713225" y="845825"/>
            <a:ext cx="4294800" cy="6458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Exercițiu practic nr. 1:</a:t>
            </a:r>
            <a:endParaRPr dirty="0"/>
          </a:p>
        </p:txBody>
      </p:sp>
      <p:sp>
        <p:nvSpPr>
          <p:cNvPr id="320" name="Google Shape;320;p36"/>
          <p:cNvSpPr txBox="1">
            <a:spLocks noGrp="1"/>
          </p:cNvSpPr>
          <p:nvPr>
            <p:ph type="subTitle" idx="1"/>
          </p:nvPr>
        </p:nvSpPr>
        <p:spPr>
          <a:xfrm>
            <a:off x="713225" y="1563638"/>
            <a:ext cx="4294800" cy="28757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MO" sz="1400" b="1" dirty="0" smtClean="0"/>
              <a:t>Elaborați bugetul unui proiect conform devizului</a:t>
            </a:r>
            <a:r>
              <a:rPr lang="en" sz="1400" b="1" dirty="0" smtClean="0"/>
              <a:t>:</a:t>
            </a:r>
            <a:endParaRPr lang="ro-MO" sz="1400" b="1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dirty="0"/>
          </a:p>
          <a:p>
            <a:pPr marL="457200" lvl="0" indent="-304800" algn="l" rtl="0">
              <a:spcBef>
                <a:spcPts val="100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r>
              <a:rPr lang="ro-MO" sz="1400" b="1" dirty="0" smtClean="0"/>
              <a:t>Identificați activitățile proiectului, cu indicarea costurilor eligibile estimative;</a:t>
            </a:r>
          </a:p>
          <a:p>
            <a:pPr marL="457200" lvl="0" indent="-304800" algn="l" rtl="0">
              <a:spcBef>
                <a:spcPts val="100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endParaRPr sz="1400" b="1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r>
              <a:rPr lang="ro-MO" sz="1400" b="1" dirty="0" smtClean="0"/>
              <a:t>Identificați în baza devizului care sunt categoriile de costuri cu indicarea sumelor;</a:t>
            </a:r>
          </a:p>
          <a:p>
            <a:pPr marL="15240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 dirty="0"/>
          </a:p>
        </p:txBody>
      </p:sp>
      <p:pic>
        <p:nvPicPr>
          <p:cNvPr id="321" name="Google Shape;321;p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3147" r="18461"/>
          <a:stretch/>
        </p:blipFill>
        <p:spPr>
          <a:xfrm>
            <a:off x="5479825" y="539500"/>
            <a:ext cx="2950948" cy="4064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7120"/>
              </p:ext>
            </p:extLst>
          </p:nvPr>
        </p:nvGraphicFramePr>
        <p:xfrm>
          <a:off x="755576" y="915566"/>
          <a:ext cx="7056784" cy="3880373"/>
        </p:xfrm>
        <a:graphic>
          <a:graphicData uri="http://schemas.openxmlformats.org/drawingml/2006/table">
            <a:tbl>
              <a:tblPr bandRow="1">
                <a:tableStyleId>{F2DD676D-0BB1-45AF-81D4-B20626B93E65}</a:tableStyleId>
              </a:tblPr>
              <a:tblGrid>
                <a:gridCol w="2037393"/>
                <a:gridCol w="811729"/>
                <a:gridCol w="589663"/>
                <a:gridCol w="449647"/>
                <a:gridCol w="879370"/>
                <a:gridCol w="776814"/>
                <a:gridCol w="648072"/>
                <a:gridCol w="864096"/>
              </a:tblGrid>
              <a:tr h="102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Activități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Cheltuieli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U/m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Nr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unit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Cost unitar (în lei)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Costuri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(în lei)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169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Pondere </a:t>
                      </a:r>
                    </a:p>
                    <a:p>
                      <a:pPr marR="169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87313" marR="331470" indent="1588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Perioada </a:t>
                      </a:r>
                      <a:r>
                        <a:rPr lang="ro-MO" sz="800" b="1" baseline="0" noProof="0" dirty="0" smtClean="0">
                          <a:effectLst/>
                        </a:rPr>
                        <a:t>(luni)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tx2"/>
                    </a:solidFill>
                  </a:tcPr>
                </a:tc>
              </a:tr>
              <a:tr h="295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Semnarea contractului de finanțare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contract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2240" indent="-14224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878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Contractarea lucrărilor de construcții 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5 039 508</a:t>
                      </a:r>
                      <a:endParaRPr lang="ro-MO" sz="800" b="0" i="0" u="none" strike="noStrike" cap="none" noProof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contract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5 039 508</a:t>
                      </a:r>
                      <a:endParaRPr lang="ro-MO" sz="800" b="0" i="0" u="none" strike="noStrike" cap="none" noProof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5 039 508</a:t>
                      </a:r>
                      <a:endParaRPr lang="ro-MO" sz="800" b="0" i="0" u="none" strike="noStrike" cap="none" noProof="0" dirty="0" smtClean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800" noProof="0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9</a:t>
                      </a:r>
                      <a:r>
                        <a:rPr lang="en-US" sz="800" noProof="0" dirty="0" smtClean="0">
                          <a:effectLst/>
                        </a:rPr>
                        <a:t>8.9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24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347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Contractarea serviciilor de supraveghere tehnică 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o-MO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48 580</a:t>
                      </a:r>
                      <a:endParaRPr lang="ro-MO" sz="800" b="0" i="0" u="none" strike="noStrike" cap="none" noProof="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o-MO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contract</a:t>
                      </a:r>
                      <a:endParaRPr lang="ro-MO" sz="800" b="0" i="0" u="none" strike="noStrike" cap="none" noProof="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o-MO" sz="800" b="0" i="0" u="none" strike="noStrike" cap="none" noProof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lang="ro-MO" sz="800" b="0" i="0" u="none" strike="noStrike" cap="none" noProof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55 434</a:t>
                      </a:r>
                      <a:endParaRPr lang="ro-MO" sz="800" b="0" i="0" u="none" strike="noStrike" cap="none" noProof="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800" b="0" i="0" u="none" strike="noStrike" cap="non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55 434</a:t>
                      </a:r>
                      <a:endParaRPr lang="ro-MO" sz="800" b="0" i="0" u="none" strike="noStrike" cap="none" noProof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1</a:t>
                      </a:r>
                      <a:r>
                        <a:rPr lang="en-US" sz="800" noProof="0" dirty="0" smtClean="0">
                          <a:effectLst/>
                        </a:rPr>
                        <a:t>.1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24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3014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Semnarea contractului privind serviciile de supraveghere de autor de către beneficiar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 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contract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24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296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Instalarea panourilor informative despre cu privire la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finanțator/termeni de implementare/ buget 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10</a:t>
                      </a:r>
                      <a:r>
                        <a:rPr lang="ro-MO" sz="800" baseline="0" noProof="0" smtClean="0">
                          <a:effectLst/>
                        </a:rPr>
                        <a:t> </a:t>
                      </a:r>
                      <a:r>
                        <a:rPr lang="ro-MO" sz="800" noProof="0" smtClean="0">
                          <a:effectLst/>
                        </a:rPr>
                        <a:t>000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panou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1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10</a:t>
                      </a:r>
                      <a:r>
                        <a:rPr lang="ro-MO" sz="800" baseline="0" noProof="0" smtClean="0">
                          <a:effectLst/>
                        </a:rPr>
                        <a:t> </a:t>
                      </a:r>
                      <a:r>
                        <a:rPr lang="ro-MO" sz="800" noProof="0" smtClean="0">
                          <a:effectLst/>
                        </a:rPr>
                        <a:t>000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r>
                        <a:rPr lang="ro-MO" sz="800" baseline="0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000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2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200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Eveniment de lansare a proiectului 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eveniment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1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269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Asigurarea măsurilor de vizibilitate prin organizarea campaniilor de informare, comunicate, mese rotunde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24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3059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Monitorizarea la fiecare etapă conform reperelor stabilite privind buna realizare și în termen a contractului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24 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Recepționarea investiției prin semnarea actului de transmitere a investiției. 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act de primire predare 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 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2459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0" noProof="0" dirty="0" smtClean="0">
                          <a:solidFill>
                            <a:schemeClr val="bg1"/>
                          </a:solidFill>
                          <a:effectLst/>
                        </a:rPr>
                        <a:t>Organizarea unui eveniment festiv pentru prezentarea rezultatelor proiectului</a:t>
                      </a:r>
                      <a:endParaRPr lang="ro-MO" sz="8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eveniment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1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smtClean="0">
                          <a:effectLst/>
                        </a:rPr>
                        <a:t>0</a:t>
                      </a:r>
                      <a:endParaRPr lang="ro-MO" sz="8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o-MO" sz="800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0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noProof="0" dirty="0" smtClean="0">
                          <a:effectLst/>
                        </a:rPr>
                        <a:t> </a:t>
                      </a:r>
                      <a:endParaRPr lang="ro-MO" sz="8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2108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1000" b="0" noProof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ro-MO" sz="1000" b="0" noProof="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10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10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10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10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800" b="1" i="0" u="none" strike="noStrike" cap="none" noProof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5 104 942</a:t>
                      </a:r>
                      <a:endParaRPr lang="ro-MO" sz="800" b="1" i="0" u="none" strike="noStrike" cap="none" noProof="0" dirty="0">
                        <a:solidFill>
                          <a:srgbClr val="FF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500" noProof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o-MO" sz="500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2765" marR="32765" marT="0" marB="0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1560" y="195486"/>
            <a:ext cx="350288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Bugetul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proiectului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activități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(model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completat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63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755576" y="123478"/>
            <a:ext cx="414087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Bugetul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proiectului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categorii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de </a:t>
            </a:r>
            <a:r>
              <a:rPr kumimoji="0" lang="en-US" sz="12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costuri</a:t>
            </a:r>
            <a:r>
              <a:rPr kumimoji="0" lang="en-US" sz="1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(model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completat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346651"/>
              </p:ext>
            </p:extLst>
          </p:nvPr>
        </p:nvGraphicFramePr>
        <p:xfrm>
          <a:off x="611557" y="915566"/>
          <a:ext cx="6768754" cy="3167894"/>
        </p:xfrm>
        <a:graphic>
          <a:graphicData uri="http://schemas.openxmlformats.org/drawingml/2006/table">
            <a:tbl>
              <a:tblPr bandRow="1">
                <a:tableStyleId>{F2DD676D-0BB1-45AF-81D4-B20626B93E65}</a:tableStyleId>
              </a:tblPr>
              <a:tblGrid>
                <a:gridCol w="969609"/>
                <a:gridCol w="591226"/>
                <a:gridCol w="354736"/>
                <a:gridCol w="741003"/>
                <a:gridCol w="1027684"/>
                <a:gridCol w="1028165"/>
                <a:gridCol w="1028165"/>
                <a:gridCol w="1028166"/>
              </a:tblGrid>
              <a:tr h="144017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Cheltuieli</a:t>
                      </a:r>
                      <a:endParaRPr lang="ro-MO" sz="800" b="1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solidFill>
                            <a:schemeClr val="tx1"/>
                          </a:solidFill>
                          <a:effectLst/>
                        </a:rPr>
                        <a:t>Unitate</a:t>
                      </a:r>
                      <a:endParaRPr lang="ro-MO" sz="800" b="1" noProof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Nr.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unit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Cost unitar (în lei)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Costuri (în lei)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tx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Inclusiv din contul: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60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FNDRL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Contribuția proprie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b="1" noProof="0" dirty="0" smtClean="0">
                          <a:effectLst/>
                        </a:rPr>
                        <a:t>Alte surse</a:t>
                      </a:r>
                      <a:endParaRPr lang="ro-MO" sz="800" b="1" noProof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>
                    <a:solidFill>
                      <a:schemeClr val="tx2"/>
                    </a:solidFill>
                  </a:tcPr>
                </a:tc>
              </a:tr>
              <a:tr h="41160">
                <a:tc grid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</a:rPr>
                        <a:t>1. </a:t>
                      </a:r>
                      <a:r>
                        <a:rPr lang="en-US" sz="800" dirty="0" err="1">
                          <a:solidFill>
                            <a:schemeClr val="bg1"/>
                          </a:solidFill>
                          <a:effectLst/>
                        </a:rPr>
                        <a:t>Lucrări</a:t>
                      </a:r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</a:rPr>
                        <a:t> de </a:t>
                      </a:r>
                      <a:r>
                        <a:rPr lang="en-US" sz="800" dirty="0" err="1">
                          <a:solidFill>
                            <a:schemeClr val="bg1"/>
                          </a:solidFill>
                          <a:effectLst/>
                        </a:rPr>
                        <a:t>construcții</a:t>
                      </a:r>
                      <a:endParaRPr lang="en-US" sz="8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16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err="1">
                          <a:effectLst/>
                        </a:rPr>
                        <a:t>Obiectivul</a:t>
                      </a:r>
                      <a:r>
                        <a:rPr lang="en-US" sz="800" b="1" dirty="0">
                          <a:effectLst/>
                        </a:rPr>
                        <a:t> 1: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err="1">
                          <a:effectLst/>
                        </a:rPr>
                        <a:t>Construcția</a:t>
                      </a:r>
                      <a:r>
                        <a:rPr lang="en-US" sz="800" b="1" dirty="0">
                          <a:effectLst/>
                        </a:rPr>
                        <a:t> </a:t>
                      </a:r>
                      <a:r>
                        <a:rPr lang="en-US" sz="800" b="1" dirty="0" err="1" smtClean="0">
                          <a:effectLst/>
                        </a:rPr>
                        <a:t>accesului</a:t>
                      </a:r>
                      <a:r>
                        <a:rPr lang="en-US" sz="800" b="1" baseline="0" dirty="0" smtClean="0">
                          <a:effectLst/>
                        </a:rPr>
                        <a:t> </a:t>
                      </a:r>
                      <a:r>
                        <a:rPr lang="en-US" sz="800" b="1" baseline="0" dirty="0" err="1" smtClean="0">
                          <a:effectLst/>
                        </a:rPr>
                        <a:t>pietonal</a:t>
                      </a:r>
                      <a:endParaRPr lang="en-US" sz="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lucrări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4 922 280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4 922 280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4 430 052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492 228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</a:tr>
              <a:tr h="4116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err="1">
                          <a:effectLst/>
                        </a:rPr>
                        <a:t>Obiectivul</a:t>
                      </a:r>
                      <a:r>
                        <a:rPr lang="en-US" sz="800" b="1" dirty="0">
                          <a:effectLst/>
                        </a:rPr>
                        <a:t> 2</a:t>
                      </a:r>
                      <a:r>
                        <a:rPr lang="en-US" sz="800" b="1" dirty="0" smtClean="0">
                          <a:effectLst/>
                        </a:rPr>
                        <a:t>: </a:t>
                      </a:r>
                      <a:r>
                        <a:rPr lang="en-US" sz="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Construc</a:t>
                      </a:r>
                      <a:r>
                        <a:rPr lang="ro-MO" sz="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ția</a:t>
                      </a:r>
                      <a:r>
                        <a:rPr lang="ro-MO" sz="8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o-MO" sz="800" b="1" baseline="0" dirty="0" smtClean="0">
                          <a:effectLst/>
                        </a:rPr>
                        <a:t>pavilioanelor</a:t>
                      </a:r>
                      <a:endParaRPr lang="en-US" sz="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lucrări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117 228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117 228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105 505,2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11 722,8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</a:tr>
              <a:tr h="41160">
                <a:tc grid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Servicii</a:t>
                      </a: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1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err="1">
                          <a:effectLst/>
                        </a:rPr>
                        <a:t>Supraveghere</a:t>
                      </a:r>
                      <a:r>
                        <a:rPr lang="en-US" sz="800" b="1" dirty="0">
                          <a:effectLst/>
                        </a:rPr>
                        <a:t> </a:t>
                      </a:r>
                      <a:r>
                        <a:rPr lang="en-US" sz="800" b="1" dirty="0" err="1">
                          <a:effectLst/>
                        </a:rPr>
                        <a:t>tehnică</a:t>
                      </a:r>
                      <a:endParaRPr lang="en-US" sz="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contract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800" b="0" i="0" u="none" strike="noStrike" cap="none" noProof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55 434</a:t>
                      </a:r>
                      <a:endParaRPr lang="ro-MO" sz="800" b="0" i="0" u="none" strike="noStrike" cap="none" noProof="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800" b="0" i="0" u="none" strike="noStrike" cap="non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55 434</a:t>
                      </a:r>
                      <a:endParaRPr lang="ro-MO" sz="800" b="0" i="0" u="none" strike="noStrike" cap="none" noProof="0" dirty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765" marR="32765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800" b="0" i="0" u="none" strike="noStrike" cap="none" noProof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55 434</a:t>
                      </a:r>
                      <a:endParaRPr lang="ro-MO" sz="800" b="0" i="0" u="none" strike="noStrike" cap="none" noProof="0" dirty="0" smtClean="0">
                        <a:solidFill>
                          <a:schemeClr val="tx1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</a:tr>
              <a:tr h="1234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err="1">
                          <a:effectLst/>
                        </a:rPr>
                        <a:t>Dotare</a:t>
                      </a:r>
                      <a:r>
                        <a:rPr lang="en-US" sz="800" b="1" dirty="0">
                          <a:effectLst/>
                        </a:rPr>
                        <a:t> cu </a:t>
                      </a:r>
                      <a:r>
                        <a:rPr lang="en-US" sz="800" b="1" dirty="0" err="1">
                          <a:effectLst/>
                        </a:rPr>
                        <a:t>panouri</a:t>
                      </a:r>
                      <a:r>
                        <a:rPr lang="en-US" sz="800" b="1" dirty="0">
                          <a:effectLst/>
                        </a:rPr>
                        <a:t> informative</a:t>
                      </a:r>
                      <a:endParaRPr lang="en-US" sz="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panou</a:t>
                      </a:r>
                      <a:endParaRPr lang="en-US" sz="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dirty="0" smtClean="0">
                          <a:effectLst/>
                        </a:rPr>
                        <a:t>10</a:t>
                      </a:r>
                      <a:r>
                        <a:rPr lang="ro-MO" sz="800" baseline="0" dirty="0" smtClean="0">
                          <a:effectLst/>
                        </a:rPr>
                        <a:t> </a:t>
                      </a:r>
                      <a:r>
                        <a:rPr lang="en-US" sz="800" dirty="0" smtClean="0">
                          <a:effectLst/>
                        </a:rPr>
                        <a:t>000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dirty="0" smtClean="0">
                          <a:effectLst/>
                        </a:rPr>
                        <a:t>10</a:t>
                      </a:r>
                      <a:r>
                        <a:rPr lang="ro-MO" sz="800" baseline="0" dirty="0" smtClean="0">
                          <a:effectLst/>
                        </a:rPr>
                        <a:t> </a:t>
                      </a:r>
                      <a:r>
                        <a:rPr lang="en-US" sz="800" dirty="0" smtClean="0">
                          <a:effectLst/>
                        </a:rPr>
                        <a:t>000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dirty="0" smtClean="0">
                          <a:effectLst/>
                        </a:rPr>
                        <a:t>9 000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o-MO" sz="8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ro-MO" sz="800" baseline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 000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</a:tr>
              <a:tr h="41160">
                <a:tc grid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72720" algn="l"/>
                        </a:tabLst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</a:rPr>
                        <a:t>3. </a:t>
                      </a: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Echipament</a:t>
                      </a: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şi</a:t>
                      </a: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800" b="1" dirty="0" err="1">
                          <a:solidFill>
                            <a:schemeClr val="bg1"/>
                          </a:solidFill>
                          <a:effectLst/>
                        </a:rPr>
                        <a:t>inventar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69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-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</a:tr>
              <a:tr h="3704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</a:rPr>
                        <a:t>Total </a:t>
                      </a:r>
                      <a:r>
                        <a:rPr lang="en-US" sz="800" b="1" dirty="0" err="1">
                          <a:effectLst/>
                        </a:rPr>
                        <a:t>costuri</a:t>
                      </a:r>
                      <a:r>
                        <a:rPr lang="en-US" sz="800" b="1" dirty="0">
                          <a:effectLst/>
                        </a:rPr>
                        <a:t> ale </a:t>
                      </a:r>
                      <a:r>
                        <a:rPr lang="en-US" sz="800" b="1" dirty="0" err="1">
                          <a:effectLst/>
                        </a:rPr>
                        <a:t>proiectului</a:t>
                      </a:r>
                      <a:endParaRPr lang="en-US" sz="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b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5 104 942</a:t>
                      </a:r>
                      <a:endParaRPr lang="en-US" sz="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4 600 991,2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r>
                        <a:rPr lang="ro-MO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8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950,8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en-US" sz="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3422" marR="13422" marT="0" marB="0" anchor="ctr">
                    <a:solidFill>
                      <a:schemeClr val="accent4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50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0"/>
          <p:cNvSpPr txBox="1">
            <a:spLocks noGrp="1"/>
          </p:cNvSpPr>
          <p:nvPr>
            <p:ph type="subTitle" idx="6"/>
          </p:nvPr>
        </p:nvSpPr>
        <p:spPr>
          <a:xfrm>
            <a:off x="713225" y="3075275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Tehnică</a:t>
            </a:r>
            <a:endParaRPr dirty="0"/>
          </a:p>
        </p:txBody>
      </p:sp>
      <p:sp>
        <p:nvSpPr>
          <p:cNvPr id="396" name="Google Shape;396;p40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o-MO" sz="2400" dirty="0" smtClean="0"/>
              <a:t>Durabilitatea proiectului </a:t>
            </a:r>
            <a:endParaRPr sz="1200" dirty="0"/>
          </a:p>
        </p:txBody>
      </p:sp>
      <p:sp>
        <p:nvSpPr>
          <p:cNvPr id="397" name="Google Shape;397;p40"/>
          <p:cNvSpPr txBox="1">
            <a:spLocks noGrp="1"/>
          </p:cNvSpPr>
          <p:nvPr>
            <p:ph type="subTitle" idx="1"/>
          </p:nvPr>
        </p:nvSpPr>
        <p:spPr>
          <a:xfrm>
            <a:off x="683568" y="2211710"/>
            <a:ext cx="3286200" cy="6963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vi-VN" dirty="0"/>
              <a:t>Asigurarea resurselor necesare pentru continuarea activităților proiectului după finalizarea finanțării inițiale</a:t>
            </a:r>
            <a:endParaRPr dirty="0"/>
          </a:p>
        </p:txBody>
      </p:sp>
      <p:sp>
        <p:nvSpPr>
          <p:cNvPr id="398" name="Google Shape;398;p40"/>
          <p:cNvSpPr txBox="1">
            <a:spLocks noGrp="1"/>
          </p:cNvSpPr>
          <p:nvPr>
            <p:ph type="subTitle" idx="2"/>
          </p:nvPr>
        </p:nvSpPr>
        <p:spPr>
          <a:xfrm>
            <a:off x="4716016" y="2139702"/>
            <a:ext cx="3286200" cy="864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vi-VN" dirty="0"/>
              <a:t>Integrarea proiectului în structurile existente ale </a:t>
            </a:r>
            <a:r>
              <a:rPr lang="vi-VN" dirty="0" smtClean="0"/>
              <a:t>comunității</a:t>
            </a:r>
            <a:r>
              <a:rPr lang="vi-VN" dirty="0"/>
              <a:t>, astfel încât să continue să funcționeze fără dependență excesivă de persoane-cheie sau finanțatori externi.</a:t>
            </a:r>
            <a:endParaRPr lang="pt-BR" dirty="0"/>
          </a:p>
        </p:txBody>
      </p:sp>
      <p:sp>
        <p:nvSpPr>
          <p:cNvPr id="399" name="Google Shape;399;p40"/>
          <p:cNvSpPr txBox="1">
            <a:spLocks noGrp="1"/>
          </p:cNvSpPr>
          <p:nvPr>
            <p:ph type="subTitle" idx="3"/>
          </p:nvPr>
        </p:nvSpPr>
        <p:spPr>
          <a:xfrm>
            <a:off x="713225" y="3396200"/>
            <a:ext cx="328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ro-MO" dirty="0" smtClean="0"/>
              <a:t>Implementarea unui plan de întreținere și reparații </a:t>
            </a:r>
            <a:endParaRPr dirty="0"/>
          </a:p>
        </p:txBody>
      </p:sp>
      <p:sp>
        <p:nvSpPr>
          <p:cNvPr id="400" name="Google Shape;400;p40"/>
          <p:cNvSpPr txBox="1">
            <a:spLocks noGrp="1"/>
          </p:cNvSpPr>
          <p:nvPr>
            <p:ph type="subTitle" idx="4"/>
          </p:nvPr>
        </p:nvSpPr>
        <p:spPr>
          <a:xfrm>
            <a:off x="4698825" y="3396200"/>
            <a:ext cx="32862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vi-VN" dirty="0"/>
              <a:t>Implicarea comunității și a părților interesate, astfel încât beneficiile să fie susținute și apreciate de cei care le folosesc.</a:t>
            </a:r>
            <a:endParaRPr dirty="0"/>
          </a:p>
        </p:txBody>
      </p:sp>
      <p:sp>
        <p:nvSpPr>
          <p:cNvPr id="401" name="Google Shape;401;p40"/>
          <p:cNvSpPr txBox="1">
            <a:spLocks noGrp="1"/>
          </p:cNvSpPr>
          <p:nvPr>
            <p:ph type="subTitle" idx="5"/>
          </p:nvPr>
        </p:nvSpPr>
        <p:spPr>
          <a:xfrm>
            <a:off x="713795" y="1779662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Financiară</a:t>
            </a:r>
            <a:endParaRPr dirty="0"/>
          </a:p>
        </p:txBody>
      </p:sp>
      <p:sp>
        <p:nvSpPr>
          <p:cNvPr id="402" name="Google Shape;402;p40"/>
          <p:cNvSpPr txBox="1">
            <a:spLocks noGrp="1"/>
          </p:cNvSpPr>
          <p:nvPr>
            <p:ph type="subTitle" idx="7"/>
          </p:nvPr>
        </p:nvSpPr>
        <p:spPr>
          <a:xfrm>
            <a:off x="4716016" y="1779662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Instituțională</a:t>
            </a:r>
            <a:endParaRPr dirty="0"/>
          </a:p>
        </p:txBody>
      </p:sp>
      <p:sp>
        <p:nvSpPr>
          <p:cNvPr id="403" name="Google Shape;403;p40"/>
          <p:cNvSpPr txBox="1">
            <a:spLocks noGrp="1"/>
          </p:cNvSpPr>
          <p:nvPr>
            <p:ph type="subTitle" idx="8"/>
          </p:nvPr>
        </p:nvSpPr>
        <p:spPr>
          <a:xfrm>
            <a:off x="4698825" y="3075275"/>
            <a:ext cx="3286200" cy="40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Socială și de impact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13795" y="987574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E1D35"/>
              </a:buClr>
              <a:buSzPts val="3000"/>
            </a:pPr>
            <a:r>
              <a:rPr lang="vi-VN" dirty="0">
                <a:solidFill>
                  <a:srgbClr val="0E1D35"/>
                </a:solidFill>
                <a:latin typeface="Raleway ExtraBold"/>
                <a:sym typeface="Raleway ExtraBold"/>
              </a:rPr>
              <a:t>Durabilitatea unui proiect </a:t>
            </a:r>
            <a:r>
              <a:rPr lang="ru-RU" dirty="0">
                <a:solidFill>
                  <a:srgbClr val="0E1D35"/>
                </a:solidFill>
                <a:latin typeface="Raleway ExtraBold"/>
              </a:rPr>
              <a:t>înseamnă menținerea beneficiilor și impactului acestuia pe termen lung, chiar și după finalizarea finanțării sau a implementării </a:t>
            </a:r>
            <a:r>
              <a:rPr lang="ru-RU" dirty="0" smtClean="0">
                <a:solidFill>
                  <a:srgbClr val="0E1D35"/>
                </a:solidFill>
                <a:latin typeface="Raleway ExtraBold"/>
              </a:rPr>
              <a:t>inițiale</a:t>
            </a:r>
            <a:r>
              <a:rPr lang="ro-MO" dirty="0" smtClean="0">
                <a:solidFill>
                  <a:srgbClr val="0E1D35"/>
                </a:solidFill>
                <a:latin typeface="Raleway ExtraBold"/>
              </a:rPr>
              <a:t>.</a:t>
            </a:r>
            <a:endParaRPr lang="vi-VN" dirty="0">
              <a:solidFill>
                <a:srgbClr val="0E1D35"/>
              </a:solidFill>
              <a:latin typeface="Raleway ExtraBold"/>
              <a:sym typeface="Raleway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3518"/>
            <a:ext cx="7704000" cy="432048"/>
          </a:xfrm>
        </p:spPr>
        <p:txBody>
          <a:bodyPr/>
          <a:lstStyle/>
          <a:p>
            <a:r>
              <a:rPr lang="en-US" sz="2000" dirty="0" err="1" smtClean="0"/>
              <a:t>Asigurarea</a:t>
            </a:r>
            <a:r>
              <a:rPr lang="en-US" sz="2000" dirty="0" smtClean="0"/>
              <a:t> </a:t>
            </a:r>
            <a:r>
              <a:rPr lang="en-US" sz="2000" dirty="0" err="1" smtClean="0"/>
              <a:t>durabilit</a:t>
            </a:r>
            <a:r>
              <a:rPr lang="ro-MO" sz="2000" dirty="0" err="1" smtClean="0"/>
              <a:t>ății</a:t>
            </a:r>
            <a:r>
              <a:rPr lang="ro-MO" sz="2000" dirty="0" smtClean="0"/>
              <a:t> proiectului </a:t>
            </a:r>
            <a:r>
              <a:rPr lang="ro-MO" sz="1200" dirty="0" smtClean="0"/>
              <a:t>(Formularul nr. 10)</a:t>
            </a:r>
            <a:endParaRPr lang="ru-RU" sz="12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4263"/>
              </p:ext>
            </p:extLst>
          </p:nvPr>
        </p:nvGraphicFramePr>
        <p:xfrm>
          <a:off x="539552" y="1295210"/>
          <a:ext cx="7704856" cy="1565656"/>
        </p:xfrm>
        <a:graphic>
          <a:graphicData uri="http://schemas.openxmlformats.org/drawingml/2006/table">
            <a:tbl>
              <a:tblPr>
                <a:tableStyleId>{F2DD676D-0BB1-45AF-81D4-B20626B93E65}</a:tableStyleId>
              </a:tblPr>
              <a:tblGrid>
                <a:gridCol w="1296144"/>
                <a:gridCol w="1224136"/>
                <a:gridCol w="1121667"/>
                <a:gridCol w="683205"/>
                <a:gridCol w="683205"/>
                <a:gridCol w="683205"/>
                <a:gridCol w="683205"/>
                <a:gridCol w="683205"/>
                <a:gridCol w="646884"/>
              </a:tblGrid>
              <a:tr h="19141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</a:rPr>
                        <a:t>Nr. Crt.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</a:rPr>
                        <a:t>Indicator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</a:rPr>
                        <a:t>Responsabil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</a:rPr>
                        <a:t>Anul 1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</a:rPr>
                        <a:t>Anul 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>
                          <a:effectLst/>
                        </a:rPr>
                        <a:t>Anul 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14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effectLst/>
                        </a:rPr>
                        <a:t>Sem</a:t>
                      </a:r>
                      <a:r>
                        <a:rPr lang="ro-RO" sz="1200" b="1" baseline="0" dirty="0" smtClean="0">
                          <a:effectLst/>
                        </a:rPr>
                        <a:t> I</a:t>
                      </a:r>
                      <a:r>
                        <a:rPr lang="ro-RO" sz="12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effectLst/>
                        </a:rPr>
                        <a:t>Sem II</a:t>
                      </a:r>
                      <a:r>
                        <a:rPr lang="ro-RO" sz="12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effectLst/>
                        </a:rPr>
                        <a:t>Sem</a:t>
                      </a:r>
                      <a:r>
                        <a:rPr lang="ro-RO" sz="1200" b="1" baseline="0" dirty="0" smtClean="0">
                          <a:effectLst/>
                        </a:rPr>
                        <a:t> I</a:t>
                      </a:r>
                      <a:r>
                        <a:rPr lang="ro-RO" sz="12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effectLst/>
                        </a:rPr>
                        <a:t>Sem II</a:t>
                      </a:r>
                      <a:r>
                        <a:rPr lang="ro-RO" sz="12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effectLst/>
                        </a:rPr>
                        <a:t>Sem</a:t>
                      </a:r>
                      <a:r>
                        <a:rPr lang="ro-RO" sz="1200" b="1" baseline="0" dirty="0" smtClean="0">
                          <a:effectLst/>
                        </a:rPr>
                        <a:t> I</a:t>
                      </a:r>
                      <a:r>
                        <a:rPr lang="ro-RO" sz="12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b="1" dirty="0" smtClean="0">
                          <a:effectLst/>
                        </a:rPr>
                        <a:t>Sem II</a:t>
                      </a:r>
                      <a:r>
                        <a:rPr lang="ro-RO" sz="1200" b="1" dirty="0">
                          <a:effectLst/>
                        </a:rPr>
                        <a:t> 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91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Activitatea 1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r>
                        <a:rPr lang="ro-RO" sz="1200" dirty="0" smtClean="0">
                          <a:effectLst/>
                        </a:rPr>
                        <a:t>nr. instruiri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</a:tr>
              <a:tr h="191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indent="825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 smtClean="0">
                          <a:effectLst/>
                        </a:rPr>
                        <a:t>nr. acorduri </a:t>
                      </a: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</a:tr>
              <a:tr h="191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 smtClean="0">
                          <a:effectLst/>
                        </a:rPr>
                        <a:t>nr. programe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</a:tr>
              <a:tr h="191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</a:tr>
              <a:tr h="191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</a:tr>
              <a:tr h="191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…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076" marR="67076" marT="0" marB="0"/>
                </a:tc>
              </a:tr>
            </a:tbl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12788" y="2078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6"/>
          <p:cNvSpPr txBox="1">
            <a:spLocks noGrp="1"/>
          </p:cNvSpPr>
          <p:nvPr>
            <p:ph type="title"/>
          </p:nvPr>
        </p:nvSpPr>
        <p:spPr>
          <a:xfrm>
            <a:off x="713225" y="845825"/>
            <a:ext cx="4294800" cy="6458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Exercițiu practic nr. 2:</a:t>
            </a:r>
            <a:endParaRPr dirty="0"/>
          </a:p>
        </p:txBody>
      </p:sp>
      <p:sp>
        <p:nvSpPr>
          <p:cNvPr id="320" name="Google Shape;320;p36"/>
          <p:cNvSpPr txBox="1">
            <a:spLocks noGrp="1"/>
          </p:cNvSpPr>
          <p:nvPr>
            <p:ph type="subTitle" idx="1"/>
          </p:nvPr>
        </p:nvSpPr>
        <p:spPr>
          <a:xfrm>
            <a:off x="713225" y="1563638"/>
            <a:ext cx="4294800" cy="28757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100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endParaRPr sz="1400" b="1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aleway"/>
              <a:buAutoNum type="arabicPeriod"/>
            </a:pPr>
            <a:endParaRPr sz="1400" b="1" dirty="0"/>
          </a:p>
        </p:txBody>
      </p:sp>
      <p:pic>
        <p:nvPicPr>
          <p:cNvPr id="6" name="Google Shape;545;p49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6351" r="16358"/>
          <a:stretch/>
        </p:blipFill>
        <p:spPr>
          <a:xfrm>
            <a:off x="5508104" y="843558"/>
            <a:ext cx="2592288" cy="3312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592" y="1851670"/>
            <a:ext cx="4320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O" b="1" dirty="0" smtClean="0"/>
              <a:t>Elaborarea unui plan de asigurare a durabilității:</a:t>
            </a:r>
          </a:p>
          <a:p>
            <a:endParaRPr lang="ro-MO" dirty="0"/>
          </a:p>
          <a:p>
            <a:pPr marL="342900" indent="-342900">
              <a:buAutoNum type="arabicPeriod"/>
            </a:pPr>
            <a:r>
              <a:rPr lang="ro-MO" dirty="0" smtClean="0"/>
              <a:t>Formarea grupurilor  din 4-5 persoane</a:t>
            </a:r>
          </a:p>
          <a:p>
            <a:pPr marL="342900" indent="-342900">
              <a:buAutoNum type="arabicPeriod"/>
            </a:pPr>
            <a:endParaRPr lang="ro-MO" dirty="0" smtClean="0"/>
          </a:p>
          <a:p>
            <a:pPr marL="342900" indent="-342900">
              <a:buAutoNum type="arabicPeriod"/>
            </a:pPr>
            <a:r>
              <a:rPr lang="ro-MO" dirty="0" smtClean="0"/>
              <a:t>Identificarea soluțiilor/activităților pentru provocările care pot surveni  în perioada post-implementare a unui proiect.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93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88444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sz="2000" dirty="0" smtClean="0"/>
              <a:t> Soluții, activități pentru perioada post-implementare:</a:t>
            </a:r>
            <a:endParaRPr sz="2000" dirty="0"/>
          </a:p>
        </p:txBody>
      </p:sp>
      <p:sp>
        <p:nvSpPr>
          <p:cNvPr id="337" name="Google Shape;337;p38"/>
          <p:cNvSpPr txBox="1">
            <a:spLocks noGrp="1"/>
          </p:cNvSpPr>
          <p:nvPr>
            <p:ph type="subTitle" idx="2"/>
          </p:nvPr>
        </p:nvSpPr>
        <p:spPr>
          <a:xfrm>
            <a:off x="866908" y="1131590"/>
            <a:ext cx="6729428" cy="33123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dirty="0"/>
              <a:t>✅  </a:t>
            </a:r>
            <a:r>
              <a:rPr lang="ro-MO" dirty="0" smtClean="0"/>
              <a:t>Alocarea</a:t>
            </a:r>
            <a:r>
              <a:rPr lang="en-US" dirty="0" smtClean="0"/>
              <a:t> </a:t>
            </a:r>
            <a:r>
              <a:rPr lang="en-US" dirty="0" err="1"/>
              <a:t>resurselor</a:t>
            </a:r>
            <a:r>
              <a:rPr lang="en-US" dirty="0"/>
              <a:t> </a:t>
            </a:r>
            <a:r>
              <a:rPr lang="en-US" dirty="0" err="1"/>
              <a:t>financiare</a:t>
            </a:r>
            <a:r>
              <a:rPr lang="en-US" dirty="0"/>
              <a:t> </a:t>
            </a:r>
            <a:r>
              <a:rPr lang="en-US" dirty="0" err="1"/>
              <a:t>anuale</a:t>
            </a:r>
            <a:r>
              <a:rPr lang="en-US" dirty="0"/>
              <a:t>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buna</a:t>
            </a:r>
            <a:r>
              <a:rPr lang="en-US" dirty="0"/>
              <a:t> </a:t>
            </a:r>
            <a:r>
              <a:rPr lang="en-US" dirty="0" err="1"/>
              <a:t>mentenanță</a:t>
            </a:r>
            <a:r>
              <a:rPr lang="en-US" dirty="0"/>
              <a:t> a </a:t>
            </a:r>
            <a:r>
              <a:rPr lang="en-US" dirty="0" err="1"/>
              <a:t>investiției</a:t>
            </a:r>
            <a:r>
              <a:rPr lang="en-US" dirty="0" smtClean="0"/>
              <a:t>.</a:t>
            </a:r>
            <a:endParaRPr lang="ro-MO" dirty="0" smtClean="0"/>
          </a:p>
          <a:p>
            <a:pPr algn="just"/>
            <a:endParaRPr lang="ru-RU" dirty="0"/>
          </a:p>
          <a:p>
            <a:pPr algn="just"/>
            <a:r>
              <a:rPr lang="en-US" dirty="0"/>
              <a:t>✅  </a:t>
            </a:r>
            <a:r>
              <a:rPr lang="en-US" dirty="0" err="1"/>
              <a:t>Construirea</a:t>
            </a:r>
            <a:r>
              <a:rPr lang="en-US" dirty="0"/>
              <a:t> de </a:t>
            </a:r>
            <a:r>
              <a:rPr lang="en-US" dirty="0" err="1"/>
              <a:t>parteneriate</a:t>
            </a:r>
            <a:r>
              <a:rPr lang="en-US" dirty="0"/>
              <a:t> </a:t>
            </a:r>
            <a:r>
              <a:rPr lang="en-US" dirty="0" err="1"/>
              <a:t>strategice</a:t>
            </a:r>
            <a:r>
              <a:rPr lang="en-US" dirty="0"/>
              <a:t> cu </a:t>
            </a:r>
            <a:r>
              <a:rPr lang="en-US" dirty="0" err="1"/>
              <a:t>organizații</a:t>
            </a:r>
            <a:r>
              <a:rPr lang="en-US" dirty="0"/>
              <a:t> </a:t>
            </a:r>
            <a:r>
              <a:rPr lang="en-US" dirty="0" err="1" smtClean="0"/>
              <a:t>relevante</a:t>
            </a:r>
            <a:r>
              <a:rPr lang="ro-MO" dirty="0"/>
              <a:t> </a:t>
            </a:r>
            <a:r>
              <a:rPr lang="ro-MO" dirty="0" smtClean="0"/>
              <a:t>(ONG, instituții publice)</a:t>
            </a:r>
          </a:p>
          <a:p>
            <a:pPr algn="just"/>
            <a:endParaRPr lang="ru-RU" dirty="0"/>
          </a:p>
          <a:p>
            <a:pPr algn="just"/>
            <a:r>
              <a:rPr lang="en-US" dirty="0"/>
              <a:t>✅  </a:t>
            </a:r>
            <a:r>
              <a:rPr lang="en-US" dirty="0" err="1"/>
              <a:t>Atragerea</a:t>
            </a:r>
            <a:r>
              <a:rPr lang="en-US" dirty="0"/>
              <a:t> de </a:t>
            </a:r>
            <a:r>
              <a:rPr lang="en-US" dirty="0" err="1"/>
              <a:t>parteneri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termen</a:t>
            </a:r>
            <a:r>
              <a:rPr lang="en-US" dirty="0"/>
              <a:t> lung care pot </a:t>
            </a:r>
            <a:r>
              <a:rPr lang="en-US" dirty="0" err="1"/>
              <a:t>contribui</a:t>
            </a:r>
            <a:r>
              <a:rPr lang="en-US" dirty="0"/>
              <a:t> la </a:t>
            </a:r>
            <a:r>
              <a:rPr lang="en-US" dirty="0" err="1"/>
              <a:t>continuitatea</a:t>
            </a:r>
            <a:r>
              <a:rPr lang="en-US" dirty="0"/>
              <a:t> </a:t>
            </a:r>
            <a:r>
              <a:rPr lang="en-US" dirty="0" err="1"/>
              <a:t>proiectului</a:t>
            </a:r>
            <a:r>
              <a:rPr lang="en-US" dirty="0" smtClean="0"/>
              <a:t>.</a:t>
            </a:r>
            <a:endParaRPr lang="ro-MO" dirty="0" smtClean="0"/>
          </a:p>
          <a:p>
            <a:pPr algn="just"/>
            <a:endParaRPr lang="ro-MO" dirty="0" smtClean="0"/>
          </a:p>
          <a:p>
            <a:pPr algn="just"/>
            <a:r>
              <a:rPr lang="en-US" dirty="0"/>
              <a:t>✅ </a:t>
            </a:r>
            <a:r>
              <a:rPr lang="en-US" dirty="0" err="1"/>
              <a:t>Crearea</a:t>
            </a:r>
            <a:r>
              <a:rPr lang="en-US" dirty="0"/>
              <a:t>/</a:t>
            </a:r>
            <a:r>
              <a:rPr lang="en-US" dirty="0" err="1"/>
              <a:t>desemnarea</a:t>
            </a:r>
            <a:r>
              <a:rPr lang="en-US" dirty="0"/>
              <a:t> 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instituții</a:t>
            </a:r>
            <a:r>
              <a:rPr lang="en-US" dirty="0"/>
              <a:t> </a:t>
            </a:r>
            <a:r>
              <a:rPr lang="en-US" dirty="0" err="1"/>
              <a:t>responsabile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gestionarea</a:t>
            </a:r>
            <a:r>
              <a:rPr lang="en-US" dirty="0"/>
              <a:t> </a:t>
            </a:r>
            <a:r>
              <a:rPr lang="en-US" dirty="0" err="1"/>
              <a:t>obiectului</a:t>
            </a:r>
            <a:r>
              <a:rPr lang="en-US" dirty="0"/>
              <a:t> </a:t>
            </a:r>
            <a:r>
              <a:rPr lang="en-US" dirty="0" err="1" smtClean="0"/>
              <a:t>investi</a:t>
            </a:r>
            <a:r>
              <a:rPr lang="ro-MO" dirty="0" smtClean="0"/>
              <a:t>ț</a:t>
            </a:r>
            <a:r>
              <a:rPr lang="en-US" dirty="0" err="1" smtClean="0"/>
              <a:t>iei</a:t>
            </a:r>
            <a:r>
              <a:rPr lang="ro-MO" dirty="0" smtClean="0"/>
              <a:t>.</a:t>
            </a:r>
          </a:p>
          <a:p>
            <a:pPr algn="just"/>
            <a:endParaRPr lang="ro-MO" dirty="0" smtClean="0"/>
          </a:p>
          <a:p>
            <a:pPr algn="just"/>
            <a:r>
              <a:rPr lang="en-US" dirty="0"/>
              <a:t>✅ </a:t>
            </a:r>
            <a:r>
              <a:rPr lang="en-US" dirty="0" err="1"/>
              <a:t>Elaborarea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program de </a:t>
            </a:r>
            <a:r>
              <a:rPr lang="en-US" dirty="0" err="1"/>
              <a:t>mentenanță</a:t>
            </a:r>
            <a:r>
              <a:rPr lang="en-US" dirty="0"/>
              <a:t> </a:t>
            </a:r>
            <a:r>
              <a:rPr lang="en-US" dirty="0" err="1"/>
              <a:t>preventivă</a:t>
            </a:r>
            <a:r>
              <a:rPr lang="en-US" dirty="0"/>
              <a:t>, cu </a:t>
            </a:r>
            <a:r>
              <a:rPr lang="en-US" dirty="0" err="1"/>
              <a:t>inspecții</a:t>
            </a:r>
            <a:r>
              <a:rPr lang="en-US" dirty="0"/>
              <a:t> </a:t>
            </a:r>
            <a:r>
              <a:rPr lang="en-US" dirty="0" err="1"/>
              <a:t>periodice</a:t>
            </a:r>
            <a:r>
              <a:rPr lang="en-US" dirty="0"/>
              <a:t>. </a:t>
            </a:r>
            <a:endParaRPr lang="ro-MO" dirty="0" smtClean="0"/>
          </a:p>
          <a:p>
            <a:pPr algn="just"/>
            <a:endParaRPr lang="ro-MO" dirty="0" smtClean="0"/>
          </a:p>
          <a:p>
            <a:pPr algn="just"/>
            <a:r>
              <a:rPr lang="en-US" dirty="0" smtClean="0"/>
              <a:t>✅ </a:t>
            </a:r>
            <a:r>
              <a:rPr lang="en-US" dirty="0" err="1"/>
              <a:t>Instruirea</a:t>
            </a:r>
            <a:r>
              <a:rPr lang="en-US" dirty="0"/>
              <a:t> </a:t>
            </a:r>
            <a:r>
              <a:rPr lang="en-US" dirty="0" err="1"/>
              <a:t>personalului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utilizarea</a:t>
            </a:r>
            <a:r>
              <a:rPr lang="en-US" dirty="0"/>
              <a:t> </a:t>
            </a:r>
            <a:r>
              <a:rPr lang="en-US" dirty="0" err="1"/>
              <a:t>corectă</a:t>
            </a:r>
            <a:r>
              <a:rPr lang="en-US" dirty="0"/>
              <a:t> a </a:t>
            </a:r>
            <a:r>
              <a:rPr lang="en-US" dirty="0" err="1"/>
              <a:t>echipamentelor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identificarea</a:t>
            </a:r>
            <a:r>
              <a:rPr lang="en-US" dirty="0"/>
              <a:t> </a:t>
            </a:r>
            <a:r>
              <a:rPr lang="en-US" dirty="0" err="1"/>
              <a:t>timpurie</a:t>
            </a:r>
            <a:r>
              <a:rPr lang="en-US" dirty="0"/>
              <a:t> a </a:t>
            </a:r>
            <a:r>
              <a:rPr lang="en-US" dirty="0" err="1" smtClean="0"/>
              <a:t>problemelor</a:t>
            </a:r>
            <a:endParaRPr lang="ro-MO" dirty="0" smtClean="0"/>
          </a:p>
          <a:p>
            <a:pPr algn="just"/>
            <a:r>
              <a:rPr lang="en-US" dirty="0" smtClean="0"/>
              <a:t>✅ </a:t>
            </a:r>
            <a:r>
              <a:rPr lang="en-US" dirty="0" err="1"/>
              <a:t>Implicarea</a:t>
            </a:r>
            <a:r>
              <a:rPr lang="en-US" dirty="0"/>
              <a:t> </a:t>
            </a:r>
            <a:r>
              <a:rPr lang="en-US" dirty="0" err="1"/>
              <a:t>comunității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programe</a:t>
            </a:r>
            <a:r>
              <a:rPr lang="en-US" dirty="0"/>
              <a:t> de </a:t>
            </a:r>
            <a:r>
              <a:rPr lang="en-US" dirty="0" err="1"/>
              <a:t>sensibilizare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 smtClean="0"/>
              <a:t>educație</a:t>
            </a:r>
            <a:r>
              <a:rPr lang="ro-MO" dirty="0" smtClean="0"/>
              <a:t> (evenimente comunitare, seminare, consultări publice)</a:t>
            </a:r>
          </a:p>
          <a:p>
            <a:pPr algn="just"/>
            <a:r>
              <a:rPr lang="en-US" dirty="0" smtClean="0"/>
              <a:t>✅</a:t>
            </a:r>
            <a:r>
              <a:rPr lang="ro-MO" dirty="0" smtClean="0"/>
              <a:t> Manual de utilizarea și proceduri clare pentru gestionarea obiectului investiției</a:t>
            </a:r>
          </a:p>
          <a:p>
            <a:pPr algn="just"/>
            <a:endParaRPr lang="ru-RU" dirty="0"/>
          </a:p>
          <a:p>
            <a:endParaRPr lang="ro-MO" dirty="0"/>
          </a:p>
          <a:p>
            <a:endParaRPr lang="ru-RU" dirty="0"/>
          </a:p>
          <a:p>
            <a:endParaRPr lang="ru-RU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672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Riscurile proiectului</a:t>
            </a:r>
            <a:endParaRPr dirty="0"/>
          </a:p>
        </p:txBody>
      </p:sp>
      <p:sp>
        <p:nvSpPr>
          <p:cNvPr id="337" name="Google Shape;337;p38"/>
          <p:cNvSpPr txBox="1">
            <a:spLocks noGrp="1"/>
          </p:cNvSpPr>
          <p:nvPr>
            <p:ph type="subTitle" idx="2"/>
          </p:nvPr>
        </p:nvSpPr>
        <p:spPr>
          <a:xfrm>
            <a:off x="866908" y="1697664"/>
            <a:ext cx="6267600" cy="20982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vi-VN" dirty="0" smtClean="0"/>
              <a:t>Un </a:t>
            </a:r>
            <a:r>
              <a:rPr lang="vi-VN" b="1" dirty="0"/>
              <a:t>risc</a:t>
            </a:r>
            <a:r>
              <a:rPr lang="vi-VN" dirty="0"/>
              <a:t> reprezintă o </a:t>
            </a:r>
            <a:r>
              <a:rPr lang="vi-VN" b="1" dirty="0"/>
              <a:t>amenințare sau o incertitudine</a:t>
            </a:r>
            <a:r>
              <a:rPr lang="vi-VN" dirty="0"/>
              <a:t> care poate afecta obiectivele unui proiect. Riscurile pot influența negativ desfășurarea activităților, bugetul, termenele de implementare, calitatea rezultatelor și, implicit, </a:t>
            </a:r>
            <a:r>
              <a:rPr lang="vi-VN" b="1" dirty="0"/>
              <a:t>durabilitatea proiectului</a:t>
            </a:r>
            <a:r>
              <a:rPr lang="vi-VN" dirty="0"/>
              <a:t>.</a:t>
            </a:r>
          </a:p>
          <a:p>
            <a:endParaRPr lang="ro-MO" dirty="0" smtClean="0"/>
          </a:p>
          <a:p>
            <a:r>
              <a:rPr lang="vi-VN" dirty="0" smtClean="0"/>
              <a:t>Riscurile </a:t>
            </a:r>
            <a:r>
              <a:rPr lang="vi-VN" dirty="0"/>
              <a:t>sunt caracterizate de două elemente:</a:t>
            </a:r>
          </a:p>
          <a:p>
            <a:r>
              <a:rPr lang="vi-VN" b="1" dirty="0"/>
              <a:t>Probabilitatea de apariție</a:t>
            </a:r>
            <a:r>
              <a:rPr lang="vi-VN" dirty="0"/>
              <a:t> (cât de posibil este ca riscul să se materializeze).</a:t>
            </a:r>
          </a:p>
          <a:p>
            <a:r>
              <a:rPr lang="vi-VN" b="1" dirty="0"/>
              <a:t>Impactul asupra proiectului</a:t>
            </a:r>
            <a:r>
              <a:rPr lang="vi-VN" dirty="0"/>
              <a:t> (cât de gravă este influența asupra obiectivelor).</a:t>
            </a:r>
          </a:p>
          <a:p>
            <a:endParaRPr lang="ro-MO" b="1" dirty="0" smtClean="0"/>
          </a:p>
          <a:p>
            <a:r>
              <a:rPr lang="vi-VN" b="1" dirty="0" smtClean="0"/>
              <a:t>Exemplu </a:t>
            </a:r>
            <a:r>
              <a:rPr lang="vi-VN" b="1" dirty="0"/>
              <a:t>simplu:</a:t>
            </a:r>
            <a:r>
              <a:rPr lang="vi-VN" dirty="0"/>
              <a:t> Dacă proiectul </a:t>
            </a:r>
            <a:r>
              <a:rPr lang="ro-MO" dirty="0" smtClean="0"/>
              <a:t>Dvs.</a:t>
            </a:r>
            <a:r>
              <a:rPr lang="vi-VN" dirty="0" smtClean="0"/>
              <a:t> </a:t>
            </a:r>
            <a:r>
              <a:rPr lang="vi-VN" dirty="0"/>
              <a:t>depinde de o singură sursă de finanțare, </a:t>
            </a:r>
            <a:r>
              <a:rPr lang="vi-VN" dirty="0" smtClean="0"/>
              <a:t>există</a:t>
            </a:r>
            <a:r>
              <a:rPr lang="ro-MO" dirty="0" smtClean="0"/>
              <a:t> </a:t>
            </a:r>
            <a:r>
              <a:rPr lang="vi-VN" dirty="0" smtClean="0"/>
              <a:t>riscul </a:t>
            </a:r>
            <a:r>
              <a:rPr lang="vi-VN" dirty="0"/>
              <a:t>ca, în cazul pierderii acesteia, proiectul să nu mai poată continua.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>
          <a:xfrm>
            <a:off x="847975" y="1275606"/>
            <a:ext cx="6267600" cy="355200"/>
          </a:xfrm>
        </p:spPr>
        <p:txBody>
          <a:bodyPr/>
          <a:lstStyle/>
          <a:p>
            <a:r>
              <a:rPr lang="ro-MO" dirty="0" smtClean="0"/>
              <a:t>Ce este un risc?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8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De ce este importantă analiza de risc?</a:t>
            </a:r>
            <a:endParaRPr dirty="0"/>
          </a:p>
        </p:txBody>
      </p:sp>
      <p:sp>
        <p:nvSpPr>
          <p:cNvPr id="337" name="Google Shape;337;p38"/>
          <p:cNvSpPr txBox="1">
            <a:spLocks noGrp="1"/>
          </p:cNvSpPr>
          <p:nvPr>
            <p:ph type="subTitle" idx="2"/>
          </p:nvPr>
        </p:nvSpPr>
        <p:spPr>
          <a:xfrm>
            <a:off x="866908" y="1419622"/>
            <a:ext cx="6585412" cy="23762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vi-VN" dirty="0"/>
              <a:t>Analiza de risc este un proces esențial care ajută echipa de proiect să</a:t>
            </a:r>
            <a:r>
              <a:rPr lang="vi-VN" dirty="0" smtClean="0"/>
              <a:t>:</a:t>
            </a:r>
            <a:endParaRPr lang="ro-MO" dirty="0" smtClean="0"/>
          </a:p>
          <a:p>
            <a:r>
              <a:rPr lang="vi-VN" dirty="0"/>
              <a:t/>
            </a:r>
            <a:br>
              <a:rPr lang="vi-VN" dirty="0"/>
            </a:br>
            <a:r>
              <a:rPr lang="vi-VN" dirty="0"/>
              <a:t>✅ </a:t>
            </a:r>
            <a:r>
              <a:rPr lang="vi-VN" b="1" dirty="0"/>
              <a:t>Identifice riscurile</a:t>
            </a:r>
            <a:r>
              <a:rPr lang="vi-VN" dirty="0"/>
              <a:t> care ar putea afecta desfășurarea proiectului.</a:t>
            </a:r>
            <a:br>
              <a:rPr lang="vi-VN" dirty="0"/>
            </a:br>
            <a:r>
              <a:rPr lang="vi-VN" dirty="0"/>
              <a:t>✅ </a:t>
            </a:r>
            <a:r>
              <a:rPr lang="vi-VN" b="1" dirty="0"/>
              <a:t>Evalueze probabilitatea și impactul</a:t>
            </a:r>
            <a:r>
              <a:rPr lang="vi-VN" dirty="0"/>
              <a:t> fiecărui risc.</a:t>
            </a:r>
            <a:br>
              <a:rPr lang="vi-VN" dirty="0"/>
            </a:br>
            <a:r>
              <a:rPr lang="vi-VN" dirty="0"/>
              <a:t>✅ </a:t>
            </a:r>
            <a:r>
              <a:rPr lang="vi-VN" b="1" dirty="0"/>
              <a:t>Planifice măsuri de prevenire și atenuare</a:t>
            </a:r>
            <a:r>
              <a:rPr lang="vi-VN" dirty="0"/>
              <a:t> a efectelor negative.</a:t>
            </a:r>
            <a:br>
              <a:rPr lang="vi-VN" dirty="0"/>
            </a:br>
            <a:r>
              <a:rPr lang="vi-VN" dirty="0"/>
              <a:t>✅ </a:t>
            </a:r>
            <a:r>
              <a:rPr lang="vi-VN" b="1" dirty="0"/>
              <a:t>Îmbunătățească procesul decizional</a:t>
            </a:r>
            <a:r>
              <a:rPr lang="vi-VN" dirty="0"/>
              <a:t> și să optimizeze resursele.</a:t>
            </a:r>
            <a:br>
              <a:rPr lang="vi-VN" dirty="0"/>
            </a:br>
            <a:r>
              <a:rPr lang="vi-VN" dirty="0"/>
              <a:t>✅ </a:t>
            </a:r>
            <a:r>
              <a:rPr lang="vi-VN" b="1" dirty="0"/>
              <a:t>Crească șansele de succes</a:t>
            </a:r>
            <a:r>
              <a:rPr lang="vi-VN" dirty="0"/>
              <a:t> și de sustenabilitate a proiectului.</a:t>
            </a:r>
          </a:p>
          <a:p>
            <a:endParaRPr lang="ro-MO" dirty="0" smtClean="0"/>
          </a:p>
          <a:p>
            <a:r>
              <a:rPr lang="vi-VN" dirty="0" smtClean="0"/>
              <a:t>Un proiect bine pregătit include întotdeauna o </a:t>
            </a:r>
            <a:r>
              <a:rPr lang="vi-VN" b="1" dirty="0" smtClean="0"/>
              <a:t>strategie de gestionare a riscurilor</a:t>
            </a:r>
            <a:r>
              <a:rPr lang="vi-VN" dirty="0" smtClean="0"/>
              <a:t>,</a:t>
            </a:r>
            <a:endParaRPr lang="ro-MO" dirty="0" smtClean="0"/>
          </a:p>
          <a:p>
            <a:r>
              <a:rPr lang="vi-VN" dirty="0" smtClean="0"/>
              <a:t>asigurându-se că este capabil să </a:t>
            </a:r>
            <a:r>
              <a:rPr lang="vi-VN" b="1" dirty="0" smtClean="0"/>
              <a:t>facă față provocărilor și să își atingă obiectivele</a:t>
            </a:r>
            <a:r>
              <a:rPr lang="vi-VN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52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5"/>
          <p:cNvSpPr/>
          <p:nvPr/>
        </p:nvSpPr>
        <p:spPr>
          <a:xfrm rot="10800000" flipH="1">
            <a:off x="713225" y="4286400"/>
            <a:ext cx="714300" cy="85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9" name="Google Shape;479;p45"/>
          <p:cNvSpPr/>
          <p:nvPr/>
        </p:nvSpPr>
        <p:spPr>
          <a:xfrm rot="10800000" flipH="1">
            <a:off x="7709700" y="4286400"/>
            <a:ext cx="714300" cy="85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0" name="Google Shape;480;p45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MO" dirty="0" smtClean="0"/>
              <a:t>Riscurile proiectului </a:t>
            </a:r>
            <a:r>
              <a:rPr lang="ro-MO" sz="2000" dirty="0" smtClean="0"/>
              <a:t>(Formular 9)</a:t>
            </a:r>
            <a:endParaRPr sz="2000" dirty="0"/>
          </a:p>
        </p:txBody>
      </p:sp>
      <p:graphicFrame>
        <p:nvGraphicFramePr>
          <p:cNvPr id="481" name="Google Shape;481;p45"/>
          <p:cNvGraphicFramePr/>
          <p:nvPr>
            <p:extLst>
              <p:ext uri="{D42A27DB-BD31-4B8C-83A1-F6EECF244321}">
                <p14:modId xmlns:p14="http://schemas.microsoft.com/office/powerpoint/2010/main" val="1814017660"/>
              </p:ext>
            </p:extLst>
          </p:nvPr>
        </p:nvGraphicFramePr>
        <p:xfrm>
          <a:off x="827584" y="1635646"/>
          <a:ext cx="7914144" cy="2267402"/>
        </p:xfrm>
        <a:graphic>
          <a:graphicData uri="http://schemas.openxmlformats.org/drawingml/2006/table">
            <a:tbl>
              <a:tblPr>
                <a:noFill/>
                <a:tableStyleId>{20CD05BB-09A2-4605-94E6-2E1FE0F70128}</a:tableStyleId>
              </a:tblPr>
              <a:tblGrid>
                <a:gridCol w="1650239"/>
                <a:gridCol w="1295144"/>
                <a:gridCol w="1955743"/>
                <a:gridCol w="1606701"/>
                <a:gridCol w="1406317"/>
              </a:tblGrid>
              <a:tr h="41350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Riscul</a:t>
                      </a: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Categoria</a:t>
                      </a: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Impact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(de</a:t>
                      </a:r>
                      <a:r>
                        <a:rPr lang="ro-MO" baseline="0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 la 1 la 4)</a:t>
                      </a: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Probabilitatea  (de la 1 la</a:t>
                      </a:r>
                      <a:r>
                        <a:rPr lang="ro-MO" baseline="0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 </a:t>
                      </a: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4)</a:t>
                      </a: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dirty="0" smtClean="0">
                          <a:solidFill>
                            <a:schemeClr val="lt1"/>
                          </a:solidFill>
                          <a:latin typeface="Raleway ExtraBold"/>
                          <a:ea typeface="Raleway ExtraBold"/>
                          <a:cs typeface="Raleway ExtraBold"/>
                          <a:sym typeface="Raleway ExtraBold"/>
                        </a:rPr>
                        <a:t>Măsuri de atenuare</a:t>
                      </a: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4279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sz="1200" dirty="0" smtClean="0">
                          <a:solidFill>
                            <a:schemeClr val="dk1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Financiar</a:t>
                      </a: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</a:tr>
              <a:tr h="4279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sz="1200" dirty="0" smtClean="0">
                          <a:solidFill>
                            <a:schemeClr val="dk1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Operațional</a:t>
                      </a: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</a:tr>
              <a:tr h="41963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sz="1200" dirty="0" smtClean="0">
                          <a:solidFill>
                            <a:schemeClr val="dk1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Tehnic</a:t>
                      </a: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</a:tr>
              <a:tr h="4279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lt1"/>
                        </a:solidFill>
                        <a:latin typeface="Raleway ExtraBold"/>
                        <a:ea typeface="Raleway ExtraBold"/>
                        <a:cs typeface="Raleway ExtraBold"/>
                        <a:sym typeface="Raleway ExtraBold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MO" sz="1200" dirty="0" smtClean="0">
                          <a:solidFill>
                            <a:schemeClr val="dk1"/>
                          </a:solidFill>
                          <a:latin typeface="Raleway Medium"/>
                          <a:ea typeface="Raleway Medium"/>
                          <a:cs typeface="Raleway Medium"/>
                          <a:sym typeface="Raleway Medium"/>
                        </a:rPr>
                        <a:t>Social</a:t>
                      </a: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aleway Medium"/>
                        <a:ea typeface="Raleway Medium"/>
                        <a:cs typeface="Raleway Medium"/>
                        <a:sym typeface="Raleway Medium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317037" y="2002699"/>
            <a:ext cx="376219" cy="376195"/>
            <a:chOff x="0" y="0"/>
            <a:chExt cx="752437" cy="7523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2475" cy="752348"/>
            </a:xfrm>
            <a:custGeom>
              <a:avLst/>
              <a:gdLst/>
              <a:ahLst/>
              <a:cxnLst/>
              <a:rect l="l" t="t" r="r" b="b"/>
              <a:pathLst>
                <a:path w="752475" h="752348">
                  <a:moveTo>
                    <a:pt x="376047" y="230759"/>
                  </a:moveTo>
                  <a:cubicBezTo>
                    <a:pt x="338455" y="230759"/>
                    <a:pt x="307975" y="261112"/>
                    <a:pt x="307975" y="298704"/>
                  </a:cubicBezTo>
                  <a:cubicBezTo>
                    <a:pt x="307975" y="336296"/>
                    <a:pt x="338455" y="366776"/>
                    <a:pt x="376047" y="366776"/>
                  </a:cubicBezTo>
                  <a:cubicBezTo>
                    <a:pt x="413766" y="366776"/>
                    <a:pt x="444246" y="336296"/>
                    <a:pt x="444246" y="298704"/>
                  </a:cubicBezTo>
                  <a:cubicBezTo>
                    <a:pt x="444246" y="261112"/>
                    <a:pt x="413766" y="230759"/>
                    <a:pt x="376047" y="230759"/>
                  </a:cubicBezTo>
                  <a:close/>
                  <a:moveTo>
                    <a:pt x="376047" y="146812"/>
                  </a:moveTo>
                  <a:cubicBezTo>
                    <a:pt x="458597" y="146812"/>
                    <a:pt x="525526" y="213614"/>
                    <a:pt x="525526" y="296164"/>
                  </a:cubicBezTo>
                  <a:cubicBezTo>
                    <a:pt x="525526" y="324231"/>
                    <a:pt x="517271" y="350266"/>
                    <a:pt x="503809" y="372745"/>
                  </a:cubicBezTo>
                  <a:lnTo>
                    <a:pt x="504190" y="372745"/>
                  </a:lnTo>
                  <a:lnTo>
                    <a:pt x="376047" y="641858"/>
                  </a:lnTo>
                  <a:lnTo>
                    <a:pt x="248285" y="372872"/>
                  </a:lnTo>
                  <a:cubicBezTo>
                    <a:pt x="234823" y="350393"/>
                    <a:pt x="226568" y="324485"/>
                    <a:pt x="226568" y="296291"/>
                  </a:cubicBezTo>
                  <a:cubicBezTo>
                    <a:pt x="226568" y="213741"/>
                    <a:pt x="293497" y="146939"/>
                    <a:pt x="376047" y="146939"/>
                  </a:cubicBezTo>
                  <a:close/>
                  <a:moveTo>
                    <a:pt x="376047" y="0"/>
                  </a:moveTo>
                  <a:cubicBezTo>
                    <a:pt x="171958" y="0"/>
                    <a:pt x="5969" y="162433"/>
                    <a:pt x="0" y="365125"/>
                  </a:cubicBezTo>
                  <a:lnTo>
                    <a:pt x="0" y="365125"/>
                  </a:lnTo>
                  <a:lnTo>
                    <a:pt x="0" y="387858"/>
                  </a:lnTo>
                  <a:cubicBezTo>
                    <a:pt x="5842" y="585597"/>
                    <a:pt x="164465" y="745236"/>
                    <a:pt x="362204" y="752348"/>
                  </a:cubicBezTo>
                  <a:lnTo>
                    <a:pt x="390017" y="752348"/>
                  </a:lnTo>
                  <a:cubicBezTo>
                    <a:pt x="591439" y="744982"/>
                    <a:pt x="752475" y="579501"/>
                    <a:pt x="752475" y="376428"/>
                  </a:cubicBezTo>
                  <a:cubicBezTo>
                    <a:pt x="752475" y="168529"/>
                    <a:pt x="583946" y="0"/>
                    <a:pt x="376047" y="0"/>
                  </a:cubicBezTo>
                  <a:close/>
                </a:path>
              </a:pathLst>
            </a:custGeom>
            <a:solidFill>
              <a:srgbClr val="447B9C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317035" y="3800337"/>
            <a:ext cx="376076" cy="371342"/>
            <a:chOff x="0" y="0"/>
            <a:chExt cx="752145" cy="7426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52475" cy="742696"/>
            </a:xfrm>
            <a:custGeom>
              <a:avLst/>
              <a:gdLst/>
              <a:ahLst/>
              <a:cxnLst/>
              <a:rect l="l" t="t" r="r" b="b"/>
              <a:pathLst>
                <a:path w="752475" h="742696">
                  <a:moveTo>
                    <a:pt x="376428" y="0"/>
                  </a:moveTo>
                  <a:cubicBezTo>
                    <a:pt x="168529" y="0"/>
                    <a:pt x="0" y="168529"/>
                    <a:pt x="0" y="376428"/>
                  </a:cubicBezTo>
                  <a:cubicBezTo>
                    <a:pt x="0" y="554482"/>
                    <a:pt x="123825" y="703707"/>
                    <a:pt x="289941" y="742696"/>
                  </a:cubicBezTo>
                  <a:lnTo>
                    <a:pt x="314579" y="742696"/>
                  </a:lnTo>
                  <a:lnTo>
                    <a:pt x="314579" y="492379"/>
                  </a:lnTo>
                  <a:lnTo>
                    <a:pt x="218694" y="492379"/>
                  </a:lnTo>
                  <a:lnTo>
                    <a:pt x="218694" y="380619"/>
                  </a:lnTo>
                  <a:lnTo>
                    <a:pt x="314452" y="380619"/>
                  </a:lnTo>
                  <a:lnTo>
                    <a:pt x="314452" y="299466"/>
                  </a:lnTo>
                  <a:cubicBezTo>
                    <a:pt x="314452" y="211455"/>
                    <a:pt x="385826" y="151892"/>
                    <a:pt x="473837" y="151892"/>
                  </a:cubicBezTo>
                  <a:cubicBezTo>
                    <a:pt x="512953" y="151892"/>
                    <a:pt x="537337" y="157734"/>
                    <a:pt x="537337" y="157734"/>
                  </a:cubicBezTo>
                  <a:lnTo>
                    <a:pt x="537337" y="251587"/>
                  </a:lnTo>
                  <a:lnTo>
                    <a:pt x="473837" y="251587"/>
                  </a:lnTo>
                  <a:cubicBezTo>
                    <a:pt x="447421" y="251587"/>
                    <a:pt x="425958" y="273050"/>
                    <a:pt x="425958" y="299466"/>
                  </a:cubicBezTo>
                  <a:lnTo>
                    <a:pt x="425958" y="380619"/>
                  </a:lnTo>
                  <a:lnTo>
                    <a:pt x="528574" y="380619"/>
                  </a:lnTo>
                  <a:lnTo>
                    <a:pt x="514223" y="492379"/>
                  </a:lnTo>
                  <a:lnTo>
                    <a:pt x="425958" y="492379"/>
                  </a:lnTo>
                  <a:lnTo>
                    <a:pt x="425958" y="742696"/>
                  </a:lnTo>
                  <a:lnTo>
                    <a:pt x="461772" y="742696"/>
                  </a:lnTo>
                  <a:cubicBezTo>
                    <a:pt x="628142" y="703834"/>
                    <a:pt x="752221" y="554482"/>
                    <a:pt x="752221" y="376428"/>
                  </a:cubicBezTo>
                  <a:cubicBezTo>
                    <a:pt x="752475" y="168529"/>
                    <a:pt x="583946" y="0"/>
                    <a:pt x="376428" y="0"/>
                  </a:cubicBezTo>
                  <a:close/>
                </a:path>
              </a:pathLst>
            </a:custGeom>
            <a:solidFill>
              <a:srgbClr val="447B9C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4317054" y="2605141"/>
            <a:ext cx="376090" cy="376176"/>
            <a:chOff x="0" y="0"/>
            <a:chExt cx="752183" cy="7523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52221" cy="752348"/>
            </a:xfrm>
            <a:custGeom>
              <a:avLst/>
              <a:gdLst/>
              <a:ahLst/>
              <a:cxnLst/>
              <a:rect l="l" t="t" r="r" b="b"/>
              <a:pathLst>
                <a:path w="752221" h="752348">
                  <a:moveTo>
                    <a:pt x="376174" y="0"/>
                  </a:moveTo>
                  <a:cubicBezTo>
                    <a:pt x="168402" y="0"/>
                    <a:pt x="0" y="168402"/>
                    <a:pt x="0" y="376174"/>
                  </a:cubicBezTo>
                  <a:cubicBezTo>
                    <a:pt x="0" y="583819"/>
                    <a:pt x="168402" y="752348"/>
                    <a:pt x="376174" y="752348"/>
                  </a:cubicBezTo>
                  <a:cubicBezTo>
                    <a:pt x="583946" y="752348"/>
                    <a:pt x="752221" y="583819"/>
                    <a:pt x="752221" y="376174"/>
                  </a:cubicBezTo>
                  <a:cubicBezTo>
                    <a:pt x="752221" y="168529"/>
                    <a:pt x="583946" y="0"/>
                    <a:pt x="376174" y="0"/>
                  </a:cubicBezTo>
                  <a:close/>
                  <a:moveTo>
                    <a:pt x="551053" y="558673"/>
                  </a:moveTo>
                  <a:cubicBezTo>
                    <a:pt x="501650" y="590550"/>
                    <a:pt x="439674" y="594741"/>
                    <a:pt x="292989" y="479298"/>
                  </a:cubicBezTo>
                  <a:cubicBezTo>
                    <a:pt x="146050" y="363728"/>
                    <a:pt x="135509" y="302514"/>
                    <a:pt x="155067" y="247015"/>
                  </a:cubicBezTo>
                  <a:cubicBezTo>
                    <a:pt x="174625" y="191516"/>
                    <a:pt x="227330" y="176149"/>
                    <a:pt x="245364" y="188976"/>
                  </a:cubicBezTo>
                  <a:cubicBezTo>
                    <a:pt x="263398" y="201803"/>
                    <a:pt x="304165" y="274701"/>
                    <a:pt x="299466" y="288671"/>
                  </a:cubicBezTo>
                  <a:cubicBezTo>
                    <a:pt x="294767" y="302641"/>
                    <a:pt x="251714" y="321691"/>
                    <a:pt x="255905" y="344043"/>
                  </a:cubicBezTo>
                  <a:cubicBezTo>
                    <a:pt x="260096" y="366395"/>
                    <a:pt x="292735" y="400050"/>
                    <a:pt x="331216" y="430403"/>
                  </a:cubicBezTo>
                  <a:cubicBezTo>
                    <a:pt x="369697" y="460756"/>
                    <a:pt x="410464" y="484505"/>
                    <a:pt x="432943" y="483235"/>
                  </a:cubicBezTo>
                  <a:cubicBezTo>
                    <a:pt x="455549" y="482219"/>
                    <a:pt x="464058" y="435737"/>
                    <a:pt x="476504" y="427736"/>
                  </a:cubicBezTo>
                  <a:cubicBezTo>
                    <a:pt x="489077" y="419989"/>
                    <a:pt x="569468" y="442595"/>
                    <a:pt x="586232" y="457073"/>
                  </a:cubicBezTo>
                  <a:cubicBezTo>
                    <a:pt x="602869" y="471678"/>
                    <a:pt x="600329" y="526669"/>
                    <a:pt x="551053" y="558546"/>
                  </a:cubicBezTo>
                  <a:close/>
                </a:path>
              </a:pathLst>
            </a:custGeom>
            <a:solidFill>
              <a:srgbClr val="447B9C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285285" y="3197804"/>
            <a:ext cx="439717" cy="439698"/>
            <a:chOff x="0" y="0"/>
            <a:chExt cx="879437" cy="879386"/>
          </a:xfrm>
        </p:grpSpPr>
        <p:sp>
          <p:nvSpPr>
            <p:cNvPr id="9" name="Freeform 9"/>
            <p:cNvSpPr/>
            <p:nvPr/>
          </p:nvSpPr>
          <p:spPr>
            <a:xfrm>
              <a:off x="244348" y="303784"/>
              <a:ext cx="390525" cy="272034"/>
            </a:xfrm>
            <a:custGeom>
              <a:avLst/>
              <a:gdLst/>
              <a:ahLst/>
              <a:cxnLst/>
              <a:rect l="l" t="t" r="r" b="b"/>
              <a:pathLst>
                <a:path w="390525" h="272034">
                  <a:moveTo>
                    <a:pt x="388239" y="25273"/>
                  </a:moveTo>
                  <a:lnTo>
                    <a:pt x="390525" y="32131"/>
                  </a:lnTo>
                  <a:lnTo>
                    <a:pt x="390525" y="236220"/>
                  </a:lnTo>
                  <a:cubicBezTo>
                    <a:pt x="390525" y="255905"/>
                    <a:pt x="374523" y="272034"/>
                    <a:pt x="354711" y="272034"/>
                  </a:cubicBezTo>
                  <a:lnTo>
                    <a:pt x="35814" y="272034"/>
                  </a:lnTo>
                  <a:cubicBezTo>
                    <a:pt x="16129" y="272034"/>
                    <a:pt x="0" y="256032"/>
                    <a:pt x="0" y="236220"/>
                  </a:cubicBezTo>
                  <a:lnTo>
                    <a:pt x="0" y="35814"/>
                  </a:lnTo>
                  <a:cubicBezTo>
                    <a:pt x="0" y="32131"/>
                    <a:pt x="1143" y="28702"/>
                    <a:pt x="2159" y="25273"/>
                  </a:cubicBezTo>
                  <a:lnTo>
                    <a:pt x="195199" y="161544"/>
                  </a:lnTo>
                  <a:lnTo>
                    <a:pt x="388239" y="25273"/>
                  </a:lnTo>
                  <a:close/>
                  <a:moveTo>
                    <a:pt x="351409" y="0"/>
                  </a:moveTo>
                  <a:lnTo>
                    <a:pt x="38989" y="0"/>
                  </a:lnTo>
                  <a:lnTo>
                    <a:pt x="195199" y="110363"/>
                  </a:lnTo>
                  <a:lnTo>
                    <a:pt x="351409" y="0"/>
                  </a:lnTo>
                  <a:close/>
                </a:path>
              </a:pathLst>
            </a:custGeom>
            <a:solidFill>
              <a:srgbClr val="447B9C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63500" y="63500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>
                  <a:moveTo>
                    <a:pt x="535686" y="198628"/>
                  </a:moveTo>
                  <a:cubicBezTo>
                    <a:pt x="578358" y="198628"/>
                    <a:pt x="613156" y="233299"/>
                    <a:pt x="613156" y="276098"/>
                  </a:cubicBezTo>
                  <a:lnTo>
                    <a:pt x="613156" y="476504"/>
                  </a:lnTo>
                  <a:cubicBezTo>
                    <a:pt x="613156" y="519303"/>
                    <a:pt x="578358" y="553974"/>
                    <a:pt x="535686" y="553974"/>
                  </a:cubicBezTo>
                  <a:lnTo>
                    <a:pt x="216662" y="553974"/>
                  </a:lnTo>
                  <a:cubicBezTo>
                    <a:pt x="173863" y="553974"/>
                    <a:pt x="139192" y="519303"/>
                    <a:pt x="139192" y="476504"/>
                  </a:cubicBezTo>
                  <a:lnTo>
                    <a:pt x="139192" y="276098"/>
                  </a:lnTo>
                  <a:cubicBezTo>
                    <a:pt x="139192" y="233299"/>
                    <a:pt x="173863" y="198628"/>
                    <a:pt x="216662" y="198628"/>
                  </a:cubicBezTo>
                  <a:close/>
                  <a:moveTo>
                    <a:pt x="376047" y="0"/>
                  </a:moveTo>
                  <a:cubicBezTo>
                    <a:pt x="172085" y="0"/>
                    <a:pt x="5969" y="162433"/>
                    <a:pt x="0" y="365125"/>
                  </a:cubicBezTo>
                  <a:lnTo>
                    <a:pt x="0" y="365125"/>
                  </a:lnTo>
                  <a:lnTo>
                    <a:pt x="0" y="387858"/>
                  </a:lnTo>
                  <a:cubicBezTo>
                    <a:pt x="5842" y="585724"/>
                    <a:pt x="164592" y="745363"/>
                    <a:pt x="362204" y="752475"/>
                  </a:cubicBezTo>
                  <a:lnTo>
                    <a:pt x="390017" y="752475"/>
                  </a:lnTo>
                  <a:cubicBezTo>
                    <a:pt x="591439" y="745109"/>
                    <a:pt x="752475" y="579628"/>
                    <a:pt x="752475" y="376555"/>
                  </a:cubicBezTo>
                  <a:cubicBezTo>
                    <a:pt x="752475" y="168529"/>
                    <a:pt x="583946" y="0"/>
                    <a:pt x="376047" y="0"/>
                  </a:cubicBezTo>
                  <a:close/>
                </a:path>
              </a:pathLst>
            </a:custGeom>
            <a:solidFill>
              <a:srgbClr val="447B9C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4135029" y="224143"/>
            <a:ext cx="4759119" cy="1298258"/>
          </a:xfrm>
          <a:custGeom>
            <a:avLst/>
            <a:gdLst/>
            <a:ahLst/>
            <a:cxnLst/>
            <a:rect l="l" t="t" r="r" b="b"/>
            <a:pathLst>
              <a:path w="9518237" h="2596515">
                <a:moveTo>
                  <a:pt x="0" y="0"/>
                </a:moveTo>
                <a:lnTo>
                  <a:pt x="9518237" y="0"/>
                </a:lnTo>
                <a:lnTo>
                  <a:pt x="9518237" y="2596515"/>
                </a:lnTo>
                <a:lnTo>
                  <a:pt x="0" y="2596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9285" y="349749"/>
            <a:ext cx="4042648" cy="4443984"/>
          </a:xfrm>
          <a:custGeom>
            <a:avLst/>
            <a:gdLst/>
            <a:ahLst/>
            <a:cxnLst/>
            <a:rect l="l" t="t" r="r" b="b"/>
            <a:pathLst>
              <a:path w="8085296" h="8887968">
                <a:moveTo>
                  <a:pt x="0" y="0"/>
                </a:moveTo>
                <a:lnTo>
                  <a:pt x="8085296" y="0"/>
                </a:lnTo>
                <a:lnTo>
                  <a:pt x="8085296" y="8887968"/>
                </a:lnTo>
                <a:lnTo>
                  <a:pt x="0" y="88879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 l="-2242" r="-227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317054" y="4385992"/>
            <a:ext cx="402980" cy="402981"/>
          </a:xfrm>
          <a:custGeom>
            <a:avLst/>
            <a:gdLst/>
            <a:ahLst/>
            <a:cxnLst/>
            <a:rect l="l" t="t" r="r" b="b"/>
            <a:pathLst>
              <a:path w="805960" h="805960">
                <a:moveTo>
                  <a:pt x="0" y="0"/>
                </a:moveTo>
                <a:lnTo>
                  <a:pt x="805960" y="0"/>
                </a:lnTo>
                <a:lnTo>
                  <a:pt x="805960" y="805960"/>
                </a:lnTo>
                <a:lnTo>
                  <a:pt x="0" y="8059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792252" y="1818550"/>
            <a:ext cx="432596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4"/>
              </a:lnSpc>
            </a:pP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or. </a:t>
            </a:r>
            <a:r>
              <a:rPr lang="en-US" sz="1800" b="1" dirty="0" err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Ialoveni</a:t>
            </a: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, str. </a:t>
            </a:r>
            <a:r>
              <a:rPr lang="en-US" sz="1800" b="1" dirty="0" err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Alexandru</a:t>
            </a: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cel</a:t>
            </a: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 Bun, 33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10113" y="2423112"/>
            <a:ext cx="214512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4"/>
              </a:lnSpc>
            </a:pP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+373 268 2 26 92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28451" y="3045408"/>
            <a:ext cx="3558774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4"/>
              </a:lnSpc>
            </a:pPr>
            <a:r>
              <a:rPr lang="en-US" sz="1800" b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adrcentru@adrcentru.gov.md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61791" y="3669782"/>
            <a:ext cx="2959075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4"/>
              </a:lnSpc>
            </a:pP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facebook.com/</a:t>
            </a:r>
            <a:r>
              <a:rPr lang="en-US" sz="1800" b="1" dirty="0" err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adrcentru</a:t>
            </a:r>
            <a:endParaRPr lang="en-US" sz="1800" b="1" dirty="0">
              <a:solidFill>
                <a:srgbClr val="1F4F7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875191" y="4222335"/>
            <a:ext cx="2959075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74"/>
              </a:lnSpc>
            </a:pPr>
            <a:r>
              <a:rPr lang="en-US" sz="1800" b="1" dirty="0" err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instagram</a:t>
            </a:r>
            <a:r>
              <a:rPr lang="en-US" sz="1800" b="1" dirty="0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/</a:t>
            </a:r>
            <a:r>
              <a:rPr lang="en-US" sz="1800" b="1" dirty="0" err="1">
                <a:solidFill>
                  <a:srgbClr val="1F4F74"/>
                </a:solidFill>
                <a:latin typeface="Poppins Bold"/>
                <a:ea typeface="Poppins Bold"/>
                <a:cs typeface="Poppins Bold"/>
                <a:sym typeface="Poppins Bold"/>
              </a:rPr>
              <a:t>adr_centru</a:t>
            </a:r>
            <a:endParaRPr lang="en-US" sz="1800" b="1" dirty="0">
              <a:solidFill>
                <a:srgbClr val="1F4F7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812839226"/>
      </p:ext>
    </p:extLst>
  </p:cSld>
  <p:clrMapOvr>
    <a:masterClrMapping/>
  </p:clrMapOvr>
</p:sld>
</file>

<file path=ppt/theme/theme1.xml><?xml version="1.0" encoding="utf-8"?>
<a:theme xmlns:a="http://schemas.openxmlformats.org/drawingml/2006/main" name="Succession Planning Project Proposal by Slidesgo">
  <a:themeElements>
    <a:clrScheme name="Simple Light">
      <a:dk1>
        <a:srgbClr val="0E1D35"/>
      </a:dk1>
      <a:lt1>
        <a:srgbClr val="FAFAFA"/>
      </a:lt1>
      <a:dk2>
        <a:srgbClr val="C3C3C3"/>
      </a:dk2>
      <a:lt2>
        <a:srgbClr val="7C8594"/>
      </a:lt2>
      <a:accent1>
        <a:srgbClr val="2B3B5D"/>
      </a:accent1>
      <a:accent2>
        <a:srgbClr val="15253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E1D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1204</Words>
  <Application>Microsoft Office PowerPoint</Application>
  <PresentationFormat>On-screen Show (16:9)</PresentationFormat>
  <Paragraphs>406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Raleway Medium</vt:lpstr>
      <vt:lpstr>Wingdings</vt:lpstr>
      <vt:lpstr>Times New Roman</vt:lpstr>
      <vt:lpstr>Raleway ExtraBold</vt:lpstr>
      <vt:lpstr>Open Sans</vt:lpstr>
      <vt:lpstr>Raleway</vt:lpstr>
      <vt:lpstr>Calibri</vt:lpstr>
      <vt:lpstr>Nunito Light</vt:lpstr>
      <vt:lpstr>Poppins Bold</vt:lpstr>
      <vt:lpstr>Succession Planning Project Proposal by Slidesgo</vt:lpstr>
      <vt:lpstr>Formularele  de aplicare </vt:lpstr>
      <vt:lpstr>Subiecte pentru discuții:</vt:lpstr>
      <vt:lpstr>Bugetul proiectului (Formularul nr. 6)</vt:lpstr>
      <vt:lpstr>Costuri eligibile din FNDRL:</vt:lpstr>
      <vt:lpstr>Activitățile proiectului</vt:lpstr>
      <vt:lpstr>Bugetul pe categorii de costuri</vt:lpstr>
      <vt:lpstr>Exercițiu practic nr. 1:</vt:lpstr>
      <vt:lpstr>PowerPoint Presentation</vt:lpstr>
      <vt:lpstr>PowerPoint Presentation</vt:lpstr>
      <vt:lpstr>Durabilitatea proiectului </vt:lpstr>
      <vt:lpstr>Asigurarea durabilității proiectului (Formularul nr. 10)</vt:lpstr>
      <vt:lpstr>Exercițiu practic nr. 2:</vt:lpstr>
      <vt:lpstr> Soluții, activități pentru perioada post-implementare:</vt:lpstr>
      <vt:lpstr>Riscurile proiectului</vt:lpstr>
      <vt:lpstr>De ce este importantă analiza de risc?</vt:lpstr>
      <vt:lpstr>Riscurile proiectului (Formular 9)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Succession Planning Project Proposal</dc:title>
  <cp:lastModifiedBy>Alina Bujor</cp:lastModifiedBy>
  <cp:revision>60</cp:revision>
  <dcterms:modified xsi:type="dcterms:W3CDTF">2025-03-12T11:49:26Z</dcterms:modified>
</cp:coreProperties>
</file>